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2" r:id="rId7"/>
    <p:sldId id="281" r:id="rId8"/>
    <p:sldId id="284" r:id="rId9"/>
    <p:sldId id="285" r:id="rId10"/>
    <p:sldId id="286" r:id="rId11"/>
    <p:sldId id="283" r:id="rId12"/>
    <p:sldId id="295" r:id="rId13"/>
    <p:sldId id="296" r:id="rId14"/>
    <p:sldId id="297" r:id="rId15"/>
    <p:sldId id="298" r:id="rId16"/>
    <p:sldId id="299" r:id="rId17"/>
    <p:sldId id="266" r:id="rId18"/>
    <p:sldId id="334" r:id="rId19"/>
    <p:sldId id="263" r:id="rId2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0936EC-91FC-5E49-7357-760F87F58C40}" v="4" dt="2025-10-16T07:18:44.2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A70936EC-91FC-5E49-7357-760F87F58C40}"/>
    <pc:docChg chg="modSld">
      <pc:chgData name="" userId="" providerId="" clId="Web-{A70936EC-91FC-5E49-7357-760F87F58C40}" dt="2025-10-16T07:18:37.972" v="0" actId="20577"/>
      <pc:docMkLst>
        <pc:docMk/>
      </pc:docMkLst>
      <pc:sldChg chg="modSp">
        <pc:chgData name="" userId="" providerId="" clId="Web-{A70936EC-91FC-5E49-7357-760F87F58C40}" dt="2025-10-16T07:18:37.972" v="0" actId="20577"/>
        <pc:sldMkLst>
          <pc:docMk/>
          <pc:sldMk cId="2920479427" sldId="256"/>
        </pc:sldMkLst>
        <pc:spChg chg="mod">
          <ac:chgData name="" userId="" providerId="" clId="Web-{A70936EC-91FC-5E49-7357-760F87F58C40}" dt="2025-10-16T07:18:37.972" v="0" actId="20577"/>
          <ac:spMkLst>
            <pc:docMk/>
            <pc:sldMk cId="2920479427" sldId="256"/>
            <ac:spMk id="5" creationId="{9AC256C7-DE57-3D54-E589-F59329555D7C}"/>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a:solidFill>
                  <a:schemeClr val="bg1">
                    <a:lumMod val="50000"/>
                  </a:schemeClr>
                </a:solidFill>
              </a:rPr>
              <a:t>BAS4SC</a:t>
            </a:r>
          </a:p>
        </p:txBody>
      </p:sp>
      <p:pic>
        <p:nvPicPr>
          <p:cNvPr id="4" name="Obraz 3">
            <a:extLst>
              <a:ext uri="{FF2B5EF4-FFF2-40B4-BE49-F238E27FC236}">
                <a16:creationId xmlns:a16="http://schemas.microsoft.com/office/drawing/2014/main" id="{95F1469E-BDE1-E304-3B4E-9C62BCB9620D}"/>
              </a:ext>
            </a:extLst>
          </p:cNvPr>
          <p:cNvPicPr>
            <a:picLocks noChangeAspect="1"/>
          </p:cNvPicPr>
          <p:nvPr userDrawn="1"/>
        </p:nvPicPr>
        <p:blipFill>
          <a:blip r:embed="rId8"/>
          <a:stretch>
            <a:fillRect/>
          </a:stretch>
        </p:blipFill>
        <p:spPr>
          <a:xfrm>
            <a:off x="7614051" y="6203808"/>
            <a:ext cx="3675276" cy="670207"/>
          </a:xfrm>
          <a:prstGeom prst="rect">
            <a:avLst/>
          </a:prstGeom>
        </p:spPr>
      </p:pic>
      <p:pic>
        <p:nvPicPr>
          <p:cNvPr id="5" name="Picture 2" descr="Wyjazdy dydaktyczne i szkoleniowe - Dział Spraw Międzynarodowych">
            <a:extLst>
              <a:ext uri="{FF2B5EF4-FFF2-40B4-BE49-F238E27FC236}">
                <a16:creationId xmlns:a16="http://schemas.microsoft.com/office/drawing/2014/main" id="{DC9A32EB-8AB9-C686-4795-797C563887C5}"/>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1440197" y="6176963"/>
            <a:ext cx="672239" cy="65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a:t>Business Intelligence</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lIns="91440" tIns="45720" rIns="91440" bIns="45720" rtlCol="0" anchor="t">
            <a:spAutoFit/>
          </a:bodyPr>
          <a:lstStyle/>
          <a:p>
            <a:pPr algn="ctr"/>
            <a:r>
              <a:rPr lang="pl-PL" sz="2800" b="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a:solidFill>
                  <a:schemeClr val="bg1">
                    <a:lumMod val="50000"/>
                  </a:schemeClr>
                </a:solidFill>
                <a:effectLst/>
                <a:latin typeface="Tahoma"/>
                <a:ea typeface="Tahoma"/>
                <a:cs typeface="Tahoma"/>
              </a:rPr>
              <a:t> </a:t>
            </a:r>
            <a:r>
              <a:rPr lang="en-US" sz="1800">
                <a:solidFill>
                  <a:schemeClr val="bg1">
                    <a:lumMod val="50000"/>
                  </a:schemeClr>
                </a:solidFill>
                <a:effectLst/>
                <a:latin typeface="Tahoma"/>
                <a:ea typeface="Tahoma"/>
                <a:cs typeface="Tahoma"/>
              </a:rPr>
              <a:t>Business Analytics Skills </a:t>
            </a:r>
            <a:br>
              <a:rPr lang="pl-PL" sz="1800">
                <a:effectLst/>
                <a:latin typeface="Tahoma" panose="020B0604030504040204" pitchFamily="34" charset="0"/>
                <a:ea typeface="Tahoma" panose="020B0604030504040204" pitchFamily="34" charset="0"/>
                <a:cs typeface="Tahoma" panose="020B0604030504040204" pitchFamily="34" charset="0"/>
              </a:rPr>
            </a:br>
            <a:r>
              <a:rPr lang="en-US" sz="1800">
                <a:solidFill>
                  <a:schemeClr val="bg1">
                    <a:lumMod val="50000"/>
                  </a:schemeClr>
                </a:solidFill>
                <a:effectLst/>
                <a:latin typeface="Tahoma"/>
                <a:ea typeface="Tahoma"/>
                <a:cs typeface="Tahoma"/>
              </a:rPr>
              <a:t>for the </a:t>
            </a:r>
            <a:r>
              <a:rPr lang="en-US">
                <a:solidFill>
                  <a:schemeClr val="bg1">
                    <a:lumMod val="50000"/>
                  </a:schemeClr>
                </a:solidFill>
                <a:latin typeface="Tahoma"/>
                <a:ea typeface="Tahoma"/>
                <a:cs typeface="Tahoma"/>
              </a:rPr>
              <a:t>Future-proof</a:t>
            </a:r>
            <a:r>
              <a:rPr lang="en-US" sz="1800">
                <a:solidFill>
                  <a:schemeClr val="bg1">
                    <a:lumMod val="50000"/>
                  </a:schemeClr>
                </a:solidFill>
                <a:effectLst/>
                <a:latin typeface="Tahoma"/>
                <a:ea typeface="Tahoma"/>
                <a:cs typeface="Tahoma"/>
              </a:rPr>
              <a:t> Supply Chains </a:t>
            </a:r>
            <a:endParaRPr lang="pl-PL">
              <a:solidFill>
                <a:schemeClr val="bg1">
                  <a:lumMod val="50000"/>
                </a:schemeClr>
              </a:solidFill>
              <a:latin typeface="Tahoma"/>
              <a:ea typeface="Tahoma"/>
              <a:cs typeface="Tahoma"/>
            </a:endParaRPr>
          </a:p>
          <a:p>
            <a:pPr algn="ctr"/>
            <a:endParaRPr lang="pl-PL" b="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a:latin typeface="Tahoma" panose="020B0604030504040204" pitchFamily="34" charset="0"/>
                <a:ea typeface="Tahoma" panose="020B0604030504040204" pitchFamily="34" charset="0"/>
                <a:cs typeface="Tahoma" panose="020B0604030504040204" pitchFamily="34" charset="0"/>
              </a:rPr>
              <a:t>Project </a:t>
            </a:r>
            <a:r>
              <a:rPr lang="pl-PL" sz="1600" b="0" err="1">
                <a:latin typeface="Tahoma" panose="020B0604030504040204" pitchFamily="34" charset="0"/>
                <a:ea typeface="Tahoma" panose="020B0604030504040204" pitchFamily="34" charset="0"/>
                <a:cs typeface="Tahoma" panose="020B0604030504040204" pitchFamily="34" charset="0"/>
              </a:rPr>
              <a:t>number</a:t>
            </a:r>
            <a:r>
              <a:rPr lang="pl-PL" sz="1600" b="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a:latin typeface="Tahoma" panose="020B0604030504040204" pitchFamily="34" charset="0"/>
                <a:ea typeface="Tahoma" panose="020B0604030504040204" pitchFamily="34" charset="0"/>
                <a:cs typeface="Tahoma" panose="020B0604030504040204" pitchFamily="34" charset="0"/>
              </a:rPr>
              <a:t>Głębokie sieci neuronowe</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a:latin typeface="Tahoma" panose="020B0604030504040204" pitchFamily="34" charset="0"/>
                <a:ea typeface="Tahoma" panose="020B0604030504040204" pitchFamily="34" charset="0"/>
                <a:cs typeface="Tahoma" panose="020B0604030504040204" pitchFamily="34" charset="0"/>
              </a:rPr>
              <a:t>Materiały dydaktyczne do ćwiczeń</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 name="Obraz 2">
            <a:extLst>
              <a:ext uri="{FF2B5EF4-FFF2-40B4-BE49-F238E27FC236}">
                <a16:creationId xmlns:a16="http://schemas.microsoft.com/office/drawing/2014/main" id="{39D32264-A940-268F-8EC5-FFC9DCA6E3CC}"/>
              </a:ext>
            </a:extLst>
          </p:cNvPr>
          <p:cNvPicPr>
            <a:picLocks noChangeAspect="1"/>
          </p:cNvPicPr>
          <p:nvPr/>
        </p:nvPicPr>
        <p:blipFill>
          <a:blip r:embed="rId4"/>
          <a:stretch>
            <a:fillRect/>
          </a:stretch>
        </p:blipFill>
        <p:spPr>
          <a:xfrm>
            <a:off x="6373091" y="5709926"/>
            <a:ext cx="4480662" cy="853008"/>
          </a:xfrm>
          <a:prstGeom prst="rect">
            <a:avLst/>
          </a:prstGeom>
        </p:spPr>
      </p:pic>
      <p:pic>
        <p:nvPicPr>
          <p:cNvPr id="6" name="Picture 2" descr="Wyjazdy dydaktyczne i szkoleniowe - Dział Spraw Międzynarodowych">
            <a:extLst>
              <a:ext uri="{FF2B5EF4-FFF2-40B4-BE49-F238E27FC236}">
                <a16:creationId xmlns:a16="http://schemas.microsoft.com/office/drawing/2014/main" id="{CB754FE7-A70A-2D7A-1502-049F0FFB2A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38544" y="5655496"/>
            <a:ext cx="1129064" cy="109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normAutofit/>
          </a:bodyPr>
          <a:lstStyle/>
          <a:p>
            <a:pPr marL="0" marR="0" algn="just">
              <a:lnSpc>
                <a:spcPct val="150000"/>
              </a:lnSpc>
              <a:spcBef>
                <a:spcPts val="0"/>
              </a:spcBef>
              <a:spcAft>
                <a:spcPts val="600"/>
              </a:spcAft>
            </a:pPr>
            <a:r>
              <a:rPr lang="pl-PL" b="1" kern="0">
                <a:effectLst/>
                <a:latin typeface="Tahoma" panose="020B0604030504040204" pitchFamily="34" charset="0"/>
                <a:ea typeface="Times New Roman" panose="02020603050405020304" pitchFamily="18" charset="0"/>
                <a:cs typeface="Tahoma" panose="020B0604030504040204" pitchFamily="34" charset="0"/>
              </a:rPr>
              <a:t>Jak to rozwiązać: Pakiety do wykorzystania</a:t>
            </a:r>
            <a:endParaRPr lang="en-US" kern="10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62377" y="1545928"/>
            <a:ext cx="10515600" cy="4946946"/>
          </a:xfrm>
        </p:spPr>
        <p:txBody>
          <a:bodyPr>
            <a:normAutofit lnSpcReduction="10000"/>
          </a:bodyPr>
          <a:lstStyle/>
          <a:p>
            <a:pPr algn="just">
              <a:lnSpc>
                <a:spcPct val="150000"/>
              </a:lnSpc>
              <a:spcAft>
                <a:spcPts val="600"/>
              </a:spcAft>
            </a:pPr>
            <a:r>
              <a:rPr lang="pl-PL" sz="2400" kern="100">
                <a:effectLst/>
                <a:latin typeface="Tahoma" panose="020B0604030504040204" pitchFamily="34" charset="0"/>
                <a:ea typeface="Calibri" panose="020F0502020204030204" pitchFamily="34" charset="0"/>
                <a:cs typeface="Times New Roman" panose="02020603050405020304" pitchFamily="18" charset="0"/>
              </a:rPr>
              <a:t>Aby rozwiązać ten problem decyzyjny, użyjemy następujących kluczowych pakietów w R:</a:t>
            </a:r>
          </a:p>
          <a:p>
            <a:pPr lvl="1" algn="just">
              <a:lnSpc>
                <a:spcPct val="150000"/>
              </a:lnSpc>
              <a:spcAft>
                <a:spcPts val="600"/>
              </a:spcAft>
            </a:pPr>
            <a:r>
              <a:rPr lang="pl-PL" sz="1400" b="1" kern="10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keras</a:t>
            </a:r>
            <a:r>
              <a:rPr lang="pl-PL" sz="1400" kern="100">
                <a:effectLst/>
                <a:latin typeface="Tahoma" panose="020B0604030504040204" pitchFamily="34" charset="0"/>
                <a:ea typeface="Calibri" panose="020F0502020204030204" pitchFamily="34" charset="0"/>
                <a:cs typeface="Times New Roman" panose="02020603050405020304" pitchFamily="18" charset="0"/>
              </a:rPr>
              <a:t>: Wysokopoziomowe API sieci neuronowych, które działa na szczycie </a:t>
            </a:r>
            <a:r>
              <a:rPr lang="pl-PL" sz="1400" kern="100" err="1">
                <a:effectLst/>
                <a:latin typeface="Tahoma" panose="020B0604030504040204" pitchFamily="34" charset="0"/>
                <a:ea typeface="Calibri" panose="020F0502020204030204" pitchFamily="34" charset="0"/>
                <a:cs typeface="Times New Roman" panose="02020603050405020304" pitchFamily="18" charset="0"/>
              </a:rPr>
              <a:t>TensorFlow</a:t>
            </a:r>
            <a:r>
              <a:rPr lang="pl-PL" sz="1400" kern="100">
                <a:effectLst/>
                <a:latin typeface="Tahoma" panose="020B0604030504040204" pitchFamily="34" charset="0"/>
                <a:ea typeface="Calibri" panose="020F0502020204030204" pitchFamily="34" charset="0"/>
                <a:cs typeface="Times New Roman" panose="02020603050405020304" pitchFamily="18" charset="0"/>
              </a:rPr>
              <a:t>. Zapewnia proste i łatwe w użyciu metody budowania modeli głębokiego uczenia.</a:t>
            </a:r>
          </a:p>
          <a:p>
            <a:pPr lvl="1" algn="just">
              <a:lnSpc>
                <a:spcPct val="150000"/>
              </a:lnSpc>
              <a:spcAft>
                <a:spcPts val="600"/>
              </a:spcAft>
            </a:pPr>
            <a:r>
              <a:rPr lang="pl-PL" sz="1800" b="1" kern="10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tensorflow</a:t>
            </a:r>
            <a:r>
              <a:rPr lang="pl-PL" sz="1800" kern="100">
                <a:effectLst/>
                <a:latin typeface="Tahoma" panose="020B0604030504040204" pitchFamily="34" charset="0"/>
                <a:ea typeface="Calibri" panose="020F0502020204030204" pitchFamily="34" charset="0"/>
                <a:cs typeface="Times New Roman" panose="02020603050405020304" pitchFamily="18" charset="0"/>
              </a:rPr>
              <a:t>: Podstawowe zaplecze dla </a:t>
            </a:r>
            <a:r>
              <a:rPr lang="pl-PL" sz="1800" kern="100" err="1">
                <a:effectLst/>
                <a:latin typeface="Tahoma" panose="020B0604030504040204" pitchFamily="34" charset="0"/>
                <a:ea typeface="Calibri" panose="020F0502020204030204" pitchFamily="34" charset="0"/>
                <a:cs typeface="Times New Roman" panose="02020603050405020304" pitchFamily="18" charset="0"/>
              </a:rPr>
              <a:t>Keras</a:t>
            </a:r>
            <a:r>
              <a:rPr lang="pl-PL" sz="1800" kern="100">
                <a:effectLst/>
                <a:latin typeface="Tahoma" panose="020B0604030504040204" pitchFamily="34" charset="0"/>
                <a:ea typeface="Calibri" panose="020F0502020204030204" pitchFamily="34" charset="0"/>
                <a:cs typeface="Times New Roman" panose="02020603050405020304" pitchFamily="18" charset="0"/>
              </a:rPr>
              <a:t>, zapewniający potężne narzędzia do uczenia modeli i obliczeń.</a:t>
            </a:r>
          </a:p>
          <a:p>
            <a:pPr lvl="1" algn="just">
              <a:lnSpc>
                <a:spcPct val="150000"/>
              </a:lnSpc>
              <a:spcAft>
                <a:spcPts val="600"/>
              </a:spcAft>
            </a:pPr>
            <a:r>
              <a:rPr lang="pl-PL" sz="1800" b="1" kern="10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reticulate</a:t>
            </a:r>
            <a:r>
              <a:rPr lang="pl-PL" sz="1800" kern="100">
                <a:effectLst/>
                <a:latin typeface="Tahoma" panose="020B0604030504040204" pitchFamily="34" charset="0"/>
                <a:ea typeface="Calibri" panose="020F0502020204030204" pitchFamily="34" charset="0"/>
                <a:cs typeface="Times New Roman" panose="02020603050405020304" pitchFamily="18" charset="0"/>
              </a:rPr>
              <a:t>: Pakiet umożliwiający łatwą integrację pomiędzy językami R i </a:t>
            </a:r>
            <a:r>
              <a:rPr lang="pl-PL" sz="1800" kern="100" err="1">
                <a:effectLst/>
                <a:latin typeface="Tahoma" panose="020B0604030504040204" pitchFamily="34" charset="0"/>
                <a:ea typeface="Calibri" panose="020F0502020204030204" pitchFamily="34" charset="0"/>
                <a:cs typeface="Times New Roman" panose="02020603050405020304" pitchFamily="18" charset="0"/>
              </a:rPr>
              <a:t>Python</a:t>
            </a:r>
            <a:r>
              <a:rPr lang="pl-PL" sz="1800" kern="100">
                <a:effectLst/>
                <a:latin typeface="Tahoma" panose="020B0604030504040204" pitchFamily="34" charset="0"/>
                <a:ea typeface="Calibri" panose="020F0502020204030204" pitchFamily="34" charset="0"/>
                <a:cs typeface="Times New Roman" panose="02020603050405020304" pitchFamily="18" charset="0"/>
              </a:rPr>
              <a:t>, niezbędną do efektywnego wykorzystania </a:t>
            </a:r>
            <a:r>
              <a:rPr lang="pl-PL" sz="1800" kern="100" err="1">
                <a:effectLst/>
                <a:latin typeface="Tahoma" panose="020B0604030504040204" pitchFamily="34" charset="0"/>
                <a:ea typeface="Calibri" panose="020F0502020204030204" pitchFamily="34" charset="0"/>
                <a:cs typeface="Times New Roman" panose="02020603050405020304" pitchFamily="18" charset="0"/>
              </a:rPr>
              <a:t>TensorFlow</a:t>
            </a:r>
            <a:r>
              <a:rPr lang="pl-PL" sz="1800" kern="100">
                <a:effectLst/>
                <a:latin typeface="Tahoma" panose="020B0604030504040204" pitchFamily="34" charset="0"/>
                <a:ea typeface="Calibri" panose="020F0502020204030204" pitchFamily="34" charset="0"/>
                <a:cs typeface="Times New Roman" panose="02020603050405020304" pitchFamily="18" charset="0"/>
              </a:rPr>
              <a:t>.</a:t>
            </a:r>
          </a:p>
          <a:p>
            <a:r>
              <a:rPr lang="pl-PL" sz="2400">
                <a:effectLst/>
                <a:latin typeface="Tahoma" panose="020B0604030504040204" pitchFamily="34" charset="0"/>
                <a:ea typeface="Calibri" panose="020F0502020204030204" pitchFamily="34" charset="0"/>
                <a:cs typeface="Times New Roman" panose="02020603050405020304" pitchFamily="18" charset="0"/>
              </a:rPr>
              <a:t>Pakiety te pozwalają nam efektywnie wdrażać modele głębokiego uczenia, takie jak sieci neuronowe typu </a:t>
            </a:r>
            <a:r>
              <a:rPr lang="pl-PL" sz="2400" err="1">
                <a:effectLst/>
                <a:latin typeface="Tahoma" panose="020B0604030504040204" pitchFamily="34" charset="0"/>
                <a:ea typeface="Calibri" panose="020F0502020204030204" pitchFamily="34" charset="0"/>
                <a:cs typeface="Times New Roman" panose="02020603050405020304" pitchFamily="18" charset="0"/>
              </a:rPr>
              <a:t>feedforward</a:t>
            </a:r>
            <a:r>
              <a:rPr lang="pl-PL" sz="2400">
                <a:effectLst/>
                <a:latin typeface="Tahoma" panose="020B0604030504040204" pitchFamily="34" charset="0"/>
                <a:ea typeface="Calibri" panose="020F0502020204030204" pitchFamily="34" charset="0"/>
                <a:cs typeface="Times New Roman" panose="02020603050405020304" pitchFamily="18" charset="0"/>
              </a:rPr>
              <a:t> (DNN) i </a:t>
            </a:r>
            <a:r>
              <a:rPr lang="pl-PL" sz="2400" err="1">
                <a:effectLst/>
                <a:latin typeface="Tahoma" panose="020B0604030504040204" pitchFamily="34" charset="0"/>
                <a:ea typeface="Calibri" panose="020F0502020204030204" pitchFamily="34" charset="0"/>
                <a:cs typeface="Times New Roman" panose="02020603050405020304" pitchFamily="18" charset="0"/>
              </a:rPr>
              <a:t>konwolucyjne</a:t>
            </a:r>
            <a:r>
              <a:rPr lang="pl-PL" sz="2400">
                <a:effectLst/>
                <a:latin typeface="Tahoma" panose="020B0604030504040204" pitchFamily="34" charset="0"/>
                <a:ea typeface="Calibri" panose="020F0502020204030204" pitchFamily="34" charset="0"/>
                <a:cs typeface="Times New Roman" panose="02020603050405020304" pitchFamily="18" charset="0"/>
              </a:rPr>
              <a:t> sieci neuronowe (CNN) do klasyfikacji cyfr</a:t>
            </a:r>
            <a:r>
              <a:rPr lang="en-US" sz="2400"/>
              <a:t>.</a:t>
            </a:r>
          </a:p>
          <a:p>
            <a:endParaRPr lang="en-GB" sz="2400"/>
          </a:p>
        </p:txBody>
      </p:sp>
    </p:spTree>
    <p:extLst>
      <p:ext uri="{BB962C8B-B14F-4D97-AF65-F5344CB8AC3E}">
        <p14:creationId xmlns:p14="http://schemas.microsoft.com/office/powerpoint/2010/main" val="3513674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normAutofit/>
          </a:bodyPr>
          <a:lstStyle/>
          <a:p>
            <a:pPr marL="0" marR="0" algn="just">
              <a:lnSpc>
                <a:spcPct val="150000"/>
              </a:lnSpc>
              <a:spcBef>
                <a:spcPts val="0"/>
              </a:spcBef>
              <a:spcAft>
                <a:spcPts val="600"/>
              </a:spcAft>
            </a:pPr>
            <a:r>
              <a:rPr lang="sr-Latn-BA" b="1" kern="0">
                <a:effectLst/>
                <a:latin typeface="Tahoma" panose="020B0604030504040204" pitchFamily="34" charset="0"/>
                <a:ea typeface="Times New Roman" panose="02020603050405020304" pitchFamily="18" charset="0"/>
                <a:cs typeface="Tahoma" panose="020B0604030504040204" pitchFamily="34" charset="0"/>
              </a:rPr>
              <a:t>Procedura do naśladowania</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68020" y="1430100"/>
            <a:ext cx="11026423" cy="4566548"/>
          </a:xfrm>
        </p:spPr>
        <p:txBody>
          <a:bodyPr>
            <a:noAutofit/>
          </a:bodyPr>
          <a:lstStyle/>
          <a:p>
            <a:pPr marL="0" marR="0" algn="l">
              <a:lnSpc>
                <a:spcPct val="150000"/>
              </a:lnSpc>
              <a:spcBef>
                <a:spcPts val="0"/>
              </a:spcBef>
              <a:spcAft>
                <a:spcPts val="600"/>
              </a:spcAft>
            </a:pPr>
            <a:r>
              <a:rPr lang="pl-PL" sz="1700" kern="0">
                <a:effectLst/>
                <a:latin typeface="Tahoma" panose="020B0604030504040204" pitchFamily="34" charset="0"/>
                <a:ea typeface="Times New Roman" panose="02020603050405020304" pitchFamily="18" charset="0"/>
                <a:cs typeface="Tahoma" panose="020B0604030504040204" pitchFamily="34" charset="0"/>
              </a:rPr>
              <a:t>Aby rozwiązać problem klasyfikacji MNIST, należy skorzystać z ogólnej procedury</a:t>
            </a:r>
            <a:r>
              <a:rPr lang="en-US" sz="1700" kern="0">
                <a:effectLst/>
                <a:latin typeface="Tahoma" panose="020B0604030504040204" pitchFamily="34" charset="0"/>
                <a:ea typeface="Times New Roman" panose="02020603050405020304" pitchFamily="18" charset="0"/>
                <a:cs typeface="Tahoma" panose="020B0604030504040204" pitchFamily="34" charset="0"/>
              </a:rPr>
              <a:t>:</a:t>
            </a:r>
            <a:endParaRPr lang="en-US" sz="1700" kern="10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lgn="l">
              <a:lnSpc>
                <a:spcPct val="150000"/>
              </a:lnSpc>
              <a:spcBef>
                <a:spcPts val="0"/>
              </a:spcBef>
              <a:spcAft>
                <a:spcPts val="600"/>
              </a:spcAft>
              <a:buNone/>
              <a:tabLst>
                <a:tab pos="457200" algn="l"/>
              </a:tabLst>
            </a:pPr>
            <a:r>
              <a:rPr lang="pl-PL" sz="1700" b="1" kern="0">
                <a:solidFill>
                  <a:srgbClr val="1065AB"/>
                </a:solidFill>
                <a:effectLst/>
                <a:latin typeface="Tahoma" panose="020B0604030504040204" pitchFamily="34" charset="0"/>
                <a:ea typeface="Times New Roman" panose="02020603050405020304" pitchFamily="18" charset="0"/>
                <a:cs typeface="Tahoma" panose="020B0604030504040204" pitchFamily="34" charset="0"/>
              </a:rPr>
              <a:t>Załaduj i wstępne przetwórz dane</a:t>
            </a:r>
            <a:r>
              <a:rPr lang="en-US" sz="1700" kern="0">
                <a:solidFill>
                  <a:srgbClr val="1065AB"/>
                </a:solidFill>
                <a:effectLst/>
                <a:latin typeface="Tahoma" panose="020B0604030504040204" pitchFamily="34" charset="0"/>
                <a:ea typeface="Times New Roman" panose="02020603050405020304" pitchFamily="18" charset="0"/>
                <a:cs typeface="Tahoma" panose="020B0604030504040204" pitchFamily="34" charset="0"/>
              </a:rPr>
              <a:t>:</a:t>
            </a:r>
            <a:endParaRPr lang="en-US" sz="1700" kern="100">
              <a:solidFill>
                <a:srgbClr val="1065AB"/>
              </a:solidFill>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pl-PL" sz="1700" kern="0">
                <a:effectLst/>
                <a:latin typeface="Tahoma" panose="020B0604030504040204" pitchFamily="34" charset="0"/>
                <a:ea typeface="Times New Roman" panose="02020603050405020304" pitchFamily="18" charset="0"/>
                <a:cs typeface="Tahoma" panose="020B0604030504040204" pitchFamily="34" charset="0"/>
              </a:rPr>
              <a:t>Załaduj zestaw danych MNIST za pomocą funkcji </a:t>
            </a:r>
            <a:r>
              <a:rPr lang="pl-PL" sz="1700" kern="0" err="1">
                <a:effectLst/>
                <a:latin typeface="Tahoma" panose="020B0604030504040204" pitchFamily="34" charset="0"/>
                <a:ea typeface="Times New Roman" panose="02020603050405020304" pitchFamily="18" charset="0"/>
                <a:cs typeface="Tahoma" panose="020B0604030504040204" pitchFamily="34" charset="0"/>
              </a:rPr>
              <a:t>dataset_mnist</a:t>
            </a:r>
            <a:r>
              <a:rPr lang="pl-PL" sz="1700" kern="0">
                <a:effectLst/>
                <a:latin typeface="Tahoma" panose="020B0604030504040204" pitchFamily="34" charset="0"/>
                <a:ea typeface="Times New Roman" panose="02020603050405020304" pitchFamily="18" charset="0"/>
                <a:cs typeface="Tahoma" panose="020B0604030504040204" pitchFamily="34" charset="0"/>
              </a:rPr>
              <a:t>() z </a:t>
            </a:r>
            <a:r>
              <a:rPr lang="pl-PL" sz="1700" kern="0" err="1">
                <a:effectLst/>
                <a:latin typeface="Tahoma" panose="020B0604030504040204" pitchFamily="34" charset="0"/>
                <a:ea typeface="Times New Roman" panose="02020603050405020304" pitchFamily="18" charset="0"/>
                <a:cs typeface="Tahoma" panose="020B0604030504040204" pitchFamily="34" charset="0"/>
              </a:rPr>
              <a:t>Keras</a:t>
            </a:r>
            <a:r>
              <a:rPr lang="pl-PL" sz="1700" kern="0">
                <a:effectLst/>
                <a:latin typeface="Tahoma" panose="020B0604030504040204" pitchFamily="34" charset="0"/>
                <a:ea typeface="Times New Roman" panose="02020603050405020304" pitchFamily="18" charset="0"/>
                <a:cs typeface="Tahoma" panose="020B0604030504040204" pitchFamily="34" charset="0"/>
              </a:rPr>
              <a:t>.</a:t>
            </a: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pl-PL" sz="1700" kern="0">
                <a:effectLst/>
                <a:latin typeface="Tahoma" panose="020B0604030504040204" pitchFamily="34" charset="0"/>
                <a:ea typeface="Times New Roman" panose="02020603050405020304" pitchFamily="18" charset="0"/>
                <a:cs typeface="Tahoma" panose="020B0604030504040204" pitchFamily="34" charset="0"/>
              </a:rPr>
              <a:t>Przekształć obrazy w wektory (784-wymiarowe), ponieważ model oczekuje płaskich danych wejściowych.</a:t>
            </a: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pl-PL" sz="1700" kern="0">
                <a:effectLst/>
                <a:latin typeface="Tahoma" panose="020B0604030504040204" pitchFamily="34" charset="0"/>
                <a:ea typeface="Times New Roman" panose="02020603050405020304" pitchFamily="18" charset="0"/>
                <a:cs typeface="Tahoma" panose="020B0604030504040204" pitchFamily="34" charset="0"/>
              </a:rPr>
              <a:t>Znormalizuj wartości pikseli do zakresu od 0 do 1, aby uzyskać lepszą wydajność.</a:t>
            </a: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pl-PL" sz="1700" kern="0">
                <a:effectLst/>
                <a:latin typeface="Tahoma" panose="020B0604030504040204" pitchFamily="34" charset="0"/>
                <a:ea typeface="Times New Roman" panose="02020603050405020304" pitchFamily="18" charset="0"/>
                <a:cs typeface="Tahoma" panose="020B0604030504040204" pitchFamily="34" charset="0"/>
              </a:rPr>
              <a:t>One-hot koduje etykiety, aby dopasować je do formy wyjściowej sieci</a:t>
            </a:r>
            <a:r>
              <a:rPr lang="en-US" sz="1700" kern="0">
                <a:effectLst/>
                <a:latin typeface="Tahoma" panose="020B0604030504040204" pitchFamily="34" charset="0"/>
                <a:ea typeface="Times New Roman" panose="02020603050405020304" pitchFamily="18" charset="0"/>
                <a:cs typeface="Tahoma" panose="020B0604030504040204" pitchFamily="34" charset="0"/>
              </a:rPr>
              <a:t>.</a:t>
            </a:r>
            <a:endParaRPr lang="en-US" sz="1700" kern="10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lgn="l">
              <a:lnSpc>
                <a:spcPct val="150000"/>
              </a:lnSpc>
              <a:spcBef>
                <a:spcPts val="0"/>
              </a:spcBef>
              <a:spcAft>
                <a:spcPts val="600"/>
              </a:spcAft>
              <a:buNone/>
              <a:tabLst>
                <a:tab pos="457200" algn="l"/>
              </a:tabLst>
            </a:pPr>
            <a:r>
              <a:rPr lang="pl-PL" sz="1700" b="1" kern="0">
                <a:solidFill>
                  <a:srgbClr val="1065AB"/>
                </a:solidFill>
                <a:effectLst/>
                <a:latin typeface="Tahoma" panose="020B0604030504040204" pitchFamily="34" charset="0"/>
                <a:ea typeface="Times New Roman" panose="02020603050405020304" pitchFamily="18" charset="0"/>
                <a:cs typeface="Tahoma" panose="020B0604030504040204" pitchFamily="34" charset="0"/>
              </a:rPr>
              <a:t>Zdefiniuj model</a:t>
            </a:r>
            <a:r>
              <a:rPr lang="en-US" sz="1700" kern="0">
                <a:solidFill>
                  <a:srgbClr val="1065AB"/>
                </a:solidFill>
                <a:effectLst/>
                <a:latin typeface="Tahoma" panose="020B0604030504040204" pitchFamily="34" charset="0"/>
                <a:ea typeface="Times New Roman" panose="02020603050405020304" pitchFamily="18" charset="0"/>
                <a:cs typeface="Tahoma" panose="020B0604030504040204" pitchFamily="34" charset="0"/>
              </a:rPr>
              <a:t>:</a:t>
            </a:r>
            <a:endParaRPr lang="en-US" sz="1700" kern="100">
              <a:solidFill>
                <a:srgbClr val="1065AB"/>
              </a:solidFill>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pl-PL" sz="1700" kern="0">
                <a:effectLst/>
                <a:latin typeface="Tahoma" panose="020B0604030504040204" pitchFamily="34" charset="0"/>
                <a:ea typeface="Times New Roman" panose="02020603050405020304" pitchFamily="18" charset="0"/>
                <a:cs typeface="Tahoma" panose="020B0604030504040204" pitchFamily="34" charset="0"/>
              </a:rPr>
              <a:t>•	Zbuduj głęboką sieć neuronową za pomocą funkcji </a:t>
            </a:r>
            <a:r>
              <a:rPr lang="pl-PL" sz="1700" kern="0" err="1">
                <a:effectLst/>
                <a:latin typeface="Tahoma" panose="020B0604030504040204" pitchFamily="34" charset="0"/>
                <a:ea typeface="Times New Roman" panose="02020603050405020304" pitchFamily="18" charset="0"/>
                <a:cs typeface="Tahoma" panose="020B0604030504040204" pitchFamily="34" charset="0"/>
              </a:rPr>
              <a:t>keras_model_sequential</a:t>
            </a:r>
            <a:r>
              <a:rPr lang="pl-PL" sz="1700" kern="0">
                <a:effectLst/>
                <a:latin typeface="Tahoma" panose="020B0604030504040204" pitchFamily="34" charset="0"/>
                <a:ea typeface="Times New Roman" panose="02020603050405020304" pitchFamily="18" charset="0"/>
                <a:cs typeface="Tahoma" panose="020B0604030504040204" pitchFamily="34" charset="0"/>
              </a:rPr>
              <a:t>().</a:t>
            </a: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pl-PL" sz="1700" kern="0">
                <a:effectLst/>
                <a:latin typeface="Tahoma" panose="020B0604030504040204" pitchFamily="34" charset="0"/>
                <a:ea typeface="Times New Roman" panose="02020603050405020304" pitchFamily="18" charset="0"/>
                <a:cs typeface="Tahoma" panose="020B0604030504040204" pitchFamily="34" charset="0"/>
              </a:rPr>
              <a:t>•	Dodaj gęste warstwy z aktywacją </a:t>
            </a:r>
            <a:r>
              <a:rPr lang="pl-PL" sz="1700" kern="0" err="1">
                <a:effectLst/>
                <a:latin typeface="Tahoma" panose="020B0604030504040204" pitchFamily="34" charset="0"/>
                <a:ea typeface="Times New Roman" panose="02020603050405020304" pitchFamily="18" charset="0"/>
                <a:cs typeface="Tahoma" panose="020B0604030504040204" pitchFamily="34" charset="0"/>
              </a:rPr>
              <a:t>ReLU</a:t>
            </a:r>
            <a:r>
              <a:rPr lang="pl-PL" sz="1700" kern="0">
                <a:effectLst/>
                <a:latin typeface="Tahoma" panose="020B0604030504040204" pitchFamily="34" charset="0"/>
                <a:ea typeface="Times New Roman" panose="02020603050405020304" pitchFamily="18" charset="0"/>
                <a:cs typeface="Tahoma" panose="020B0604030504040204" pitchFamily="34" charset="0"/>
              </a:rPr>
              <a:t> dla warstw ukrytych i aktywacją </a:t>
            </a:r>
            <a:r>
              <a:rPr lang="pl-PL" sz="1700" kern="0" err="1">
                <a:effectLst/>
                <a:latin typeface="Tahoma" panose="020B0604030504040204" pitchFamily="34" charset="0"/>
                <a:ea typeface="Times New Roman" panose="02020603050405020304" pitchFamily="18" charset="0"/>
                <a:cs typeface="Tahoma" panose="020B0604030504040204" pitchFamily="34" charset="0"/>
              </a:rPr>
              <a:t>softmax</a:t>
            </a:r>
            <a:r>
              <a:rPr lang="pl-PL" sz="1700" kern="0">
                <a:effectLst/>
                <a:latin typeface="Tahoma" panose="020B0604030504040204" pitchFamily="34" charset="0"/>
                <a:ea typeface="Times New Roman" panose="02020603050405020304" pitchFamily="18" charset="0"/>
                <a:cs typeface="Tahoma" panose="020B0604030504040204" pitchFamily="34" charset="0"/>
              </a:rPr>
              <a:t> dla warstwy wyjściowej, która jest odpowiednia do klasyfikacji wieloklasowej</a:t>
            </a:r>
            <a:r>
              <a:rPr lang="en-US" sz="1700" kern="0">
                <a:effectLst/>
                <a:latin typeface="Tahoma" panose="020B0604030504040204" pitchFamily="34" charset="0"/>
                <a:ea typeface="Times New Roman" panose="02020603050405020304" pitchFamily="18" charset="0"/>
                <a:cs typeface="Tahoma" panose="020B0604030504040204" pitchFamily="34" charset="0"/>
              </a:rPr>
              <a:t>.</a:t>
            </a:r>
            <a:endParaRPr lang="en-US" sz="1700" kern="10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9661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normAutofit/>
          </a:bodyPr>
          <a:lstStyle/>
          <a:p>
            <a:pPr marL="0" marR="0" algn="just">
              <a:lnSpc>
                <a:spcPct val="150000"/>
              </a:lnSpc>
              <a:spcBef>
                <a:spcPts val="0"/>
              </a:spcBef>
              <a:spcAft>
                <a:spcPts val="600"/>
              </a:spcAft>
            </a:pPr>
            <a:r>
              <a:rPr lang="sr-Latn-BA" b="1" kern="0">
                <a:effectLst/>
                <a:latin typeface="Tahoma" panose="020B0604030504040204" pitchFamily="34" charset="0"/>
                <a:ea typeface="Times New Roman" panose="02020603050405020304" pitchFamily="18" charset="0"/>
                <a:cs typeface="Tahoma" panose="020B0604030504040204" pitchFamily="34" charset="0"/>
              </a:rPr>
              <a:t>Procedura do naśladowania</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62377" y="1545928"/>
            <a:ext cx="10515600" cy="4566548"/>
          </a:xfrm>
        </p:spPr>
        <p:txBody>
          <a:bodyPr>
            <a:noAutofit/>
          </a:bodyPr>
          <a:lstStyle/>
          <a:p>
            <a:pPr marL="0" marR="0" lvl="0" indent="0" algn="l">
              <a:lnSpc>
                <a:spcPct val="150000"/>
              </a:lnSpc>
              <a:spcBef>
                <a:spcPts val="0"/>
              </a:spcBef>
              <a:spcAft>
                <a:spcPts val="600"/>
              </a:spcAft>
              <a:buNone/>
              <a:tabLst>
                <a:tab pos="457200" algn="l"/>
              </a:tabLst>
            </a:pPr>
            <a:r>
              <a:rPr lang="pl-PL" sz="1800" b="1" kern="0">
                <a:solidFill>
                  <a:srgbClr val="1065AB"/>
                </a:solidFill>
                <a:effectLst/>
                <a:latin typeface="Tahoma" panose="020B0604030504040204" pitchFamily="34" charset="0"/>
                <a:ea typeface="Times New Roman" panose="02020603050405020304" pitchFamily="18" charset="0"/>
              </a:rPr>
              <a:t>Skompiluj model</a:t>
            </a:r>
            <a:r>
              <a:rPr lang="en-US" sz="1800" kern="0">
                <a:solidFill>
                  <a:srgbClr val="1065AB"/>
                </a:solidFill>
                <a:effectLst/>
                <a:latin typeface="Tahoma" panose="020B0604030504040204" pitchFamily="34" charset="0"/>
                <a:ea typeface="Times New Roman" panose="02020603050405020304" pitchFamily="18" charset="0"/>
                <a:cs typeface="Tahoma" panose="020B0604030504040204" pitchFamily="34" charset="0"/>
              </a:rPr>
              <a:t>:</a:t>
            </a:r>
            <a:endParaRPr lang="en-US" sz="1800" kern="100">
              <a:solidFill>
                <a:srgbClr val="1065AB"/>
              </a:solidFill>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pl-PL" sz="1800" kern="0">
                <a:effectLst/>
                <a:latin typeface="Tahoma" panose="020B0604030504040204" pitchFamily="34" charset="0"/>
                <a:ea typeface="Times New Roman" panose="02020603050405020304" pitchFamily="18" charset="0"/>
                <a:cs typeface="Tahoma" panose="020B0604030504040204" pitchFamily="34" charset="0"/>
              </a:rPr>
              <a:t>Użyj funkcji strat </a:t>
            </a:r>
            <a:r>
              <a:rPr lang="pl-PL" sz="1800" kern="0" err="1">
                <a:effectLst/>
                <a:latin typeface="Tahoma" panose="020B0604030504040204" pitchFamily="34" charset="0"/>
                <a:ea typeface="Times New Roman" panose="02020603050405020304" pitchFamily="18" charset="0"/>
                <a:cs typeface="Tahoma" panose="020B0604030504040204" pitchFamily="34" charset="0"/>
              </a:rPr>
              <a:t>categorical_crossentropy</a:t>
            </a:r>
            <a:r>
              <a:rPr lang="pl-PL" sz="1800" kern="0">
                <a:effectLst/>
                <a:latin typeface="Tahoma" panose="020B0604030504040204" pitchFamily="34" charset="0"/>
                <a:ea typeface="Times New Roman" panose="02020603050405020304" pitchFamily="18" charset="0"/>
                <a:cs typeface="Tahoma" panose="020B0604030504040204" pitchFamily="34" charset="0"/>
              </a:rPr>
              <a:t>, która jest standardowa dla problemów klasyfikacji wieloklasowej.</a:t>
            </a: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pl-PL" sz="1800" kern="0">
                <a:effectLst/>
                <a:latin typeface="Tahoma" panose="020B0604030504040204" pitchFamily="34" charset="0"/>
                <a:ea typeface="Times New Roman" panose="02020603050405020304" pitchFamily="18" charset="0"/>
                <a:cs typeface="Tahoma" panose="020B0604030504040204" pitchFamily="34" charset="0"/>
              </a:rPr>
              <a:t>Wybierz optymalizator (np. </a:t>
            </a:r>
            <a:r>
              <a:rPr lang="pl-PL" sz="1800" kern="0" err="1">
                <a:effectLst/>
                <a:latin typeface="Tahoma" panose="020B0604030504040204" pitchFamily="34" charset="0"/>
                <a:ea typeface="Times New Roman" panose="02020603050405020304" pitchFamily="18" charset="0"/>
                <a:cs typeface="Tahoma" panose="020B0604030504040204" pitchFamily="34" charset="0"/>
              </a:rPr>
              <a:t>RMSprop</a:t>
            </a:r>
            <a:r>
              <a:rPr lang="pl-PL" sz="1800" kern="0">
                <a:effectLst/>
                <a:latin typeface="Tahoma" panose="020B0604030504040204" pitchFamily="34" charset="0"/>
                <a:ea typeface="Times New Roman" panose="02020603050405020304" pitchFamily="18" charset="0"/>
                <a:cs typeface="Tahoma" panose="020B0604030504040204" pitchFamily="34" charset="0"/>
              </a:rPr>
              <a:t>), aby zaktualizować wagi modelu podczas uczenia</a:t>
            </a:r>
            <a:r>
              <a:rPr lang="en-US" sz="1800" kern="0">
                <a:effectLst/>
                <a:latin typeface="Tahoma" panose="020B0604030504040204" pitchFamily="34" charset="0"/>
                <a:ea typeface="Times New Roman" panose="02020603050405020304" pitchFamily="18" charset="0"/>
                <a:cs typeface="Tahoma" panose="020B0604030504040204" pitchFamily="34" charset="0"/>
              </a:rPr>
              <a:t>.</a:t>
            </a:r>
            <a:endParaRPr lang="en-US" sz="1800" kern="10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lgn="l">
              <a:lnSpc>
                <a:spcPct val="150000"/>
              </a:lnSpc>
              <a:spcBef>
                <a:spcPts val="0"/>
              </a:spcBef>
              <a:spcAft>
                <a:spcPts val="600"/>
              </a:spcAft>
              <a:buNone/>
              <a:tabLst>
                <a:tab pos="457200" algn="l"/>
              </a:tabLst>
            </a:pPr>
            <a:r>
              <a:rPr lang="pl-PL" sz="1800" b="1" kern="0">
                <a:solidFill>
                  <a:srgbClr val="1065AB"/>
                </a:solidFill>
                <a:effectLst/>
                <a:latin typeface="Tahoma" panose="020B0604030504040204" pitchFamily="34" charset="0"/>
                <a:ea typeface="Times New Roman" panose="02020603050405020304" pitchFamily="18" charset="0"/>
                <a:cs typeface="Tahoma" panose="020B0604030504040204" pitchFamily="34" charset="0"/>
              </a:rPr>
              <a:t>Wytrenuj model:</a:t>
            </a:r>
            <a:endParaRPr lang="en-US" sz="1800" kern="100">
              <a:solidFill>
                <a:srgbClr val="1065AB"/>
              </a:solidFill>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pl-PL" sz="1800" kern="0">
                <a:effectLst/>
                <a:latin typeface="Tahoma" panose="020B0604030504040204" pitchFamily="34" charset="0"/>
                <a:ea typeface="Times New Roman" panose="02020603050405020304" pitchFamily="18" charset="0"/>
                <a:cs typeface="Tahoma" panose="020B0604030504040204" pitchFamily="34" charset="0"/>
              </a:rPr>
              <a:t>Wytrenuj model przy użyciu szkoleniowego zbioru danych, zazwyczaj przy użyciu 80% danych do treningu i 20% do walidacji.</a:t>
            </a: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pl-PL" sz="1800" kern="0">
                <a:effectLst/>
                <a:latin typeface="Tahoma" panose="020B0604030504040204" pitchFamily="34" charset="0"/>
                <a:ea typeface="Times New Roman" panose="02020603050405020304" pitchFamily="18" charset="0"/>
                <a:cs typeface="Tahoma" panose="020B0604030504040204" pitchFamily="34" charset="0"/>
              </a:rPr>
              <a:t>Śledź wskaźniki wydajności, takie jak dokładność, aby ocenić, jak dobrze model się uczy</a:t>
            </a:r>
            <a:r>
              <a:rPr lang="en-US" sz="1800" kern="0">
                <a:effectLst/>
                <a:latin typeface="Tahoma" panose="020B0604030504040204" pitchFamily="34" charset="0"/>
                <a:ea typeface="Times New Roman" panose="02020603050405020304" pitchFamily="18" charset="0"/>
                <a:cs typeface="Tahoma" panose="020B0604030504040204" pitchFamily="34" charset="0"/>
              </a:rPr>
              <a:t>.</a:t>
            </a:r>
            <a:endParaRPr lang="en-US" sz="1800" kern="100">
              <a:effectLst/>
              <a:latin typeface="Tahoma" panose="020B060403050404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600"/>
              </a:spcAft>
            </a:pPr>
            <a:endParaRPr lang="en-US" sz="1800" kern="10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0580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normAutofit/>
          </a:bodyPr>
          <a:lstStyle/>
          <a:p>
            <a:pPr marL="0" marR="0" algn="just">
              <a:lnSpc>
                <a:spcPct val="150000"/>
              </a:lnSpc>
              <a:spcBef>
                <a:spcPts val="0"/>
              </a:spcBef>
              <a:spcAft>
                <a:spcPts val="600"/>
              </a:spcAft>
            </a:pPr>
            <a:r>
              <a:rPr lang="sr-Latn-BA" b="1" kern="0">
                <a:effectLst/>
                <a:latin typeface="Tahoma" panose="020B0604030504040204" pitchFamily="34" charset="0"/>
                <a:ea typeface="Times New Roman" panose="02020603050405020304" pitchFamily="18" charset="0"/>
                <a:cs typeface="Tahoma" panose="020B0604030504040204" pitchFamily="34" charset="0"/>
              </a:rPr>
              <a:t>Procedure to Follow</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62377" y="1545928"/>
            <a:ext cx="10515600" cy="4566548"/>
          </a:xfrm>
        </p:spPr>
        <p:txBody>
          <a:bodyPr>
            <a:noAutofit/>
          </a:bodyPr>
          <a:lstStyle/>
          <a:p>
            <a:pPr marL="0" marR="0" lvl="0" indent="0" algn="l">
              <a:lnSpc>
                <a:spcPct val="150000"/>
              </a:lnSpc>
              <a:spcBef>
                <a:spcPts val="0"/>
              </a:spcBef>
              <a:spcAft>
                <a:spcPts val="600"/>
              </a:spcAft>
              <a:buNone/>
              <a:tabLst>
                <a:tab pos="457200" algn="l"/>
              </a:tabLst>
            </a:pPr>
            <a:r>
              <a:rPr lang="pl-PL" sz="2000" b="1" kern="0">
                <a:solidFill>
                  <a:srgbClr val="1065AB"/>
                </a:solidFill>
                <a:effectLst/>
                <a:latin typeface="Tahoma" panose="020B0604030504040204" pitchFamily="34" charset="0"/>
                <a:ea typeface="Times New Roman" panose="02020603050405020304" pitchFamily="18" charset="0"/>
                <a:cs typeface="Tahoma" panose="020B0604030504040204" pitchFamily="34" charset="0"/>
              </a:rPr>
              <a:t>Oceń model</a:t>
            </a:r>
            <a:r>
              <a:rPr lang="en-US" sz="2000" kern="0">
                <a:solidFill>
                  <a:srgbClr val="1065AB"/>
                </a:solidFill>
                <a:effectLst/>
                <a:latin typeface="Tahoma" panose="020B0604030504040204" pitchFamily="34" charset="0"/>
                <a:ea typeface="Times New Roman" panose="02020603050405020304" pitchFamily="18" charset="0"/>
                <a:cs typeface="Tahoma" panose="020B0604030504040204" pitchFamily="34" charset="0"/>
              </a:rPr>
              <a:t>:</a:t>
            </a:r>
            <a:endParaRPr lang="en-US" sz="2000" kern="100">
              <a:solidFill>
                <a:srgbClr val="1065AB"/>
              </a:solidFill>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pl-PL" sz="2000" kern="0">
                <a:effectLst/>
                <a:latin typeface="Tahoma" panose="020B0604030504040204" pitchFamily="34" charset="0"/>
                <a:ea typeface="Times New Roman" panose="02020603050405020304" pitchFamily="18" charset="0"/>
                <a:cs typeface="Tahoma" panose="020B0604030504040204" pitchFamily="34" charset="0"/>
              </a:rPr>
              <a:t>Po szkoleniu oceń wydajność modelu na zestawie testowym, aby określić, jak dobrze uogólnia się on na nowe, niewidoczne dane</a:t>
            </a:r>
            <a:r>
              <a:rPr lang="en-US" sz="2000" kern="0">
                <a:effectLst/>
                <a:latin typeface="Tahoma" panose="020B0604030504040204" pitchFamily="34" charset="0"/>
                <a:ea typeface="Times New Roman" panose="02020603050405020304" pitchFamily="18" charset="0"/>
                <a:cs typeface="Tahoma" panose="020B0604030504040204" pitchFamily="34" charset="0"/>
              </a:rPr>
              <a:t>.</a:t>
            </a:r>
            <a:endParaRPr lang="en-US" sz="2000" kern="10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lgn="l">
              <a:lnSpc>
                <a:spcPct val="150000"/>
              </a:lnSpc>
              <a:spcBef>
                <a:spcPts val="0"/>
              </a:spcBef>
              <a:spcAft>
                <a:spcPts val="600"/>
              </a:spcAft>
              <a:buNone/>
              <a:tabLst>
                <a:tab pos="457200" algn="l"/>
              </a:tabLst>
            </a:pPr>
            <a:r>
              <a:rPr lang="pl-PL" sz="2000" b="1" kern="0">
                <a:solidFill>
                  <a:srgbClr val="1065AB"/>
                </a:solidFill>
                <a:effectLst/>
                <a:latin typeface="Tahoma" panose="020B0604030504040204" pitchFamily="34" charset="0"/>
                <a:ea typeface="Times New Roman" panose="02020603050405020304" pitchFamily="18" charset="0"/>
                <a:cs typeface="Tahoma" panose="020B0604030504040204" pitchFamily="34" charset="0"/>
              </a:rPr>
              <a:t>Zwizualizuj i zinterpretuj rezultaty</a:t>
            </a:r>
            <a:r>
              <a:rPr lang="en-US" sz="2000" kern="0">
                <a:solidFill>
                  <a:srgbClr val="1065AB"/>
                </a:solidFill>
                <a:effectLst/>
                <a:latin typeface="Tahoma" panose="020B0604030504040204" pitchFamily="34" charset="0"/>
                <a:ea typeface="Times New Roman" panose="02020603050405020304" pitchFamily="18" charset="0"/>
                <a:cs typeface="Tahoma" panose="020B0604030504040204" pitchFamily="34" charset="0"/>
              </a:rPr>
              <a:t>:</a:t>
            </a:r>
            <a:endParaRPr lang="en-US" sz="2000" kern="100">
              <a:solidFill>
                <a:srgbClr val="1065AB"/>
              </a:solidFill>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pl-PL" sz="2000" kern="0">
                <a:effectLst/>
                <a:latin typeface="Tahoma" panose="020B0604030504040204" pitchFamily="34" charset="0"/>
                <a:ea typeface="Times New Roman" panose="02020603050405020304" pitchFamily="18" charset="0"/>
                <a:cs typeface="Tahoma" panose="020B0604030504040204" pitchFamily="34" charset="0"/>
              </a:rPr>
              <a:t>Zwizualizuj straty treningowe i walidacyjne oraz dokładność w epokach.</a:t>
            </a: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pl-PL" sz="2000" kern="0">
                <a:effectLst/>
                <a:latin typeface="Tahoma" panose="020B0604030504040204" pitchFamily="34" charset="0"/>
                <a:ea typeface="Times New Roman" panose="02020603050405020304" pitchFamily="18" charset="0"/>
                <a:cs typeface="Tahoma" panose="020B0604030504040204" pitchFamily="34" charset="0"/>
              </a:rPr>
              <a:t>Użyj wytrenowanego modelu do przewidywania na nowych obrazach </a:t>
            </a: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pl-PL" sz="2000" kern="0">
                <a:effectLst/>
                <a:latin typeface="Tahoma" panose="020B0604030504040204" pitchFamily="34" charset="0"/>
                <a:ea typeface="Times New Roman" panose="02020603050405020304" pitchFamily="18" charset="0"/>
                <a:cs typeface="Tahoma" panose="020B0604030504040204" pitchFamily="34" charset="0"/>
              </a:rPr>
              <a:t>i przeanalizuj wyniki</a:t>
            </a:r>
            <a:r>
              <a:rPr lang="en-US" sz="2000" kern="0">
                <a:effectLst/>
                <a:latin typeface="Tahoma" panose="020B0604030504040204" pitchFamily="34" charset="0"/>
                <a:ea typeface="Times New Roman" panose="02020603050405020304" pitchFamily="18" charset="0"/>
                <a:cs typeface="Tahoma" panose="020B0604030504040204" pitchFamily="34" charset="0"/>
              </a:rPr>
              <a:t>.</a:t>
            </a:r>
            <a:endParaRPr lang="en-US" sz="2000" kern="100">
              <a:effectLst/>
              <a:latin typeface="Tahoma" panose="020B060403050404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600"/>
              </a:spcAft>
            </a:pPr>
            <a:endParaRPr lang="en-US" sz="2000" kern="10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9576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a:t>Podsumowanie</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298651" cy="3626908"/>
          </a:xfrm>
          <a:solidFill>
            <a:schemeClr val="bg1">
              <a:lumMod val="95000"/>
            </a:schemeClr>
          </a:solidFill>
        </p:spPr>
        <p:txBody>
          <a:bodyPr vert="horz" lIns="91440" tIns="45720" rIns="91440" bIns="45720" rtlCol="0" anchor="t">
            <a:normAutofit/>
          </a:bodyPr>
          <a:lstStyle/>
          <a:p>
            <a:pPr algn="just"/>
            <a:r>
              <a:rPr lang="pl-PL" sz="2000">
                <a:ea typeface="Calibri" panose="020F0502020204030204" pitchFamily="34" charset="0"/>
                <a:cs typeface="Times New Roman" panose="02020603050405020304" pitchFamily="18" charset="0"/>
              </a:rPr>
              <a:t>Problem MNIST oferuje cenny wgląd w szkolenie modeli głębokiego uczenia do klasyfikacji obrazów.</a:t>
            </a:r>
          </a:p>
          <a:p>
            <a:pPr algn="just"/>
            <a:endParaRPr lang="pl-PL" sz="2000">
              <a:ea typeface="Calibri" panose="020F0502020204030204" pitchFamily="34" charset="0"/>
              <a:cs typeface="Times New Roman" panose="02020603050405020304" pitchFamily="18" charset="0"/>
            </a:endParaRPr>
          </a:p>
          <a:p>
            <a:pPr algn="just"/>
            <a:r>
              <a:rPr lang="pl-PL" sz="2000">
                <a:ea typeface="Calibri" panose="020F0502020204030204" pitchFamily="34" charset="0"/>
                <a:cs typeface="Times New Roman" panose="02020603050405020304" pitchFamily="18" charset="0"/>
              </a:rPr>
              <a:t>Proces ten obejmuje kluczowe zadania, takie jak wstępne przetwarzanie danych, tworzenie modeli, szkolenie, ocena i interpretacja, które są kluczowymi umiejętnościami dla każdego, kto pracuje z uczeniem maszynowym w logistyce lub innych rzeczywistych zastosowaniach</a:t>
            </a:r>
            <a:r>
              <a:rPr lang="en-US" sz="2000">
                <a:ea typeface="Calibri" panose="020F0502020204030204" pitchFamily="34" charset="0"/>
                <a:cs typeface="Times New Roman" panose="02020603050405020304" pitchFamily="18" charset="0"/>
              </a:rPr>
              <a:t>.</a:t>
            </a:r>
            <a:endParaRPr lang="en-GB" sz="2000">
              <a:effectLst/>
              <a:latin typeface="Tahoma"/>
              <a:ea typeface="Calibri"/>
              <a:cs typeface="Times New Roman"/>
            </a:endParaRPr>
          </a:p>
        </p:txBody>
      </p:sp>
    </p:spTree>
    <p:extLst>
      <p:ext uri="{BB962C8B-B14F-4D97-AF65-F5344CB8AC3E}">
        <p14:creationId xmlns:p14="http://schemas.microsoft.com/office/powerpoint/2010/main" val="3298298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57D00-F010-9F0C-DE20-EBF6CB96BCED}"/>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6079AD55-8FA1-21D9-D1A5-ECE082BFBC8A}"/>
              </a:ext>
            </a:extLst>
          </p:cNvPr>
          <p:cNvSpPr>
            <a:spLocks noGrp="1"/>
          </p:cNvSpPr>
          <p:nvPr>
            <p:ph type="ctrTitle"/>
          </p:nvPr>
        </p:nvSpPr>
        <p:spPr>
          <a:xfrm>
            <a:off x="1524000" y="1335773"/>
            <a:ext cx="9144000" cy="4186454"/>
          </a:xfrm>
        </p:spPr>
        <p:txBody>
          <a:bodyPr>
            <a:normAutofit fontScale="90000"/>
          </a:bodyPr>
          <a:lstStyle/>
          <a:p>
            <a:r>
              <a:rPr lang="pl-PL" sz="4000"/>
              <a:t>Autorzy:</a:t>
            </a:r>
            <a:br>
              <a:rPr lang="pl-PL" sz="4000"/>
            </a:br>
            <a:br>
              <a:rPr lang="pl-PL" sz="4000"/>
            </a:br>
            <a:r>
              <a:rPr lang="pl-PL" sz="4000" b="0">
                <a:solidFill>
                  <a:schemeClr val="tx1"/>
                </a:solidFill>
              </a:rPr>
              <a:t>Dario Šebalj</a:t>
            </a:r>
            <a:br>
              <a:rPr lang="pl-PL" sz="4000" b="0">
                <a:solidFill>
                  <a:schemeClr val="tx1"/>
                </a:solidFill>
              </a:rPr>
            </a:br>
            <a:r>
              <a:rPr lang="pl-PL" sz="4000" b="0">
                <a:solidFill>
                  <a:schemeClr val="tx1"/>
                </a:solidFill>
              </a:rPr>
              <a:t>Dejan </a:t>
            </a:r>
            <a:r>
              <a:rPr lang="pl-PL" sz="4000" b="0" err="1">
                <a:solidFill>
                  <a:schemeClr val="tx1"/>
                </a:solidFill>
              </a:rPr>
              <a:t>Mirčetić</a:t>
            </a:r>
            <a:br>
              <a:rPr lang="pl-PL" sz="4000" b="0">
                <a:solidFill>
                  <a:schemeClr val="tx1"/>
                </a:solidFill>
              </a:rPr>
            </a:br>
            <a:r>
              <a:rPr lang="pl-PL" sz="4000" b="0">
                <a:solidFill>
                  <a:schemeClr val="tx1"/>
                </a:solidFill>
              </a:rPr>
              <a:t>Michał Adamczak</a:t>
            </a:r>
            <a:br>
              <a:rPr lang="pl-PL" sz="4000"/>
            </a:br>
            <a:br>
              <a:rPr lang="pl-PL" sz="4000" b="0">
                <a:solidFill>
                  <a:schemeClr val="tx1"/>
                </a:solidFill>
              </a:rPr>
            </a:br>
            <a:br>
              <a:rPr lang="pl-PL" sz="4000"/>
            </a:br>
            <a:r>
              <a:rPr lang="pl-PL" sz="4000"/>
              <a:t>Wersja finalna: czerwiec 2025</a:t>
            </a:r>
          </a:p>
        </p:txBody>
      </p:sp>
    </p:spTree>
    <p:extLst>
      <p:ext uri="{BB962C8B-B14F-4D97-AF65-F5344CB8AC3E}">
        <p14:creationId xmlns:p14="http://schemas.microsoft.com/office/powerpoint/2010/main" val="3232869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a:t>Dziękuję za uwagę</a:t>
            </a:r>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000"/>
              <a:t>Czym jest uczenie maszynowe?</a:t>
            </a:r>
          </a:p>
          <a:p>
            <a:r>
              <a:rPr lang="pl-PL" sz="2000"/>
              <a:t>Podstawy i teoretyczne założenia ML</a:t>
            </a:r>
          </a:p>
          <a:p>
            <a:r>
              <a:rPr lang="pl-PL" sz="2000"/>
              <a:t>Studium przypadku: Klasyfikacja cyfr z MNIST</a:t>
            </a:r>
          </a:p>
          <a:p>
            <a:r>
              <a:rPr lang="pl-PL" sz="2000"/>
              <a:t>Jak to rozwiązać: Pakiety do wykorzystania</a:t>
            </a:r>
          </a:p>
          <a:p>
            <a:r>
              <a:rPr lang="pl-PL" sz="2000"/>
              <a:t>Procedura do wykonania</a:t>
            </a:r>
            <a:endParaRPr lang="en-US" sz="1800" kern="100">
              <a:effectLst/>
              <a:latin typeface="Tahoma" panose="020B0604030504040204" pitchFamily="34" charset="0"/>
              <a:ea typeface="Calibri" panose="020F0502020204030204" pitchFamily="34" charset="0"/>
              <a:cs typeface="Times New Roman" panose="02020603050405020304" pitchFamily="18" charset="0"/>
            </a:endParaRPr>
          </a:p>
          <a:p>
            <a:endParaRPr lang="sr-Latn-RS" sz="2000"/>
          </a:p>
        </p:txBody>
      </p:sp>
    </p:spTree>
    <p:extLst>
      <p:ext uri="{BB962C8B-B14F-4D97-AF65-F5344CB8AC3E}">
        <p14:creationId xmlns:p14="http://schemas.microsoft.com/office/powerpoint/2010/main" val="125493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a:t>Czym jest uczenie maszynowe?</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pPr algn="just"/>
            <a:r>
              <a:rPr lang="pl-PL" sz="2400"/>
              <a:t>Uczenie maszynowe to podzbiór sztucznej inteligencji (AI), który obejmuje rozwój algorytmów i modeli statystycznych, które umożliwiają komputerom wykonywanie zadań bez ich wyraźnego zaprogramowania. Głównym celem uczenia maszynowego jest umożliwienie komputerom uczenia się na podstawie danych i poprawy ich wydajności w czasie bez interwencji człowieka.</a:t>
            </a:r>
          </a:p>
          <a:p>
            <a:pPr algn="just"/>
            <a:endParaRPr lang="pl-PL" sz="2400"/>
          </a:p>
          <a:p>
            <a:pPr algn="just"/>
            <a:r>
              <a:rPr lang="pl-PL" sz="2400"/>
              <a:t>ML wynika z następującego pytania: czy komputer może wyjść poza „to, co wiemy, jak mu nakazać” i samodzielnie nauczyć się, jak wykonać określone zadanie? Czy komputer może nas zaskoczyć? Zamiast ręcznie tworzyć reguły przetwarzania danych przez programistów, czy komputer mógłby automatycznie nauczyć się tych reguł, patrząc na dane?</a:t>
            </a:r>
          </a:p>
        </p:txBody>
      </p:sp>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a:t>Czym jest uczenie maszynowe?</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3"/>
          <p:cNvSpPr>
            <a:spLocks noChangeArrowheads="1"/>
          </p:cNvSpPr>
          <p:nvPr/>
        </p:nvSpPr>
        <p:spPr bwMode="auto">
          <a:xfrm>
            <a:off x="2992445" y="5578010"/>
            <a:ext cx="6684908" cy="258532"/>
          </a:xfrm>
          <a:prstGeom prst="rect">
            <a:avLst/>
          </a:prstGeom>
        </p:spPr>
        <p:txBody>
          <a:bodyPr vert="horz" lIns="91440" tIns="45720" rIns="91440" bIns="45720" rtlCol="0">
            <a:normAutofit/>
          </a:bodyPr>
          <a:lstStyle/>
          <a:p>
            <a:pPr algn="ctr">
              <a:lnSpc>
                <a:spcPct val="90000"/>
              </a:lnSpc>
              <a:spcBef>
                <a:spcPts val="1000"/>
              </a:spcBef>
              <a:buClr>
                <a:srgbClr val="015BA6"/>
              </a:buClr>
              <a:buFont typeface="Arial" panose="020B0604020202020204" pitchFamily="34" charset="0"/>
              <a:buNone/>
            </a:pPr>
            <a:r>
              <a:rPr lang="pl-PL" sz="1200">
                <a:solidFill>
                  <a:srgbClr val="7F7F7F"/>
                </a:solidFill>
                <a:latin typeface="Tahoma" panose="020B0604030504040204" pitchFamily="34" charset="0"/>
                <a:ea typeface="Tahoma" panose="020B0604030504040204" pitchFamily="34" charset="0"/>
                <a:cs typeface="Tahoma" panose="020B0604030504040204" pitchFamily="34" charset="0"/>
              </a:rPr>
              <a:t>Rysunek. Klasyczne programowanie a szkolenie systemu uczenia maszynowego</a:t>
            </a:r>
            <a:endParaRPr lang="en-GB" sz="1200">
              <a:solidFill>
                <a:srgbClr val="7F7F7F"/>
              </a:solidFill>
              <a:latin typeface="Tahoma" panose="020B0604030504040204" pitchFamily="34" charset="0"/>
              <a:ea typeface="Tahoma" panose="020B0604030504040204" pitchFamily="34" charset="0"/>
              <a:cs typeface="Tahoma" panose="020B0604030504040204" pitchFamily="34" charset="0"/>
            </a:endParaRPr>
          </a:p>
        </p:txBody>
      </p:sp>
      <p:pic>
        <p:nvPicPr>
          <p:cNvPr id="5" name="Obraz 4">
            <a:extLst>
              <a:ext uri="{FF2B5EF4-FFF2-40B4-BE49-F238E27FC236}">
                <a16:creationId xmlns:a16="http://schemas.microsoft.com/office/drawing/2014/main" id="{BC124A1A-4711-5418-7094-0EE08883BF7B}"/>
              </a:ext>
            </a:extLst>
          </p:cNvPr>
          <p:cNvPicPr>
            <a:picLocks noChangeAspect="1"/>
          </p:cNvPicPr>
          <p:nvPr/>
        </p:nvPicPr>
        <p:blipFill>
          <a:blip r:embed="rId2"/>
          <a:stretch>
            <a:fillRect/>
          </a:stretch>
        </p:blipFill>
        <p:spPr>
          <a:xfrm>
            <a:off x="3402525" y="2232287"/>
            <a:ext cx="5627096" cy="3261643"/>
          </a:xfrm>
          <a:prstGeom prst="rect">
            <a:avLst/>
          </a:prstGeom>
        </p:spPr>
      </p:pic>
      <p:sp>
        <p:nvSpPr>
          <p:cNvPr id="6" name="pole tekstowe 5">
            <a:extLst>
              <a:ext uri="{FF2B5EF4-FFF2-40B4-BE49-F238E27FC236}">
                <a16:creationId xmlns:a16="http://schemas.microsoft.com/office/drawing/2014/main" id="{356F29D6-C4B6-269D-C0D1-0AE68E5B2848}"/>
              </a:ext>
            </a:extLst>
          </p:cNvPr>
          <p:cNvSpPr txBox="1"/>
          <p:nvPr/>
        </p:nvSpPr>
        <p:spPr>
          <a:xfrm>
            <a:off x="5497172" y="5915326"/>
            <a:ext cx="1701449"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pl-PL"/>
              <a:t>Źródło: </a:t>
            </a:r>
            <a:r>
              <a:rPr lang="pl-PL" err="1"/>
              <a:t>Chollet</a:t>
            </a:r>
            <a:r>
              <a:rPr lang="pl-PL"/>
              <a:t> (2021)</a:t>
            </a:r>
          </a:p>
        </p:txBody>
      </p:sp>
    </p:spTree>
    <p:extLst>
      <p:ext uri="{BB962C8B-B14F-4D97-AF65-F5344CB8AC3E}">
        <p14:creationId xmlns:p14="http://schemas.microsoft.com/office/powerpoint/2010/main" val="1021420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a:t>Podstawy i założenia teoretyczne UM</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pPr algn="just"/>
            <a:r>
              <a:rPr lang="pl-PL" sz="1800"/>
              <a:t>Integracja uczenia maszynowego z analityką biznesową (BI) zmieniła proces podejmowania decyzji.</a:t>
            </a:r>
          </a:p>
          <a:p>
            <a:pPr algn="just"/>
            <a:r>
              <a:rPr lang="pl-PL" sz="1800"/>
              <a:t>UM jest zakorzenione w matematyce, zwłaszcza w statystyce.</a:t>
            </a:r>
          </a:p>
          <a:p>
            <a:pPr algn="just"/>
            <a:r>
              <a:rPr lang="pl-PL" sz="1800"/>
              <a:t>Trwająca debata: czy uczenie maszynowe jest dziedziną czy częścią statystyki?</a:t>
            </a:r>
          </a:p>
          <a:p>
            <a:pPr algn="just"/>
            <a:r>
              <a:rPr lang="pl-PL" sz="1800"/>
              <a:t>Algorytmy UM często działają poza tradycyjnymi granicami matematycznymi.</a:t>
            </a:r>
          </a:p>
          <a:p>
            <a:pPr algn="just"/>
            <a:r>
              <a:rPr lang="pl-PL" sz="1800"/>
              <a:t>UM jest niezbędny w BI do wstępnego przetwarzania danych, eksploracji i stosowania spostrzeżeń.</a:t>
            </a:r>
          </a:p>
          <a:p>
            <a:pPr algn="just"/>
            <a:r>
              <a:rPr lang="pl-PL" sz="1800"/>
              <a:t>UM usprawnia proces podejmowania decyzji w organizacjach.</a:t>
            </a:r>
          </a:p>
          <a:p>
            <a:pPr algn="just"/>
            <a:r>
              <a:rPr lang="pl-PL" sz="1800"/>
              <a:t>Integracja UM z przepływami pracy BI w celu uzyskania praktycznych spostrzeżeń.</a:t>
            </a:r>
          </a:p>
          <a:p>
            <a:pPr algn="just"/>
            <a:r>
              <a:rPr lang="pl-PL" sz="1800"/>
              <a:t>Łączenie matematyki i praktyki w UM dla efektywnego BI.</a:t>
            </a:r>
          </a:p>
          <a:p>
            <a:pPr algn="just"/>
            <a:r>
              <a:rPr lang="pl-PL" sz="1800"/>
              <a:t>Strategie optymalizacji algorytmów UM dla rzeczywistych aplikacji BI.</a:t>
            </a:r>
          </a:p>
          <a:p>
            <a:pPr algn="just"/>
            <a:r>
              <a:rPr lang="pl-PL" sz="1800"/>
              <a:t>Znaczenie wykorzystania wyników UM w podejmowaniu decyzji</a:t>
            </a:r>
            <a:r>
              <a:rPr lang="en-GB" sz="1800"/>
              <a:t>.</a:t>
            </a:r>
          </a:p>
        </p:txBody>
      </p:sp>
    </p:spTree>
    <p:extLst>
      <p:ext uri="{BB962C8B-B14F-4D97-AF65-F5344CB8AC3E}">
        <p14:creationId xmlns:p14="http://schemas.microsoft.com/office/powerpoint/2010/main" val="3549849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10149225" cy="1116542"/>
          </a:xfrm>
        </p:spPr>
        <p:txBody>
          <a:bodyPr/>
          <a:lstStyle/>
          <a:p>
            <a:r>
              <a:rPr lang="en-GB"/>
              <a:t>Business </a:t>
            </a:r>
            <a:r>
              <a:rPr lang="pl-PL"/>
              <a:t>I</a:t>
            </a:r>
            <a:r>
              <a:rPr lang="en-GB" err="1"/>
              <a:t>ntelligence</a:t>
            </a:r>
            <a:r>
              <a:rPr lang="en-GB"/>
              <a:t> </a:t>
            </a:r>
            <a:r>
              <a:rPr lang="pl-PL"/>
              <a:t>i UM</a:t>
            </a:r>
            <a:r>
              <a:rPr lang="en-GB"/>
              <a:t> </a:t>
            </a:r>
            <a:r>
              <a:rPr lang="pl-PL"/>
              <a:t>w łańcuchach dostaw</a:t>
            </a:r>
          </a:p>
        </p:txBody>
      </p:sp>
      <p:sp>
        <p:nvSpPr>
          <p:cNvPr id="7" name="Rectangle 6"/>
          <p:cNvSpPr/>
          <p:nvPr/>
        </p:nvSpPr>
        <p:spPr>
          <a:xfrm>
            <a:off x="3138616" y="5655873"/>
            <a:ext cx="6096000" cy="314894"/>
          </a:xfrm>
          <a:prstGeom prst="rect">
            <a:avLst/>
          </a:prstGeom>
        </p:spPr>
        <p:txBody>
          <a:bodyPr vert="horz" lIns="91440" tIns="45720" rIns="91440" bIns="45720" rtlCol="0">
            <a:normAutofit/>
          </a:bodyPr>
          <a:lstStyle/>
          <a:p>
            <a:pPr algn="ctr">
              <a:lnSpc>
                <a:spcPct val="90000"/>
              </a:lnSpc>
              <a:spcBef>
                <a:spcPts val="1000"/>
              </a:spcBef>
              <a:buClr>
                <a:srgbClr val="015BA6"/>
              </a:buClr>
            </a:pPr>
            <a:r>
              <a:rPr lang="pl-PL" sz="1200">
                <a:solidFill>
                  <a:srgbClr val="7F7F7F"/>
                </a:solidFill>
                <a:latin typeface="Tahoma" panose="020B0604030504040204" pitchFamily="34" charset="0"/>
                <a:ea typeface="Tahoma" panose="020B0604030504040204" pitchFamily="34" charset="0"/>
                <a:cs typeface="Tahoma" panose="020B0604030504040204" pitchFamily="34" charset="0"/>
              </a:rPr>
              <a:t>Rysunek. Architektura Business </a:t>
            </a:r>
            <a:r>
              <a:rPr lang="pl-PL" sz="1200" err="1">
                <a:solidFill>
                  <a:srgbClr val="7F7F7F"/>
                </a:solidFill>
                <a:latin typeface="Tahoma" panose="020B0604030504040204" pitchFamily="34" charset="0"/>
                <a:ea typeface="Tahoma" panose="020B0604030504040204" pitchFamily="34" charset="0"/>
                <a:cs typeface="Tahoma" panose="020B0604030504040204" pitchFamily="34" charset="0"/>
              </a:rPr>
              <a:t>Intelligence</a:t>
            </a:r>
            <a:r>
              <a:rPr lang="pl-PL" sz="1200">
                <a:solidFill>
                  <a:srgbClr val="7F7F7F"/>
                </a:solidFill>
                <a:latin typeface="Tahoma" panose="020B0604030504040204" pitchFamily="34" charset="0"/>
                <a:ea typeface="Tahoma" panose="020B0604030504040204" pitchFamily="34" charset="0"/>
                <a:cs typeface="Tahoma" panose="020B0604030504040204" pitchFamily="34" charset="0"/>
              </a:rPr>
              <a:t> firmy Microsoft.</a:t>
            </a:r>
          </a:p>
        </p:txBody>
      </p:sp>
      <p:pic>
        <p:nvPicPr>
          <p:cNvPr id="2" name="Obraz 1">
            <a:extLst>
              <a:ext uri="{FF2B5EF4-FFF2-40B4-BE49-F238E27FC236}">
                <a16:creationId xmlns:a16="http://schemas.microsoft.com/office/drawing/2014/main" id="{4E444BF5-B59C-7C27-F714-892F53D66989}"/>
              </a:ext>
            </a:extLst>
          </p:cNvPr>
          <p:cNvPicPr>
            <a:picLocks noChangeAspect="1"/>
          </p:cNvPicPr>
          <p:nvPr/>
        </p:nvPicPr>
        <p:blipFill>
          <a:blip r:embed="rId2"/>
          <a:stretch>
            <a:fillRect/>
          </a:stretch>
        </p:blipFill>
        <p:spPr>
          <a:xfrm>
            <a:off x="2846302" y="1481668"/>
            <a:ext cx="7284834" cy="4171462"/>
          </a:xfrm>
          <a:prstGeom prst="rect">
            <a:avLst/>
          </a:prstGeom>
        </p:spPr>
      </p:pic>
      <p:sp>
        <p:nvSpPr>
          <p:cNvPr id="3" name="pole tekstowe 2">
            <a:extLst>
              <a:ext uri="{FF2B5EF4-FFF2-40B4-BE49-F238E27FC236}">
                <a16:creationId xmlns:a16="http://schemas.microsoft.com/office/drawing/2014/main" id="{D1ED7649-F58B-7840-DFD6-F15978EDD4AF}"/>
              </a:ext>
            </a:extLst>
          </p:cNvPr>
          <p:cNvSpPr txBox="1"/>
          <p:nvPr/>
        </p:nvSpPr>
        <p:spPr>
          <a:xfrm>
            <a:off x="4783440" y="6086810"/>
            <a:ext cx="2806351" cy="682862"/>
          </a:xfrm>
          <a:prstGeom prst="rect">
            <a:avLst/>
          </a:prstGeom>
        </p:spPr>
        <p:txBody>
          <a:bodyPr vert="horz" lIns="91440" tIns="45720" rIns="91440" bIns="45720" rtlCol="0">
            <a:normAutofit lnSpcReduction="10000"/>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pl-PL"/>
              <a:t>Źródło: opracowanie własne na podstawie https://www.scnsoft.com/services/business-intelligence/microsoft</a:t>
            </a:r>
          </a:p>
        </p:txBody>
      </p:sp>
    </p:spTree>
    <p:extLst>
      <p:ext uri="{BB962C8B-B14F-4D97-AF65-F5344CB8AC3E}">
        <p14:creationId xmlns:p14="http://schemas.microsoft.com/office/powerpoint/2010/main" val="2034886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a:t>Business </a:t>
            </a:r>
            <a:r>
              <a:rPr lang="pl-PL"/>
              <a:t>I</a:t>
            </a:r>
            <a:r>
              <a:rPr lang="en-GB" err="1"/>
              <a:t>ntelligence</a:t>
            </a:r>
            <a:r>
              <a:rPr lang="en-GB"/>
              <a:t> </a:t>
            </a:r>
            <a:r>
              <a:rPr lang="pl-PL"/>
              <a:t>i UM</a:t>
            </a:r>
            <a:r>
              <a:rPr lang="en-GB"/>
              <a:t> </a:t>
            </a:r>
            <a:r>
              <a:rPr lang="pl-PL"/>
              <a:t>w łańcuchach dostaw</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fontScale="92500"/>
          </a:bodyPr>
          <a:lstStyle/>
          <a:p>
            <a:pPr algn="just"/>
            <a:r>
              <a:rPr lang="pl-PL" sz="1800"/>
              <a:t>Business </a:t>
            </a:r>
            <a:r>
              <a:rPr lang="pl-PL" sz="1800" err="1"/>
              <a:t>Intelligence</a:t>
            </a:r>
            <a:r>
              <a:rPr lang="pl-PL" sz="1800"/>
              <a:t> (BI) w ŁD obejmuje wyciąganie wniosków na temat obserwowanych procesów </a:t>
            </a:r>
            <a:br>
              <a:rPr lang="pl-PL" sz="1800"/>
            </a:br>
            <a:r>
              <a:rPr lang="pl-PL" sz="1800"/>
              <a:t>w oparciu o modelowanie danych.</a:t>
            </a:r>
          </a:p>
          <a:p>
            <a:pPr algn="just"/>
            <a:r>
              <a:rPr lang="pl-PL" sz="1800"/>
              <a:t>Włączenie matematyki: BI opiera się w dużej mierze na statystyce, ale wykorzystuje również badania operacyjne, algebrę liniową, logikę rozmytą, optymalizację numeryczną, metaheurystykę itp.</a:t>
            </a:r>
          </a:p>
          <a:p>
            <a:pPr algn="just"/>
            <a:r>
              <a:rPr lang="pl-PL" sz="1800"/>
              <a:t>Nowe technologie: Nowe, przełomowe technologie, takie jak uczenie maszynowe, sztuczna inteligencja, cyfrowe bliźniaki, </a:t>
            </a:r>
            <a:r>
              <a:rPr lang="pl-PL" sz="1800" err="1"/>
              <a:t>smartizacja</a:t>
            </a:r>
            <a:r>
              <a:rPr lang="pl-PL" sz="1800"/>
              <a:t>, żywe laboratoria itp. zyskują na znaczeniu w analizie danych i dostarczaniu wniosków.</a:t>
            </a:r>
          </a:p>
          <a:p>
            <a:pPr algn="just"/>
            <a:r>
              <a:rPr lang="pl-PL" sz="1800"/>
              <a:t>Brak ścisłych procedur: Przepływy pracy BI i UM nie mają ścisłej organizacji, ale opierają się na skutecznych wytycznych z praktyki i literatury.</a:t>
            </a:r>
          </a:p>
          <a:p>
            <a:pPr algn="just"/>
            <a:r>
              <a:rPr lang="pl-PL" sz="1800"/>
              <a:t>Zróżnicowane procedury: Procedury BI różnią się w zależności od używanego oprogramowania. Na przykład pakiet Business </a:t>
            </a:r>
            <a:r>
              <a:rPr lang="pl-PL" sz="1800" err="1"/>
              <a:t>Intelligence</a:t>
            </a:r>
            <a:r>
              <a:rPr lang="pl-PL" sz="1800"/>
              <a:t> firmy Microsoft oferuje narzędzia do pozyskiwania, przechowywania, integracji, zarządzania, przetwarzania, raportowania, udostępniania i analizy danych.</a:t>
            </a:r>
          </a:p>
          <a:p>
            <a:pPr algn="just"/>
            <a:r>
              <a:rPr lang="pl-PL" sz="1800"/>
              <a:t>Oferowane narzędzia: Pakiet BI firmy Microsoft zapewnia narzędzia do różnych zadań, w tym pozyskiwania danych, przechowywania, integracji, zarządzania, przetwarzania, raportowania, udostępniania i nauki o danych</a:t>
            </a:r>
            <a:r>
              <a:rPr lang="en-GB" sz="1800"/>
              <a:t>.</a:t>
            </a:r>
          </a:p>
          <a:p>
            <a:pPr algn="just"/>
            <a:endParaRPr lang="en-GB" sz="1800"/>
          </a:p>
        </p:txBody>
      </p:sp>
    </p:spTree>
    <p:extLst>
      <p:ext uri="{BB962C8B-B14F-4D97-AF65-F5344CB8AC3E}">
        <p14:creationId xmlns:p14="http://schemas.microsoft.com/office/powerpoint/2010/main" val="3938375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normAutofit fontScale="90000"/>
          </a:bodyPr>
          <a:lstStyle/>
          <a:p>
            <a:pPr marL="0" marR="0" algn="just">
              <a:lnSpc>
                <a:spcPct val="150000"/>
              </a:lnSpc>
              <a:spcBef>
                <a:spcPts val="0"/>
              </a:spcBef>
              <a:spcAft>
                <a:spcPts val="600"/>
              </a:spcAft>
            </a:pPr>
            <a:r>
              <a:rPr lang="pl-PL" b="1" kern="0">
                <a:effectLst/>
                <a:latin typeface="Tahoma" panose="020B0604030504040204" pitchFamily="34" charset="0"/>
                <a:ea typeface="Times New Roman" panose="02020603050405020304" pitchFamily="18" charset="0"/>
                <a:cs typeface="Tahoma" panose="020B0604030504040204" pitchFamily="34" charset="0"/>
              </a:rPr>
              <a:t>Studium Przypadku: Klasyfikacja cyfr za pomocą MNIST</a:t>
            </a:r>
            <a:endParaRPr lang="en-US" kern="10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62377" y="1545928"/>
            <a:ext cx="10515600" cy="4566548"/>
          </a:xfrm>
        </p:spPr>
        <p:txBody>
          <a:bodyPr>
            <a:normAutofit/>
          </a:bodyPr>
          <a:lstStyle/>
          <a:p>
            <a:pPr algn="just"/>
            <a:r>
              <a:rPr lang="pl-PL" sz="2000"/>
              <a:t>W tym studium przypadku skupiamy się na problemie klasyfikacji cyfr przy użyciu zbioru danych MNIST, powszechnie stosowanego benchmarku w uczeniu maszynowym, szczególnie w dziedzinach takich jak logistyka, gdzie automatyczne rozpoznawanie kodów pocztowych ma kluczowe znaczenie dla wydajnych dostaw</a:t>
            </a:r>
            <a:r>
              <a:rPr lang="en-US" sz="2000"/>
              <a:t>.</a:t>
            </a:r>
            <a:endParaRPr lang="sr-Latn-BA" sz="2000"/>
          </a:p>
          <a:p>
            <a:pPr marL="0" indent="0" algn="just">
              <a:buNone/>
            </a:pPr>
            <a:endParaRPr lang="sr-Latn-BA" sz="2000"/>
          </a:p>
          <a:p>
            <a:pPr algn="just">
              <a:lnSpc>
                <a:spcPct val="150000"/>
              </a:lnSpc>
              <a:spcAft>
                <a:spcPts val="600"/>
              </a:spcAft>
              <a:buNone/>
            </a:pPr>
            <a:r>
              <a:rPr lang="pl-PL" sz="2000" b="1" kern="10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Czym jest MNIST?</a:t>
            </a:r>
            <a:endParaRPr lang="pl-PL" sz="2000" kern="100">
              <a:solidFill>
                <a:srgbClr val="1065AB"/>
              </a:solidFill>
              <a:effectLst/>
              <a:latin typeface="Tahoma" panose="020B0604030504040204" pitchFamily="34" charset="0"/>
              <a:ea typeface="Calibri" panose="020F0502020204030204" pitchFamily="34" charset="0"/>
              <a:cs typeface="Times New Roman" panose="02020603050405020304" pitchFamily="18" charset="0"/>
            </a:endParaRPr>
          </a:p>
          <a:p>
            <a:pPr algn="just"/>
            <a:r>
              <a:rPr lang="pl-PL" sz="2000" b="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Zbiór danych MNIST (</a:t>
            </a:r>
            <a:r>
              <a:rPr lang="pl-PL" sz="2000" b="1"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Modified</a:t>
            </a:r>
            <a:r>
              <a:rPr lang="pl-PL" sz="2000" b="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a:t>
            </a:r>
            <a:r>
              <a:rPr lang="pl-PL" sz="2000" b="1"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National</a:t>
            </a:r>
            <a:r>
              <a:rPr lang="pl-PL" sz="2000" b="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a:t>
            </a:r>
            <a:r>
              <a:rPr lang="pl-PL" sz="2000" b="1"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Institute</a:t>
            </a:r>
            <a:r>
              <a:rPr lang="pl-PL" sz="2000" b="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of </a:t>
            </a:r>
            <a:r>
              <a:rPr lang="pl-PL" sz="2000" b="1"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Standards</a:t>
            </a:r>
            <a:r>
              <a:rPr lang="pl-PL" sz="2000" b="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and Technology)</a:t>
            </a:r>
            <a:r>
              <a:rPr lang="pl-PL" sz="200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a:t>
            </a:r>
            <a:r>
              <a:rPr lang="pl-PL" sz="2000">
                <a:effectLst/>
                <a:latin typeface="Tahoma" panose="020B0604030504040204" pitchFamily="34" charset="0"/>
                <a:ea typeface="Calibri" panose="020F0502020204030204" pitchFamily="34" charset="0"/>
                <a:cs typeface="Times New Roman" panose="02020603050405020304" pitchFamily="18" charset="0"/>
              </a:rPr>
              <a:t>składa się z 70 000 obrazów odręcznie napisanych cyfr, z których każda oznaczona jest odpowiednią cyfrą (0-9). Zbiór danych jest podzielony na 60 000 obrazów treningowych i 10 000 obrazów testowych. Każdy obraz ma rozmiar 28x28 pikseli i reprezentuje małą, wyśrodkowaną cyfrę pisma odręcznego w skali szarości. Celem jest wytrenowanie modelu, który będzie w stanie rozpoznać te cyfry i poprawnie je sklasyfikować</a:t>
            </a:r>
            <a:r>
              <a:rPr lang="en-US" sz="2000" kern="0">
                <a:effectLst/>
                <a:latin typeface="Tahoma" panose="020B0604030504040204" pitchFamily="34" charset="0"/>
                <a:ea typeface="Times New Roman" panose="02020603050405020304" pitchFamily="18" charset="0"/>
                <a:cs typeface="Tahoma" panose="020B0604030504040204" pitchFamily="34" charset="0"/>
              </a:rPr>
              <a:t>.</a:t>
            </a:r>
            <a:endParaRPr lang="en-US" sz="2000" kern="100">
              <a:effectLst/>
              <a:latin typeface="Tahoma" panose="020B0604030504040204" pitchFamily="34" charset="0"/>
              <a:ea typeface="Calibri" panose="020F0502020204030204" pitchFamily="34" charset="0"/>
              <a:cs typeface="Times New Roman" panose="02020603050405020304" pitchFamily="18" charset="0"/>
            </a:endParaRPr>
          </a:p>
          <a:p>
            <a:pPr algn="just"/>
            <a:endParaRPr lang="en-GB" sz="2000"/>
          </a:p>
        </p:txBody>
      </p:sp>
    </p:spTree>
    <p:extLst>
      <p:ext uri="{BB962C8B-B14F-4D97-AF65-F5344CB8AC3E}">
        <p14:creationId xmlns:p14="http://schemas.microsoft.com/office/powerpoint/2010/main" val="1230425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normAutofit fontScale="90000"/>
          </a:bodyPr>
          <a:lstStyle/>
          <a:p>
            <a:pPr marL="0" marR="0" algn="just">
              <a:lnSpc>
                <a:spcPct val="150000"/>
              </a:lnSpc>
              <a:spcBef>
                <a:spcPts val="0"/>
              </a:spcBef>
              <a:spcAft>
                <a:spcPts val="600"/>
              </a:spcAft>
            </a:pPr>
            <a:r>
              <a:rPr lang="pl-PL" b="1" kern="0">
                <a:effectLst/>
                <a:latin typeface="Tahoma" panose="020B0604030504040204" pitchFamily="34" charset="0"/>
                <a:ea typeface="Times New Roman" panose="02020603050405020304" pitchFamily="18" charset="0"/>
                <a:cs typeface="Tahoma" panose="020B0604030504040204" pitchFamily="34" charset="0"/>
              </a:rPr>
              <a:t>Studium Przypadku: Klasyfikacja cyfr za pomocą MNIST</a:t>
            </a:r>
            <a:endParaRPr lang="en-US" kern="10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5" name="Picture 4">
            <a:extLst>
              <a:ext uri="{FF2B5EF4-FFF2-40B4-BE49-F238E27FC236}">
                <a16:creationId xmlns:a16="http://schemas.microsoft.com/office/drawing/2014/main" id="{99C53334-6483-6595-C7EE-30CC88637B4F}"/>
              </a:ext>
            </a:extLst>
          </p:cNvPr>
          <p:cNvPicPr>
            <a:picLocks noChangeAspect="1"/>
          </p:cNvPicPr>
          <p:nvPr/>
        </p:nvPicPr>
        <p:blipFill>
          <a:blip r:embed="rId2"/>
          <a:stretch>
            <a:fillRect/>
          </a:stretch>
        </p:blipFill>
        <p:spPr>
          <a:xfrm>
            <a:off x="2261652" y="1717776"/>
            <a:ext cx="7668695" cy="4505954"/>
          </a:xfrm>
          <a:prstGeom prst="rect">
            <a:avLst/>
          </a:prstGeom>
        </p:spPr>
      </p:pic>
    </p:spTree>
    <p:extLst>
      <p:ext uri="{BB962C8B-B14F-4D97-AF65-F5344CB8AC3E}">
        <p14:creationId xmlns:p14="http://schemas.microsoft.com/office/powerpoint/2010/main" val="127019415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D1A4C46F9DF340B00409C6B9ED12C1" ma:contentTypeVersion="15" ma:contentTypeDescription="Create a new document." ma:contentTypeScope="" ma:versionID="f77c99be7a86767cf8852e2977576506">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290e7152641fe702006229a94e3f9e1"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0D03852D-4C65-495A-8B5C-F93ADE90BA15}"/>
</file>

<file path=customXml/itemProps2.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3.xml><?xml version="1.0" encoding="utf-8"?>
<ds:datastoreItem xmlns:ds="http://schemas.openxmlformats.org/officeDocument/2006/customXml" ds:itemID="{81A76C46-9B09-438D-B5F8-A1AC0A7C518F}">
  <ds:schemaRefs>
    <ds:schemaRef ds:uri="a92fe6ce-cc5e-4661-b3e6-d9d5535f70b5"/>
    <ds:schemaRef ds:uri="d9bddfac-6dc9-4958-8f35-4d0da3af229b"/>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16</Slides>
  <Notes>0</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Motyw pakietu Office</vt:lpstr>
      <vt:lpstr>Business Intelligence</vt:lpstr>
      <vt:lpstr>Agenda</vt:lpstr>
      <vt:lpstr>Czym jest uczenie maszynowe?</vt:lpstr>
      <vt:lpstr>Czym jest uczenie maszynowe?</vt:lpstr>
      <vt:lpstr>Podstawy i założenia teoretyczne UM</vt:lpstr>
      <vt:lpstr>Business Intelligence i UM w łańcuchach dostaw</vt:lpstr>
      <vt:lpstr>Business Intelligence i UM w łańcuchach dostaw</vt:lpstr>
      <vt:lpstr>Studium Przypadku: Klasyfikacja cyfr za pomocą MNIST</vt:lpstr>
      <vt:lpstr>Studium Przypadku: Klasyfikacja cyfr za pomocą MNIST</vt:lpstr>
      <vt:lpstr>Jak to rozwiązać: Pakiety do wykorzystania</vt:lpstr>
      <vt:lpstr>Procedura do naśladowania</vt:lpstr>
      <vt:lpstr>Procedura do naśladowania</vt:lpstr>
      <vt:lpstr>Procedure to Follow</vt:lpstr>
      <vt:lpstr>Podsumowanie</vt:lpstr>
      <vt:lpstr>Autorzy:  Dario Šebalj Dejan Mirčetić Michał Adamczak   Wersja finalna: czerwiec 2025</vt:lpstr>
      <vt:lpstr>Dziękuję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revision>1</cp:revision>
  <dcterms:created xsi:type="dcterms:W3CDTF">2023-07-06T12:09:08Z</dcterms:created>
  <dcterms:modified xsi:type="dcterms:W3CDTF">2025-10-16T07:18:47Z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