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64" r:id="rId6"/>
    <p:sldId id="272" r:id="rId7"/>
    <p:sldId id="281" r:id="rId8"/>
    <p:sldId id="273" r:id="rId9"/>
    <p:sldId id="274" r:id="rId10"/>
    <p:sldId id="275" r:id="rId11"/>
    <p:sldId id="283" r:id="rId12"/>
    <p:sldId id="276" r:id="rId13"/>
    <p:sldId id="277" r:id="rId14"/>
    <p:sldId id="278" r:id="rId15"/>
    <p:sldId id="279" r:id="rId16"/>
    <p:sldId id="284" r:id="rId17"/>
    <p:sldId id="280" r:id="rId18"/>
    <p:sldId id="334" r:id="rId19"/>
    <p:sldId id="263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015BA6"/>
    <a:srgbClr val="7F7F7F"/>
    <a:srgbClr val="AEAEAE"/>
    <a:srgbClr val="FFFFFF"/>
    <a:srgbClr val="292928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5EA1EB-8E7F-4F95-100A-2FC8776A0925}" v="3" dt="2025-10-16T07:12:43.2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2258" autoAdjust="0"/>
  </p:normalViewPr>
  <p:slideViewPr>
    <p:cSldViewPr snapToGrid="0">
      <p:cViewPr varScale="1">
        <p:scale>
          <a:sx n="77" d="100"/>
          <a:sy n="77" d="100"/>
        </p:scale>
        <p:origin x="74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CF5EA1EB-8E7F-4F95-100A-2FC8776A0925}"/>
    <pc:docChg chg="modSld">
      <pc:chgData name="" userId="" providerId="" clId="Web-{CF5EA1EB-8E7F-4F95-100A-2FC8776A0925}" dt="2025-10-16T07:12:40.641" v="0" actId="20577"/>
      <pc:docMkLst>
        <pc:docMk/>
      </pc:docMkLst>
      <pc:sldChg chg="modSp">
        <pc:chgData name="" userId="" providerId="" clId="Web-{CF5EA1EB-8E7F-4F95-100A-2FC8776A0925}" dt="2025-10-16T07:12:40.641" v="0" actId="20577"/>
        <pc:sldMkLst>
          <pc:docMk/>
          <pc:sldMk cId="2920479427" sldId="256"/>
        </pc:sldMkLst>
        <pc:spChg chg="mod">
          <ac:chgData name="" userId="" providerId="" clId="Web-{CF5EA1EB-8E7F-4F95-100A-2FC8776A0925}" dt="2025-10-16T07:12:40.641" v="0" actId="20577"/>
          <ac:spMkLst>
            <pc:docMk/>
            <pc:sldMk cId="2920479427" sldId="256"/>
            <ac:spMk id="5" creationId="{9AC256C7-DE57-3D54-E589-F59329555D7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782C0-9634-45D9-AA9D-1F5A6C0DFCFE}" type="datetimeFigureOut">
              <a:rPr lang="pl-PL" smtClean="0"/>
              <a:t>16.10.2025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9EF10-037F-4F0F-BE3F-FA2408EF2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25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770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603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643FF-6F21-DBC3-116D-75C4F652F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D5BEA99-B304-86CD-64AA-3E3605D797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8A3D16C-871D-C0CF-5BAD-25FE11E956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42C5276-709F-0353-E95A-161C94F648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204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432D0D0-9DAE-878F-3637-3F8F082AB7A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14051" y="6203808"/>
            <a:ext cx="3675276" cy="670207"/>
          </a:xfrm>
          <a:prstGeom prst="rect">
            <a:avLst/>
          </a:prstGeom>
        </p:spPr>
      </p:pic>
      <p:pic>
        <p:nvPicPr>
          <p:cNvPr id="5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2DB0E290-240C-4AED-432A-80E100BAEE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197" y="6176963"/>
            <a:ext cx="672239" cy="6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help.tableau.com/current/pro/desktop/en-us/functions_functions_string.htm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Business Analytics Skills </a:t>
            </a:r>
            <a:b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for the </a:t>
            </a:r>
            <a:r>
              <a:rPr lang="en-US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Future-proof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 Supply Chains </a:t>
            </a:r>
            <a:endParaRPr lang="pl-PL">
              <a:solidFill>
                <a:schemeClr val="bg1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626679" y="2690451"/>
            <a:ext cx="5337910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Tableau Desktop</a:t>
            </a:r>
          </a:p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Kalkulacje i mapy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3EB65024-3D1F-CC61-F71D-9AE3B81F9F41}"/>
              </a:ext>
            </a:extLst>
          </p:cNvPr>
          <p:cNvSpPr txBox="1">
            <a:spLocks/>
          </p:cNvSpPr>
          <p:nvPr/>
        </p:nvSpPr>
        <p:spPr>
          <a:xfrm>
            <a:off x="5786525" y="4638167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Materiały dydaktyczne do ćwiczeń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40BA9AD-B956-CD54-29C5-F9DE098CA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091" y="5709926"/>
            <a:ext cx="4480662" cy="853008"/>
          </a:xfrm>
          <a:prstGeom prst="rect">
            <a:avLst/>
          </a:prstGeom>
        </p:spPr>
      </p:pic>
      <p:pic>
        <p:nvPicPr>
          <p:cNvPr id="3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383C3FBC-FD1B-AB7C-8952-9C9966E8C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55496"/>
            <a:ext cx="1129064" cy="10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80372151-298F-8996-7642-589F5BC5D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Business Intelligence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A45D4-F39D-7E4A-971C-FF2F258E2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Dlaczego mapy</a:t>
            </a:r>
            <a:r>
              <a:rPr lang="en" dirty="0"/>
              <a:t> Tableau?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D448D-6AEE-7E11-B809-AC84EAB5D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dirty="0"/>
              <a:t>Czasami trzeba odpowiedzieć na pytanie dotyczące przestrzeni. Korzystając z mapy, można pomóc odpowiedzieć na to pytanie, uwzględniając trendy lub wzorce w danych. </a:t>
            </a:r>
          </a:p>
          <a:p>
            <a:pPr algn="just"/>
            <a:r>
              <a:rPr lang="pl-PL" dirty="0"/>
              <a:t>Podczas pracy z mapami należy pamiętać, że powinny one być używane wyłącznie do odpowiadania na pytania przestrzenne. </a:t>
            </a:r>
          </a:p>
          <a:p>
            <a:pPr algn="just"/>
            <a:r>
              <a:rPr lang="pl-PL" dirty="0"/>
              <a:t>Chociaż mapy mają swoje miejsce, często istnieją inne wykresy, które łatwiej obrazują odpowiedzi na pytania. </a:t>
            </a:r>
          </a:p>
          <a:p>
            <a:pPr algn="just"/>
            <a:r>
              <a:rPr lang="pl-PL" dirty="0"/>
              <a:t>Zastanawiając się nad tymi pytaniami, ważne jest, aby wskazać, czym jest pytanie przestrzenne. Przykłady obejmują:</a:t>
            </a:r>
          </a:p>
          <a:p>
            <a:pPr algn="just"/>
            <a:r>
              <a:rPr lang="pl-PL" dirty="0"/>
              <a:t>Gdzie burze przemieszczają się w czasie?</a:t>
            </a:r>
          </a:p>
          <a:p>
            <a:pPr algn="just"/>
            <a:r>
              <a:rPr lang="pl-PL" dirty="0"/>
              <a:t>Który region posiada najwięcej rynków rolnych?</a:t>
            </a:r>
            <a:endParaRPr lang="en-US" dirty="0"/>
          </a:p>
          <a:p>
            <a:pPr algn="just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8609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B9536-4BA6-B8B3-0764-A4EF730E5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Proporcjonalne mapy symboli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6565A-5012-6B17-3B91-D3A61F3C1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42608" cy="4351338"/>
          </a:xfrm>
        </p:spPr>
        <p:txBody>
          <a:bodyPr>
            <a:normAutofit lnSpcReduction="1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rgbClr val="333333"/>
                </a:solidFill>
              </a:rPr>
              <a:t>Mapy symboli to mapy gęstości punktów, w których rozmiary punktów różnią się w zależności od miary.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dirty="0">
              <a:solidFill>
                <a:srgbClr val="333333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rgbClr val="333333"/>
                </a:solidFill>
              </a:rPr>
              <a:t>Ten typ mapy może pokazywać jedną lub dwie wartości ilościowe na lokalizację.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dirty="0">
              <a:solidFill>
                <a:srgbClr val="333333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rgbClr val="333333"/>
                </a:solidFill>
              </a:rPr>
              <a:t>Dane powinny zawierać duże różnice w danych, aby prawidłowo pokazać te proporcje.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dirty="0">
              <a:solidFill>
                <a:srgbClr val="333333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rgbClr val="333333"/>
                </a:solidFill>
              </a:rPr>
              <a:t>Problemy mogą wystąpić, gdy istnieje duże skupisko danych; miary mogą się na siebie nakładać</a:t>
            </a:r>
            <a:r>
              <a:rPr lang="en-US" dirty="0">
                <a:solidFill>
                  <a:srgbClr val="333333"/>
                </a:solidFill>
              </a:rPr>
              <a:t>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333333"/>
              </a:solidFill>
            </a:endParaRPr>
          </a:p>
          <a:p>
            <a:pPr algn="just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42138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2734E-0285-3712-4004-0982EBEBF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Kartogramy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449FD-826D-14A7-2C1B-359193569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59728" cy="4351338"/>
          </a:xfrm>
        </p:spPr>
        <p:txBody>
          <a:bodyPr>
            <a:normAutofit fontScale="92500" lnSpcReduction="2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srgbClr val="333333"/>
                </a:solidFill>
              </a:rPr>
              <a:t>Od greckich słów oznaczających „obszar/region” i „mnogość”.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2800" dirty="0">
              <a:solidFill>
                <a:srgbClr val="333333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srgbClr val="333333"/>
                </a:solidFill>
              </a:rPr>
              <a:t>Mapa tematyczna, na której poszczególne obszary są zacienione lub wzorzyste proporcjonalnie do wyświetlanej miary.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2800" dirty="0">
              <a:solidFill>
                <a:srgbClr val="333333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srgbClr val="333333"/>
                </a:solidFill>
              </a:rPr>
              <a:t>Kartogramy są najlepsze do prezentacji proporcji lub zagregowanych danych dla wielokątów.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2800" dirty="0">
              <a:solidFill>
                <a:srgbClr val="333333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srgbClr val="333333"/>
                </a:solidFill>
              </a:rPr>
              <a:t>Te wielokąty mogą być hrabstwami, regionami, stanami lub dowolnym obszarem lub regionem, który można </a:t>
            </a:r>
            <a:r>
              <a:rPr lang="pl-PL" sz="2800" dirty="0" err="1">
                <a:solidFill>
                  <a:srgbClr val="333333"/>
                </a:solidFill>
              </a:rPr>
              <a:t>geokodować</a:t>
            </a:r>
            <a:r>
              <a:rPr lang="pl-PL" sz="2800" dirty="0">
                <a:solidFill>
                  <a:srgbClr val="333333"/>
                </a:solidFill>
              </a:rPr>
              <a:t> </a:t>
            </a:r>
            <a:br>
              <a:rPr lang="pl-PL" sz="2800" dirty="0">
                <a:solidFill>
                  <a:srgbClr val="333333"/>
                </a:solidFill>
              </a:rPr>
            </a:br>
            <a:r>
              <a:rPr lang="pl-PL" sz="2800" dirty="0">
                <a:solidFill>
                  <a:srgbClr val="333333"/>
                </a:solidFill>
              </a:rPr>
              <a:t>w Tableau</a:t>
            </a:r>
            <a:r>
              <a:rPr lang="en-US" sz="2800" dirty="0">
                <a:solidFill>
                  <a:srgbClr val="333333"/>
                </a:solidFill>
              </a:rPr>
              <a:t>.</a:t>
            </a:r>
          </a:p>
          <a:p>
            <a:pPr algn="just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14292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8C8BD-2A26-7427-E2C9-9D33AF4AA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D53BF-C79C-A589-E29F-C95A61530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Kartogramy</a:t>
            </a:r>
            <a:r>
              <a:rPr lang="en" dirty="0"/>
              <a:t> </a:t>
            </a:r>
            <a:r>
              <a:rPr lang="hr-HR" dirty="0"/>
              <a:t>vs. Mapy proporcji</a:t>
            </a:r>
          </a:p>
        </p:txBody>
      </p:sp>
      <p:pic>
        <p:nvPicPr>
          <p:cNvPr id="6" name="Picture 5" descr="A map of the united states&#10;&#10;Description automatically generated">
            <a:extLst>
              <a:ext uri="{FF2B5EF4-FFF2-40B4-BE49-F238E27FC236}">
                <a16:creationId xmlns:a16="http://schemas.microsoft.com/office/drawing/2014/main" id="{71CC97DE-766F-7918-4767-124F0428A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02" y="2153378"/>
            <a:ext cx="5322137" cy="3014225"/>
          </a:xfrm>
          <a:prstGeom prst="rect">
            <a:avLst/>
          </a:prstGeom>
        </p:spPr>
      </p:pic>
      <p:pic>
        <p:nvPicPr>
          <p:cNvPr id="8" name="Picture 7" descr="A map of the united states with blue and orange circles&#10;&#10;Description automatically generated">
            <a:extLst>
              <a:ext uri="{FF2B5EF4-FFF2-40B4-BE49-F238E27FC236}">
                <a16:creationId xmlns:a16="http://schemas.microsoft.com/office/drawing/2014/main" id="{138B1999-CC49-5ADF-A20E-04425B93E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346" y="2156779"/>
            <a:ext cx="5146471" cy="3010824"/>
          </a:xfrm>
          <a:prstGeom prst="rect">
            <a:avLst/>
          </a:prstGeom>
        </p:spPr>
      </p:pic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FCEB5526-639A-6A2F-770F-F7F6CB1D440D}"/>
              </a:ext>
            </a:extLst>
          </p:cNvPr>
          <p:cNvSpPr txBox="1">
            <a:spLocks/>
          </p:cNvSpPr>
          <p:nvPr/>
        </p:nvSpPr>
        <p:spPr>
          <a:xfrm>
            <a:off x="4969897" y="5362005"/>
            <a:ext cx="268689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1317233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184C1-5CD4-E0B1-8DF0-0BD5DE15A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Opcje map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C7A7C-1A03-0714-81B4-83E2EA578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2385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Podczas pracy z mapami dostępne są określone opcje formatowania. Opcje te są dostępne za pomocą opcji Mapa w menu nawigacji.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To menu umożliwia kontrolowanie</a:t>
            </a:r>
            <a:r>
              <a:rPr lang="en-US" dirty="0"/>
              <a:t>: </a:t>
            </a:r>
          </a:p>
          <a:p>
            <a:pPr marL="457200" lvl="0" indent="-32385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Motyw tła</a:t>
            </a:r>
          </a:p>
          <a:p>
            <a:pPr marL="457200" lvl="0" indent="-32385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Obrazy tła</a:t>
            </a:r>
          </a:p>
          <a:p>
            <a:pPr marL="457200" lvl="0" indent="-32385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Warstwy mapy</a:t>
            </a:r>
          </a:p>
          <a:p>
            <a:pPr marL="457200" lvl="0" indent="-32385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Opcje mapy</a:t>
            </a:r>
            <a:endParaRPr lang="hr-HR" dirty="0"/>
          </a:p>
        </p:txBody>
      </p:sp>
      <p:pic>
        <p:nvPicPr>
          <p:cNvPr id="4" name="Google Shape;765;p44">
            <a:extLst>
              <a:ext uri="{FF2B5EF4-FFF2-40B4-BE49-F238E27FC236}">
                <a16:creationId xmlns:a16="http://schemas.microsoft.com/office/drawing/2014/main" id="{0979B2D9-01D5-CB12-3D8C-9AFDFB7ED33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01739" y="1988358"/>
            <a:ext cx="2498344" cy="35979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337FD0C-46DE-881C-D4CD-A0318BF73BA6}"/>
              </a:ext>
            </a:extLst>
          </p:cNvPr>
          <p:cNvSpPr txBox="1">
            <a:spLocks/>
          </p:cNvSpPr>
          <p:nvPr/>
        </p:nvSpPr>
        <p:spPr>
          <a:xfrm>
            <a:off x="8313186" y="5728443"/>
            <a:ext cx="268689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3287406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7D00-F010-9F0C-DE20-EBF6CB96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079AD55-8FA1-21D9-D1A5-ECE082BFB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Autorzy: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</a:t>
            </a:r>
            <a:r>
              <a:rPr lang="pl-PL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Wersja finalna: czerwiec 2025</a:t>
            </a:r>
          </a:p>
        </p:txBody>
      </p:sp>
    </p:spTree>
    <p:extLst>
      <p:ext uri="{BB962C8B-B14F-4D97-AF65-F5344CB8AC3E}">
        <p14:creationId xmlns:p14="http://schemas.microsoft.com/office/powerpoint/2010/main" val="3232869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095" y="2049388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400" dirty="0"/>
              <a:t>W każdym punkcie fabuły można dodawać adnotacje</a:t>
            </a:r>
          </a:p>
          <a:p>
            <a:r>
              <a:rPr lang="pl-PL" sz="2400" dirty="0"/>
              <a:t>Tworzenie i edytowanie pól obliczanych</a:t>
            </a:r>
          </a:p>
          <a:p>
            <a:r>
              <a:rPr lang="pl-PL" sz="2400" dirty="0"/>
              <a:t>Funkcje typu String</a:t>
            </a:r>
          </a:p>
          <a:p>
            <a:r>
              <a:rPr lang="pl-PL" sz="2400" dirty="0"/>
              <a:t>Obliczenia tabelaryczne</a:t>
            </a:r>
          </a:p>
          <a:p>
            <a:r>
              <a:rPr lang="pl-PL" sz="2400" dirty="0"/>
              <a:t>Obliczenia daty</a:t>
            </a:r>
          </a:p>
          <a:p>
            <a:r>
              <a:rPr lang="pl-PL" sz="2400" dirty="0"/>
              <a:t>Mapy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Sumy i Agregacja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B49D2F6B-FD8A-07D8-0005-DDB4D44E1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1" y="1809750"/>
            <a:ext cx="10515600" cy="4023256"/>
          </a:xfrm>
        </p:spPr>
        <p:txBody>
          <a:bodyPr>
            <a:normAutofit lnSpcReduction="10000"/>
          </a:bodyPr>
          <a:lstStyle/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400" dirty="0"/>
              <a:t>W przypadku korzystania z tabeli tekstowej Tableau zapewnia możliwość dodawania sum całkowitych wierszy, sum częściowych i sum całkowitych kolumn. </a:t>
            </a: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400" dirty="0"/>
              <a:t>Sumy można dodawać do widoku za pomocą menu Analiza na pasku nawigacyjnym i panelu Analiza. </a:t>
            </a: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400" dirty="0"/>
              <a:t>Sumy domyślnie wykorzystują </a:t>
            </a:r>
            <a:r>
              <a:rPr lang="pl-PL" sz="2400" dirty="0" err="1"/>
              <a:t>zdezagregowane</a:t>
            </a:r>
            <a:r>
              <a:rPr lang="pl-PL" sz="2400" dirty="0"/>
              <a:t> dane z podstawowego źródła danych. Jeśli używasz agregacji innej niż SUMA, może to powodować zamieszanie. </a:t>
            </a: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400" dirty="0"/>
              <a:t>Aby sumy działały, muszą istnieć</a:t>
            </a:r>
            <a:r>
              <a:rPr lang="en-US" sz="2400" dirty="0"/>
              <a:t>: </a:t>
            </a:r>
          </a:p>
          <a:p>
            <a:pPr algn="just">
              <a:spcBef>
                <a:spcPts val="800"/>
              </a:spcBef>
            </a:pPr>
            <a:r>
              <a:rPr lang="pl-PL" sz="2400" dirty="0"/>
              <a:t>Co najmniej jeden nagłówek</a:t>
            </a:r>
          </a:p>
          <a:p>
            <a:pPr algn="just">
              <a:spcBef>
                <a:spcPts val="800"/>
              </a:spcBef>
            </a:pPr>
            <a:r>
              <a:rPr lang="pl-PL" sz="2400" dirty="0"/>
              <a:t>Zagregowana miara</a:t>
            </a:r>
            <a:endParaRPr lang="en-US" sz="24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1626FE20-44DB-83FA-48DC-8FE2492E74E2}"/>
              </a:ext>
            </a:extLst>
          </p:cNvPr>
          <p:cNvSpPr txBox="1">
            <a:spLocks/>
          </p:cNvSpPr>
          <p:nvPr/>
        </p:nvSpPr>
        <p:spPr>
          <a:xfrm>
            <a:off x="283632" y="5833006"/>
            <a:ext cx="7945968" cy="120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9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2EAC8-3F4A-304B-960E-025488620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DED8DB3-F077-551A-1225-A33A93218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Sumy i Agregacja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DE9306FF-A39E-4A32-875C-0AD7BFA47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1" y="1809750"/>
            <a:ext cx="10515600" cy="402325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lewej stronie, w zakładce </a:t>
            </a:r>
            <a:r>
              <a:rPr lang="pl-PL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Analytics</a:t>
            </a: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wybierz </a:t>
            </a:r>
            <a:r>
              <a:rPr lang="pl-PL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Totals</a:t>
            </a: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przeciągnij do wizualizacji, do </a:t>
            </a:r>
            <a:r>
              <a:rPr lang="pl-PL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 </a:t>
            </a:r>
            <a:r>
              <a:rPr lang="pl-PL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Column</a:t>
            </a:r>
            <a:r>
              <a:rPr lang="pl-PL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Grand </a:t>
            </a:r>
            <a:r>
              <a:rPr lang="pl-PL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Totals</a:t>
            </a: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aby uzyskać sumę wartości w kolumnach</a:t>
            </a:r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F263FA41-DC1F-8D54-B1BF-5F114C0EC2C1}"/>
              </a:ext>
            </a:extLst>
          </p:cNvPr>
          <p:cNvSpPr txBox="1">
            <a:spLocks/>
          </p:cNvSpPr>
          <p:nvPr/>
        </p:nvSpPr>
        <p:spPr>
          <a:xfrm>
            <a:off x="283632" y="5833006"/>
            <a:ext cx="7945968" cy="120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4523BBB-AB3E-F0C8-1846-BD3625D79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235" y="2636402"/>
            <a:ext cx="7045529" cy="2965501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3C8FF75B-A684-FAE1-6B20-C72F946CFEB8}"/>
              </a:ext>
            </a:extLst>
          </p:cNvPr>
          <p:cNvSpPr txBox="1">
            <a:spLocks/>
          </p:cNvSpPr>
          <p:nvPr/>
        </p:nvSpPr>
        <p:spPr>
          <a:xfrm>
            <a:off x="4861982" y="5833006"/>
            <a:ext cx="268689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463743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190E6-E466-14EC-36CC-361B13AA2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Pola obliczeniowe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36EF4-2257-F31C-4337-CCD2887F0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400" dirty="0">
                <a:highlight>
                  <a:schemeClr val="lt1"/>
                </a:highlight>
              </a:rPr>
              <a:t>Pola obliczeniowe umożliwiają tworzenie nowych danych na podstawie danych, które już istnieją. </a:t>
            </a: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400" dirty="0">
                <a:highlight>
                  <a:schemeClr val="lt1"/>
                </a:highlight>
              </a:rPr>
              <a:t>Pola obliczeniowe są doskonałym rozwiązaniem, gdy dane bazowe nie zawierają wszystkich wartości potrzebnych do analizy. </a:t>
            </a: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400" dirty="0">
                <a:highlight>
                  <a:schemeClr val="lt1"/>
                </a:highlight>
              </a:rPr>
              <a:t>Tworząc pole obliczeniowe, zasadniczo tworzysz nową kolumnę danych </a:t>
            </a:r>
            <a:br>
              <a:rPr lang="pl-PL" sz="2400" dirty="0">
                <a:highlight>
                  <a:schemeClr val="lt1"/>
                </a:highlight>
              </a:rPr>
            </a:br>
            <a:r>
              <a:rPr lang="pl-PL" sz="2400" dirty="0">
                <a:highlight>
                  <a:schemeClr val="lt1"/>
                </a:highlight>
              </a:rPr>
              <a:t>z pola, które kontrolujesz w panelu danych.</a:t>
            </a: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400" dirty="0">
                <a:highlight>
                  <a:schemeClr val="lt1"/>
                </a:highlight>
              </a:rPr>
              <a:t>Pola obliczane można tworzyć na dwa sposoby. Pierwszy polega na dwukrotnym kliknięciu istniejącego pola na półce Wiersze, Kolumny, Znaczniki lub Wartości miar, aby otworzyć je jako obliczenie ad-hoc.</a:t>
            </a: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400" dirty="0">
                <a:highlight>
                  <a:schemeClr val="lt1"/>
                </a:highlight>
              </a:rPr>
              <a:t>Druga metoda polega na użyciu edytora pól obliczeniowych. Dostęp do tego edytora można uzyskać za pomocą menu Analiza lub klikając prawym przyciskiem myszy w panelu Dane.</a:t>
            </a:r>
            <a:endParaRPr lang="en-US" sz="2000" dirty="0">
              <a:solidFill>
                <a:srgbClr val="000000"/>
              </a:solidFill>
              <a:highlight>
                <a:srgbClr val="AFEFA9"/>
              </a:highlight>
              <a:latin typeface="Arial"/>
              <a:ea typeface="Arial"/>
              <a:cs typeface="Arial"/>
              <a:sym typeface="Arial"/>
            </a:endParaRPr>
          </a:p>
          <a:p>
            <a:pPr algn="just"/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533457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01BF9-F3AC-7445-4D11-384CD0456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Funkcjonalności </a:t>
            </a:r>
            <a:r>
              <a:rPr lang="en" dirty="0"/>
              <a:t>String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B4D0C-C025-61BB-0FD3-4469BCE07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8124" cy="4351338"/>
          </a:xfrm>
        </p:spPr>
        <p:txBody>
          <a:bodyPr>
            <a:normAutofit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>
                <a:highlight>
                  <a:schemeClr val="lt1"/>
                </a:highlight>
              </a:rPr>
              <a:t>Jedną z cech pól obliczeniowych jest możliwość manipulowania danymi typu string przy użyciu określonych funkcji.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>
                <a:highlight>
                  <a:schemeClr val="lt1"/>
                </a:highlight>
              </a:rPr>
              <a:t>Tableau korzysta z zestawu wbudowanych funkcji, które są szczegółowo opisane na </a:t>
            </a:r>
            <a:r>
              <a:rPr lang="en-US" dirty="0" err="1">
                <a:highlight>
                  <a:schemeClr val="lt1"/>
                </a:highlight>
                <a:uFill>
                  <a:noFill/>
                </a:uFill>
                <a:hlinkClick r:id="rId2"/>
              </a:rPr>
              <a:t>stronie</a:t>
            </a:r>
            <a:r>
              <a:rPr lang="en-US" dirty="0">
                <a:highlight>
                  <a:schemeClr val="lt1"/>
                </a:highlight>
                <a:uFill>
                  <a:noFill/>
                </a:uFill>
                <a:hlinkClick r:id="rId2"/>
              </a:rPr>
              <a:t> </a:t>
            </a:r>
            <a:r>
              <a:rPr lang="en-US" dirty="0" err="1">
                <a:highlight>
                  <a:schemeClr val="lt1"/>
                </a:highlight>
                <a:uFill>
                  <a:noFill/>
                </a:uFill>
                <a:hlinkClick r:id="rId2"/>
              </a:rPr>
              <a:t>internetowej</a:t>
            </a:r>
            <a:r>
              <a:rPr lang="en-US" dirty="0">
                <a:highlight>
                  <a:schemeClr val="lt1"/>
                </a:highlight>
                <a:uFill>
                  <a:noFill/>
                </a:uFill>
                <a:hlinkClick r:id="rId2"/>
              </a:rPr>
              <a:t> Tableau</a:t>
            </a:r>
            <a:r>
              <a:rPr lang="en-US" dirty="0">
                <a:highlight>
                  <a:schemeClr val="lt1"/>
                </a:highlight>
              </a:rPr>
              <a:t>. </a:t>
            </a:r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r>
              <a:rPr lang="pl-PL" dirty="0">
                <a:highlight>
                  <a:schemeClr val="lt1"/>
                </a:highlight>
              </a:rPr>
              <a:t>Funkcjonalności s</a:t>
            </a:r>
            <a:r>
              <a:rPr lang="en-US" dirty="0" err="1">
                <a:highlight>
                  <a:schemeClr val="lt1"/>
                </a:highlight>
              </a:rPr>
              <a:t>tring</a:t>
            </a:r>
            <a:r>
              <a:rPr lang="en-US" dirty="0">
                <a:highlight>
                  <a:schemeClr val="lt1"/>
                </a:highlight>
              </a:rPr>
              <a:t> </a:t>
            </a:r>
            <a:r>
              <a:rPr lang="pl-PL" dirty="0">
                <a:highlight>
                  <a:schemeClr val="lt1"/>
                </a:highlight>
              </a:rPr>
              <a:t>są tworzone przy użyciu tej samej metody tworzenia pola obliczeniowego z menu Analiza lub panelu Dane.</a:t>
            </a:r>
            <a:endParaRPr lang="hr-HR" dirty="0"/>
          </a:p>
        </p:txBody>
      </p:sp>
      <p:pic>
        <p:nvPicPr>
          <p:cNvPr id="4" name="Google Shape;770;p42">
            <a:extLst>
              <a:ext uri="{FF2B5EF4-FFF2-40B4-BE49-F238E27FC236}">
                <a16:creationId xmlns:a16="http://schemas.microsoft.com/office/drawing/2014/main" id="{3DF42011-72D7-EF6E-1779-C2DC53212C3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6324" y="2411137"/>
            <a:ext cx="4722278" cy="252979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C9242649-5D1D-7B6A-41C7-66E4CACCA043}"/>
              </a:ext>
            </a:extLst>
          </p:cNvPr>
          <p:cNvSpPr txBox="1">
            <a:spLocks/>
          </p:cNvSpPr>
          <p:nvPr/>
        </p:nvSpPr>
        <p:spPr>
          <a:xfrm>
            <a:off x="8204622" y="5081638"/>
            <a:ext cx="268689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1862872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BC865-A850-0E91-13A8-A4B6D7873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Obliczenia dat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97C6C-FF2E-2CF2-0277-2DF71FAFF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20865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Daty są powszechne w wielu źródłach danych.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Tableau automatycznie rozpoznaje daty </a:t>
            </a:r>
            <a:br>
              <a:rPr lang="pl-PL" dirty="0"/>
            </a:br>
            <a:r>
              <a:rPr lang="pl-PL" dirty="0"/>
              <a:t>i stosuje określony zestaw funkcji.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Korzystając z metody pola obliczanego, Tableau zapewnia możliwość manipulowania datami w źródle danych.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Popularne funkcje daty obejmują</a:t>
            </a:r>
            <a:r>
              <a:rPr lang="en-US" dirty="0"/>
              <a:t>: 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DATEADD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DATEDIFF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DATETRUNC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DATEPART</a:t>
            </a:r>
            <a:endParaRPr lang="hr-HR" dirty="0"/>
          </a:p>
        </p:txBody>
      </p:sp>
      <p:pic>
        <p:nvPicPr>
          <p:cNvPr id="4" name="Google Shape;778;p43">
            <a:extLst>
              <a:ext uri="{FF2B5EF4-FFF2-40B4-BE49-F238E27FC236}">
                <a16:creationId xmlns:a16="http://schemas.microsoft.com/office/drawing/2014/main" id="{09D5FCFE-1A08-9AB8-3FB1-060DC44B690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59065" y="2408633"/>
            <a:ext cx="4739975" cy="253468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18D5156-7BB5-D32C-B372-691ADC2AF4BE}"/>
              </a:ext>
            </a:extLst>
          </p:cNvPr>
          <p:cNvSpPr txBox="1">
            <a:spLocks/>
          </p:cNvSpPr>
          <p:nvPr/>
        </p:nvSpPr>
        <p:spPr>
          <a:xfrm>
            <a:off x="8204622" y="5081638"/>
            <a:ext cx="268689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513201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EDED9-97AA-29F3-AB42-73A9D49F9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A87D0-36B5-80B5-65A8-3B2F53FC8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Obliczenia dat - przykład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F024A-7B13-3154-D488-C1CF4872C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20865" cy="4351338"/>
          </a:xfrm>
        </p:spPr>
        <p:txBody>
          <a:bodyPr>
            <a:normAutofit fontScale="850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Tableau zawiera funkcję, która może obliczyć czas między dwiema datami (np. między datą dostawy a datą zamówienia</a:t>
            </a:r>
            <a:r>
              <a:rPr lang="en-US" dirty="0"/>
              <a:t>).</a:t>
            </a:r>
            <a:endParaRPr lang="hr-HR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b="1" dirty="0"/>
              <a:t>DATEDIFF('day',[Order Date],[Ship Date])</a:t>
            </a:r>
            <a:endParaRPr lang="hr-HR" b="1" dirty="0"/>
          </a:p>
          <a:p>
            <a:pPr>
              <a:spcBef>
                <a:spcPts val="800"/>
              </a:spcBef>
            </a:pPr>
            <a:r>
              <a:rPr lang="pl-PL" dirty="0"/>
              <a:t>Pierwszy parametr to "</a:t>
            </a:r>
            <a:r>
              <a:rPr lang="pl-PL" dirty="0" err="1"/>
              <a:t>date</a:t>
            </a:r>
            <a:r>
              <a:rPr lang="pl-PL" dirty="0"/>
              <a:t> part", który wskazuje, na którym poziomie daty obliczana jest różnica (dzień, miesiąc, rok...)</a:t>
            </a:r>
          </a:p>
          <a:p>
            <a:pPr>
              <a:spcBef>
                <a:spcPts val="800"/>
              </a:spcBef>
            </a:pPr>
            <a:r>
              <a:rPr lang="pl-PL" dirty="0"/>
              <a:t>Drugi parametr to "start </a:t>
            </a:r>
            <a:r>
              <a:rPr lang="pl-PL" dirty="0" err="1"/>
              <a:t>date</a:t>
            </a:r>
            <a:r>
              <a:rPr lang="pl-PL" dirty="0"/>
              <a:t>", który reprezentuje datę początkową</a:t>
            </a:r>
          </a:p>
          <a:p>
            <a:pPr>
              <a:spcBef>
                <a:spcPts val="800"/>
              </a:spcBef>
            </a:pPr>
            <a:r>
              <a:rPr lang="pl-PL" dirty="0"/>
              <a:t>Trzeci parametr to "end </a:t>
            </a:r>
            <a:r>
              <a:rPr lang="pl-PL" dirty="0" err="1"/>
              <a:t>date</a:t>
            </a:r>
            <a:r>
              <a:rPr lang="pl-PL" dirty="0"/>
              <a:t>", który reprezentuje datę końcową</a:t>
            </a:r>
            <a:endParaRPr lang="hr-HR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DE6D7AA-2E59-94E3-C9FA-F4BE84308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715" y="2542339"/>
            <a:ext cx="4728740" cy="2917909"/>
          </a:xfrm>
          <a:prstGeom prst="rect">
            <a:avLst/>
          </a:prstGeom>
        </p:spPr>
      </p:pic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54EA2071-CFDA-EF3B-A338-4446F0033511}"/>
              </a:ext>
            </a:extLst>
          </p:cNvPr>
          <p:cNvSpPr txBox="1">
            <a:spLocks/>
          </p:cNvSpPr>
          <p:nvPr/>
        </p:nvSpPr>
        <p:spPr>
          <a:xfrm>
            <a:off x="8224942" y="5599798"/>
            <a:ext cx="268689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3851875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4485D-68DC-43E9-9546-7461FCC8A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Szybkie obliczenia tabelaryczne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53F4F-8DFA-7BE7-9AC7-5FC27DFF9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87139" cy="4351338"/>
          </a:xfrm>
        </p:spPr>
        <p:txBody>
          <a:bodyPr>
            <a:normAutofit fontScale="925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Szybkie obliczenia tabelaryczne umożliwiają szybkie zastosowanie obliczeń do widoku przy użyciu typowych rodzajów obliczeń.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Szybkie obliczenia tabelaryczne można zastosować, klikając prawym przyciskiem myszy miarę dodaną do widoku.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Typowe szybkie obliczenia tabelaryczne obejmują</a:t>
            </a:r>
            <a:r>
              <a:rPr lang="en-US" dirty="0"/>
              <a:t>: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Sumę bieżącą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Różnicę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Różnicę procentową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Rangę</a:t>
            </a:r>
            <a:endParaRPr lang="hr-HR" dirty="0"/>
          </a:p>
        </p:txBody>
      </p:sp>
      <p:pic>
        <p:nvPicPr>
          <p:cNvPr id="4" name="Google Shape;803;p46">
            <a:extLst>
              <a:ext uri="{FF2B5EF4-FFF2-40B4-BE49-F238E27FC236}">
                <a16:creationId xmlns:a16="http://schemas.microsoft.com/office/drawing/2014/main" id="{8F1605D8-5DC2-73A5-D47D-426648D8386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8219" y="1684420"/>
            <a:ext cx="3543117" cy="41760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1E71ADC-83DE-44E8-C74C-FA9A13E344BE}"/>
              </a:ext>
            </a:extLst>
          </p:cNvPr>
          <p:cNvSpPr txBox="1">
            <a:spLocks/>
          </p:cNvSpPr>
          <p:nvPr/>
        </p:nvSpPr>
        <p:spPr>
          <a:xfrm>
            <a:off x="8296062" y="5938309"/>
            <a:ext cx="268689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69363465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56EAEB2F-7671-4943-A50B-E538E6145889}"/>
</file>

<file path=customXml/itemProps2.xml><?xml version="1.0" encoding="utf-8"?>
<ds:datastoreItem xmlns:ds="http://schemas.openxmlformats.org/officeDocument/2006/customXml" ds:itemID="{2F2E9EA6-F4D8-4953-BEB3-515770B1A7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D7E8D9-DD34-4F73-97AC-EE421237E50D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13547</TotalTime>
  <Words>816</Words>
  <Application>Microsoft Office PowerPoint</Application>
  <PresentationFormat>Widescreen</PresentationFormat>
  <Paragraphs>100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Motyw pakietu Office</vt:lpstr>
      <vt:lpstr>Business Intelligence</vt:lpstr>
      <vt:lpstr>Agenda</vt:lpstr>
      <vt:lpstr>Sumy i Agregacja</vt:lpstr>
      <vt:lpstr>Sumy i Agregacja</vt:lpstr>
      <vt:lpstr>Pola obliczeniowe</vt:lpstr>
      <vt:lpstr>Funkcjonalności String</vt:lpstr>
      <vt:lpstr>Obliczenia dat</vt:lpstr>
      <vt:lpstr>Obliczenia dat - przykład</vt:lpstr>
      <vt:lpstr>Szybkie obliczenia tabelaryczne</vt:lpstr>
      <vt:lpstr>Dlaczego mapy Tableau?</vt:lpstr>
      <vt:lpstr>Proporcjonalne mapy symboli</vt:lpstr>
      <vt:lpstr>Kartogramy</vt:lpstr>
      <vt:lpstr>Kartogramy vs. Mapy proporcji</vt:lpstr>
      <vt:lpstr>Opcje map</vt:lpstr>
      <vt:lpstr>Autorzy:  Dario Šebalj Dejan Mirčetić Michał Adamczak   Wersja finalna: czerwiec 2025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Adrianna Toboła | Wyższa Szkoła Logistyki</cp:lastModifiedBy>
  <cp:revision>185</cp:revision>
  <dcterms:created xsi:type="dcterms:W3CDTF">2023-07-06T12:09:08Z</dcterms:created>
  <dcterms:modified xsi:type="dcterms:W3CDTF">2025-10-16T07:12:45Z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