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64" r:id="rId6"/>
    <p:sldId id="272" r:id="rId7"/>
    <p:sldId id="282" r:id="rId8"/>
    <p:sldId id="273" r:id="rId9"/>
    <p:sldId id="274" r:id="rId10"/>
    <p:sldId id="275" r:id="rId11"/>
    <p:sldId id="283" r:id="rId12"/>
    <p:sldId id="276" r:id="rId13"/>
    <p:sldId id="277" r:id="rId14"/>
    <p:sldId id="278" r:id="rId15"/>
    <p:sldId id="279" r:id="rId16"/>
    <p:sldId id="284" r:id="rId17"/>
    <p:sldId id="280" r:id="rId18"/>
    <p:sldId id="336" r:id="rId19"/>
    <p:sldId id="263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995DC-CAC1-EA2B-E538-2A5DCEAC056C}" v="4" dt="2025-11-07T10:24:49.6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2258" autoAdjust="0"/>
  </p:normalViewPr>
  <p:slideViewPr>
    <p:cSldViewPr snapToGrid="0">
      <p:cViewPr varScale="1">
        <p:scale>
          <a:sx n="75" d="100"/>
          <a:sy n="75" d="100"/>
        </p:scale>
        <p:origin x="81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Siemieniak" userId="S::katarzyna.siemieniak@put.poznan.pl::538121d7-eb2f-445b-a440-fa2218d8cb7d" providerId="AD" clId="Web-{931995DC-CAC1-EA2B-E538-2A5DCEAC056C}"/>
    <pc:docChg chg="modSld">
      <pc:chgData name="Katarzyna Siemieniak" userId="S::katarzyna.siemieniak@put.poznan.pl::538121d7-eb2f-445b-a440-fa2218d8cb7d" providerId="AD" clId="Web-{931995DC-CAC1-EA2B-E538-2A5DCEAC056C}" dt="2025-11-07T10:24:49.675" v="1" actId="20577"/>
      <pc:docMkLst>
        <pc:docMk/>
      </pc:docMkLst>
      <pc:sldChg chg="modSp">
        <pc:chgData name="Katarzyna Siemieniak" userId="S::katarzyna.siemieniak@put.poznan.pl::538121d7-eb2f-445b-a440-fa2218d8cb7d" providerId="AD" clId="Web-{931995DC-CAC1-EA2B-E538-2A5DCEAC056C}" dt="2025-11-07T10:24:49.675" v="1" actId="20577"/>
        <pc:sldMkLst>
          <pc:docMk/>
          <pc:sldMk cId="2920479427" sldId="256"/>
        </pc:sldMkLst>
        <pc:spChg chg="mod">
          <ac:chgData name="Katarzyna Siemieniak" userId="S::katarzyna.siemieniak@put.poznan.pl::538121d7-eb2f-445b-a440-fa2218d8cb7d" providerId="AD" clId="Web-{931995DC-CAC1-EA2B-E538-2A5DCEAC056C}" dt="2025-11-07T10:24:49.675" v="1" actId="20577"/>
          <ac:spMkLst>
            <pc:docMk/>
            <pc:sldMk cId="2920479427" sldId="256"/>
            <ac:spMk id="5" creationId="{9AC256C7-DE57-3D54-E589-F59329555D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643FF-6F21-DBC3-116D-75C4F652F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D5BEA99-B304-86CD-64AA-3E3605D79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8A3D16C-871D-C0CF-5BAD-25FE11E95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2C5276-709F-0353-E95A-161C94F64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04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5272F931-5982-2900-5423-B348E928D95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FDD24B-81CA-5252-30D1-6B8FD4D0BF47}"/>
              </a:ext>
            </a:extLst>
          </p:cNvPr>
          <p:cNvSpPr txBox="1"/>
          <p:nvPr userDrawn="1"/>
        </p:nvSpPr>
        <p:spPr>
          <a:xfrm>
            <a:off x="8356413" y="6136700"/>
            <a:ext cx="3225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help.tableau.com/current/pro/desktop/en-us/functions_functions_string.htm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4527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Business Analytics Skills </a:t>
            </a:r>
            <a:b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for 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Future-proof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26679" y="2690451"/>
            <a:ext cx="533791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Desktop</a:t>
            </a:r>
          </a:p>
          <a:p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Izračuni i karte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668F3BE0-D50E-57E1-D837-D84DD60AFE4E}"/>
              </a:ext>
            </a:extLst>
          </p:cNvPr>
          <p:cNvSpPr txBox="1">
            <a:spLocks/>
          </p:cNvSpPr>
          <p:nvPr/>
        </p:nvSpPr>
        <p:spPr>
          <a:xfrm>
            <a:off x="5700634" y="345175"/>
            <a:ext cx="5160406" cy="2184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sz="2800" b="1" dirty="0"/>
              <a:t>Poslovna inteligencija</a:t>
            </a:r>
            <a:endParaRPr lang="pl-PL" sz="28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EB65024-3D1F-CC61-F71D-9AE3B81F9F41}"/>
              </a:ext>
            </a:extLst>
          </p:cNvPr>
          <p:cNvSpPr txBox="1">
            <a:spLocks/>
          </p:cNvSpPr>
          <p:nvPr/>
        </p:nvSpPr>
        <p:spPr>
          <a:xfrm>
            <a:off x="5786525" y="463816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Nastavni materijali za vežbe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C4F5F3-BB70-1AC3-6637-28E7920FD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520" y="6037065"/>
            <a:ext cx="3884235" cy="8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45D4-F39D-7E4A-971C-FF2F258E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Tableau</a:t>
            </a:r>
            <a:r>
              <a:rPr lang="hr-HR" dirty="0"/>
              <a:t> karte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D448D-6AEE-7E11-B809-AC84EAB5D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Ponekad imate prostorno pitanje na koje treba odgovoriti. Pomoću karte možete pomoći odgovoriti na ovo pitanje gledajući trendove ili obrasce u svojim podacima.</a:t>
            </a:r>
          </a:p>
          <a:p>
            <a:r>
              <a:rPr lang="hr-HR" dirty="0"/>
              <a:t>Važno je naglasiti da ih treba koristiti samo za odgovore na prostorna pitanja.</a:t>
            </a:r>
          </a:p>
          <a:p>
            <a:r>
              <a:rPr lang="hr-HR" dirty="0"/>
              <a:t>Važno je istaknuti što je prostorno pitanje. Primeri:</a:t>
            </a:r>
          </a:p>
          <a:p>
            <a:pPr lvl="1"/>
            <a:r>
              <a:rPr lang="hr-HR" dirty="0"/>
              <a:t>Gde se oluje kreću kroz vrijeme?</a:t>
            </a:r>
          </a:p>
          <a:p>
            <a:pPr lvl="1"/>
            <a:r>
              <a:rPr lang="hr-HR" dirty="0"/>
              <a:t>Koja regija ima najviše tržišta?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860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9536-4BA6-B8B3-0764-A4EF730E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Proporcionalne </a:t>
            </a:r>
            <a:r>
              <a:rPr lang="hr-HR" dirty="0" err="1"/>
              <a:t>simbolne</a:t>
            </a:r>
            <a:r>
              <a:rPr lang="hr-HR" dirty="0"/>
              <a:t> karte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6565A-5012-6B17-3B91-D3A61F3C1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333333"/>
                </a:solidFill>
              </a:rPr>
              <a:t>Simbolne karte su mape gustoće tačaka gde se veličine tačaka razlikuju prema meri.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333333"/>
                </a:solidFill>
              </a:rPr>
              <a:t>Ova vrsta karte može prikazati jednu ili dve kvantitativne vrednosti po lokaciji.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333333"/>
                </a:solidFill>
              </a:rPr>
              <a:t>Podaci bi trebali uključivati ​​velike varijacije u podacima kako bi se pravilno prikazale proporcije.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333333"/>
                </a:solidFill>
              </a:rPr>
              <a:t>Problemi se mogu pojaviti tamo gde postoji veliki skup podataka; mere se mogu međusobno preklapati.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213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734E-0285-3712-4004-0982EBEB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Koropletne</a:t>
            </a:r>
            <a:r>
              <a:rPr lang="hr-HR" dirty="0"/>
              <a:t> karte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449FD-826D-14A7-2C1B-359193569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413733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rgbClr val="333333"/>
                </a:solidFill>
              </a:rPr>
              <a:t>Od grčkih reči za "područje/regiju" i "mnoštvo".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28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rgbClr val="333333"/>
                </a:solidFill>
              </a:rPr>
              <a:t>Tematska karta na kojoj su područja osenčana ili s uzorkom proporcionalno prikazanoj meri.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28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Koropletne</a:t>
            </a:r>
            <a:r>
              <a:rPr lang="hr-HR" sz="2800" dirty="0">
                <a:solidFill>
                  <a:srgbClr val="333333"/>
                </a:solidFill>
              </a:rPr>
              <a:t> karte su najbolje za prikaz odnosa ili agregiranih podataka za poligone.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28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rgbClr val="333333"/>
                </a:solidFill>
              </a:rPr>
              <a:t>Ovi poligoni mogu biti </a:t>
            </a:r>
            <a:r>
              <a:rPr lang="hr-HR" dirty="0">
                <a:solidFill>
                  <a:srgbClr val="333333"/>
                </a:solidFill>
              </a:rPr>
              <a:t>okruzi</a:t>
            </a:r>
            <a:r>
              <a:rPr lang="hr-HR" sz="2800" dirty="0">
                <a:solidFill>
                  <a:srgbClr val="333333"/>
                </a:solidFill>
              </a:rPr>
              <a:t>, regije, države ili bilo koje područje ili regija koja se može geokodirati u Tableau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2800" dirty="0">
              <a:solidFill>
                <a:srgbClr val="333333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4292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8C8BD-2A26-7427-E2C9-9D33AF4AA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53BF-C79C-A589-E29F-C95A61530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Koropletne</a:t>
            </a:r>
            <a:r>
              <a:rPr lang="en" dirty="0"/>
              <a:t> </a:t>
            </a:r>
            <a:r>
              <a:rPr lang="hr-HR" dirty="0"/>
              <a:t>vs. Proporcionalne karte</a:t>
            </a:r>
          </a:p>
        </p:txBody>
      </p:sp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71CC97DE-766F-7918-4767-124F0428A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02" y="2153378"/>
            <a:ext cx="5322137" cy="3014225"/>
          </a:xfrm>
          <a:prstGeom prst="rect">
            <a:avLst/>
          </a:prstGeom>
        </p:spPr>
      </p:pic>
      <p:pic>
        <p:nvPicPr>
          <p:cNvPr id="8" name="Picture 7" descr="A map of the united states with blue and orange circles&#10;&#10;Description automatically generated">
            <a:extLst>
              <a:ext uri="{FF2B5EF4-FFF2-40B4-BE49-F238E27FC236}">
                <a16:creationId xmlns:a16="http://schemas.microsoft.com/office/drawing/2014/main" id="{138B1999-CC49-5ADF-A20E-04425B93E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346" y="2156779"/>
            <a:ext cx="5146471" cy="30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3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184C1-5CD4-E0B1-8DF0-0BD5DE15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Postavke karata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C7A7C-1A03-0714-81B4-83E2EA578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2385" cy="4351338"/>
          </a:xfrm>
        </p:spPr>
        <p:txBody>
          <a:bodyPr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Prilikom rada s kartama dostupne su posebne opcije oblikovanja. Ove su opcije dostupne pomoću opcije Karta na navigacijskom izborniku.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Ovaj izbornik nudi opciju upravljanja: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hr-HR" dirty="0"/>
              <a:t>Tema pozadine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hr-HR" dirty="0"/>
              <a:t>Pozadinske slike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hr-HR" dirty="0"/>
              <a:t>Slojevi karte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hr-HR" dirty="0"/>
              <a:t>Opcije karte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Google Shape;765;p44">
            <a:extLst>
              <a:ext uri="{FF2B5EF4-FFF2-40B4-BE49-F238E27FC236}">
                <a16:creationId xmlns:a16="http://schemas.microsoft.com/office/drawing/2014/main" id="{0979B2D9-01D5-CB12-3D8C-9AFDFB7ED33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01739" y="1988358"/>
            <a:ext cx="2498344" cy="3597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406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0069"/>
            <a:ext cx="9144000" cy="4276472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36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Dario </a:t>
            </a:r>
            <a:r>
              <a:rPr lang="pl-PL" sz="36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Šebalj</a:t>
            </a:r>
            <a:r>
              <a:rPr lang="pl-PL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​</a:t>
            </a:r>
            <a:br>
              <a:rPr lang="pl-PL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pl-PL" sz="36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Dejan</a:t>
            </a:r>
            <a:r>
              <a:rPr lang="pl-PL" sz="36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pl-PL" sz="36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Mirčetić</a:t>
            </a:r>
            <a:r>
              <a:rPr lang="pl-PL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​</a:t>
            </a:r>
            <a:br>
              <a:rPr lang="pl-PL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pl-PL" sz="36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Michał Adamczak</a:t>
            </a:r>
            <a:r>
              <a:rPr lang="pl-PL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​</a:t>
            </a:r>
            <a:br>
              <a:rPr lang="pl-PL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br>
              <a:rPr lang="pl-PL" sz="4000" dirty="0"/>
            </a:br>
            <a:r>
              <a:rPr lang="pl-PL" sz="4000" dirty="0"/>
              <a:t>F</a:t>
            </a:r>
            <a:r>
              <a:rPr lang="en-US" sz="4000" dirty="0" err="1"/>
              <a:t>inalna</a:t>
            </a:r>
            <a:r>
              <a:rPr lang="en-US" sz="4000" dirty="0"/>
              <a:t> </a:t>
            </a:r>
            <a:r>
              <a:rPr lang="en-US" sz="4000" dirty="0" err="1"/>
              <a:t>verzija</a:t>
            </a:r>
            <a:r>
              <a:rPr lang="pl-PL" sz="4000" dirty="0"/>
              <a:t>: </a:t>
            </a:r>
            <a:r>
              <a:rPr lang="en-US" sz="4000" dirty="0" err="1"/>
              <a:t>jun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028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</a:t>
            </a:r>
            <a:r>
              <a:rPr lang="hr-HR"/>
              <a:t>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err="1"/>
              <a:t>Stvaranje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uređivanje</a:t>
            </a:r>
            <a:r>
              <a:rPr lang="en-US" sz="2400" dirty="0"/>
              <a:t> </a:t>
            </a:r>
            <a:r>
              <a:rPr lang="en-US" sz="2400" dirty="0" err="1"/>
              <a:t>izračunatih</a:t>
            </a:r>
            <a:r>
              <a:rPr lang="en-US" sz="2400" dirty="0"/>
              <a:t> </a:t>
            </a:r>
            <a:r>
              <a:rPr lang="en-US" sz="2400" dirty="0" err="1"/>
              <a:t>polja</a:t>
            </a:r>
            <a:endParaRPr lang="en-US" sz="2400" dirty="0"/>
          </a:p>
          <a:p>
            <a:r>
              <a:rPr lang="en-US" sz="2400" dirty="0" err="1"/>
              <a:t>Funkcije</a:t>
            </a:r>
            <a:r>
              <a:rPr lang="en-US" sz="2400" dirty="0"/>
              <a:t> </a:t>
            </a:r>
            <a:r>
              <a:rPr lang="en-US" sz="2400" dirty="0" err="1"/>
              <a:t>nizova</a:t>
            </a:r>
            <a:endParaRPr lang="en-US" sz="2400" dirty="0"/>
          </a:p>
          <a:p>
            <a:r>
              <a:rPr lang="en-US" sz="2400" dirty="0"/>
              <a:t>Tab</a:t>
            </a:r>
            <a:r>
              <a:rPr lang="sr-Latn-RS" sz="2400" dirty="0"/>
              <a:t>elarni proračuni</a:t>
            </a:r>
            <a:endParaRPr lang="en-US" sz="2400" dirty="0"/>
          </a:p>
          <a:p>
            <a:r>
              <a:rPr lang="en-US" sz="2400" dirty="0" err="1"/>
              <a:t>Izraču</a:t>
            </a:r>
            <a:r>
              <a:rPr lang="sr-Latn-RS" sz="2400" dirty="0"/>
              <a:t>nvanje</a:t>
            </a:r>
            <a:r>
              <a:rPr lang="en-US" sz="2400" dirty="0"/>
              <a:t> </a:t>
            </a:r>
            <a:r>
              <a:rPr lang="en-US" sz="2400" dirty="0" err="1"/>
              <a:t>datuma</a:t>
            </a:r>
            <a:endParaRPr lang="en-US" sz="2400" dirty="0"/>
          </a:p>
          <a:p>
            <a:r>
              <a:rPr lang="en-US" sz="2400" dirty="0"/>
              <a:t>Karte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Totali i </a:t>
            </a:r>
            <a:r>
              <a:rPr lang="hr-HR" dirty="0" err="1"/>
              <a:t>agregacije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Kada koristite tekstualnu tablicu, Tableau pruža mogućnost dodavanja ukupnih zbireva redova, međuzbireva i ukupnih zbireva kolona.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Ukupno se može dodati u prikaz pomoću izbornika Analiza na navigacijskoj traci i okna Analiza.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Totali, prema zadanim postavkama, koriste raščlanjene podatke iz osnovnog izvora podataka.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Da bi zbirevi funkcionisali, mora postojati:</a:t>
            </a:r>
          </a:p>
          <a:p>
            <a:pPr>
              <a:spcBef>
                <a:spcPts val="800"/>
              </a:spcBef>
            </a:pPr>
            <a:r>
              <a:rPr lang="hr-HR" sz="2000" dirty="0"/>
              <a:t>Najmanje jedno zaglavlje</a:t>
            </a:r>
          </a:p>
          <a:p>
            <a:pPr>
              <a:spcBef>
                <a:spcPts val="800"/>
              </a:spcBef>
            </a:pPr>
            <a:r>
              <a:rPr lang="hr-HR" sz="2000" dirty="0"/>
              <a:t>Zbirna (agregatna) mera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sz="20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2EAC8-3F4A-304B-960E-025488620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DED8DB3-F077-551A-1225-A33A9321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Totali i </a:t>
            </a:r>
            <a:r>
              <a:rPr lang="hr-HR" dirty="0" err="1"/>
              <a:t>agregacije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E9306FF-A39E-4A32-875C-0AD7BFA47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leve strane, u tabu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Analytics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odaberite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Totals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povucite na vizualizaciju, na polje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 Grand Totals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r-H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biste dobili zbir vrednosti u kolonama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F263FA41-DC1F-8D54-B1BF-5F114C0EC2C1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4523BBB-AB3E-F0C8-1846-BD3625D79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235" y="2636402"/>
            <a:ext cx="7045529" cy="296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4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90E6-E466-14EC-36CC-361B13AA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Izračunata polja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36EF4-2257-F31C-4337-CCD2887F0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chemeClr val="lt1"/>
                </a:highlight>
              </a:rPr>
              <a:t>Izračunata polja omogućuju stvaranje novih podataka iz podataka koji već postoje.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chemeClr val="lt1"/>
                </a:highlight>
              </a:rPr>
              <a:t>Izračunata polja odlična su za korištenje kada osnovni podaci ne sadrže sve vrednosti potrebne za analizu.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chemeClr val="lt1"/>
                </a:highlight>
              </a:rPr>
              <a:t>Kada stvarate izračunato polje, u suštini stvarate novu kolonu podataka iz polja kojim upravljate na podatkovnom oknu.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chemeClr val="lt1"/>
                </a:highlight>
              </a:rPr>
              <a:t>Izračunata polja mogu se kreirati na dva načina. Prvi je dvostrukim klikom na postojeće polje na polici Redovi, Kolone, Oznake ili Merne vrednosti da biste ga otvorili kao ad-hoc proračun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chemeClr val="lt1"/>
                </a:highlight>
              </a:rPr>
              <a:t>Druga metoda je korištenje uređivača polja proračuna. Ovom uređivaču se pristupa pomoću izbornika Analiza ili korištenjem metode desnog klika na oknu Podaci.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sz="2400" dirty="0">
              <a:solidFill>
                <a:srgbClr val="000000"/>
              </a:solidFill>
              <a:highlight>
                <a:srgbClr val="AFEFA9"/>
              </a:highlight>
              <a:latin typeface="Arial"/>
              <a:ea typeface="Arial"/>
              <a:cs typeface="Arial"/>
              <a:sym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345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1BF9-F3AC-7445-4D11-384CD045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Tekstualne funkcije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B4D0C-C025-61BB-0FD3-4469BCE07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8124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chemeClr val="lt1"/>
                </a:highlight>
              </a:rPr>
              <a:t>Jedna od karakteristika izračunatih polja je mogućnost manipuliranja podacima niza pomoću specifičnih funkcija.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 err="1">
                <a:highlight>
                  <a:schemeClr val="lt1"/>
                </a:highlight>
              </a:rPr>
              <a:t>Tableau</a:t>
            </a:r>
            <a:r>
              <a:rPr lang="hr-HR" dirty="0">
                <a:highlight>
                  <a:schemeClr val="lt1"/>
                </a:highlight>
              </a:rPr>
              <a:t> koristi skup ugrađenih funkcija koje su detaljno navedene na </a:t>
            </a:r>
            <a:r>
              <a:rPr lang="en-US" u="sng" dirty="0">
                <a:highlight>
                  <a:schemeClr val="lt1"/>
                </a:highlight>
                <a:hlinkClick r:id="rId2"/>
              </a:rPr>
              <a:t>Tableau </a:t>
            </a:r>
            <a:r>
              <a:rPr lang="hr-HR" u="sng" dirty="0">
                <a:highlight>
                  <a:schemeClr val="lt1"/>
                </a:highlight>
                <a:hlinkClick r:id="rId2"/>
              </a:rPr>
              <a:t>web stranici</a:t>
            </a:r>
            <a:r>
              <a:rPr lang="hr-HR" dirty="0">
                <a:highlight>
                  <a:schemeClr val="lt1"/>
                </a:highlight>
              </a:rPr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chemeClr val="lt1"/>
                </a:highlight>
              </a:rPr>
              <a:t>Funkcije niza izgrađene su pomoću iste metode stvaranja izračunatog polja iz izbornika Analiza ili okna Podaci.</a:t>
            </a:r>
          </a:p>
        </p:txBody>
      </p:sp>
      <p:pic>
        <p:nvPicPr>
          <p:cNvPr id="4" name="Google Shape;770;p42">
            <a:extLst>
              <a:ext uri="{FF2B5EF4-FFF2-40B4-BE49-F238E27FC236}">
                <a16:creationId xmlns:a16="http://schemas.microsoft.com/office/drawing/2014/main" id="{3DF42011-72D7-EF6E-1779-C2DC53212C3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324" y="2411137"/>
            <a:ext cx="4722278" cy="25297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287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C865-A850-0E91-13A8-A4B6D7873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Proračuni s datumima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97C6C-FF2E-2CF2-0277-2DF71FAFF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0865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 err="1"/>
              <a:t>Datumi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uobičajeni</a:t>
            </a:r>
            <a:r>
              <a:rPr lang="en-US" dirty="0"/>
              <a:t> u </a:t>
            </a:r>
            <a:r>
              <a:rPr lang="en-US" dirty="0" err="1"/>
              <a:t>mnogim</a:t>
            </a:r>
            <a:r>
              <a:rPr lang="en-US" dirty="0"/>
              <a:t> </a:t>
            </a:r>
            <a:r>
              <a:rPr lang="en-US" dirty="0" err="1"/>
              <a:t>izvorima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Tableau </a:t>
            </a:r>
            <a:r>
              <a:rPr lang="en-US" dirty="0" err="1"/>
              <a:t>automatski</a:t>
            </a:r>
            <a:r>
              <a:rPr lang="en-US" dirty="0"/>
              <a:t> </a:t>
            </a:r>
            <a:r>
              <a:rPr lang="en-US" dirty="0" err="1"/>
              <a:t>prepoznaje</a:t>
            </a:r>
            <a:r>
              <a:rPr lang="en-US" dirty="0"/>
              <a:t> </a:t>
            </a:r>
            <a:r>
              <a:rPr lang="en-US" dirty="0" err="1"/>
              <a:t>datume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sr-Latn-RS" dirty="0"/>
              <a:t>m</a:t>
            </a:r>
            <a:r>
              <a:rPr lang="en-US" dirty="0" err="1"/>
              <a:t>enjuje</a:t>
            </a:r>
            <a:r>
              <a:rPr lang="en-US" dirty="0"/>
              <a:t> </a:t>
            </a:r>
            <a:r>
              <a:rPr lang="en-US" dirty="0" err="1"/>
              <a:t>određeni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funkcionalnosti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 err="1"/>
              <a:t>Koristeći</a:t>
            </a:r>
            <a:r>
              <a:rPr lang="en-US" dirty="0"/>
              <a:t> </a:t>
            </a:r>
            <a:r>
              <a:rPr lang="en-US" dirty="0" err="1"/>
              <a:t>metodu</a:t>
            </a:r>
            <a:r>
              <a:rPr lang="en-US" dirty="0"/>
              <a:t> </a:t>
            </a:r>
            <a:r>
              <a:rPr lang="en-US" dirty="0" err="1"/>
              <a:t>izračunatog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, Tableau </a:t>
            </a:r>
            <a:r>
              <a:rPr lang="en-US" dirty="0" err="1"/>
              <a:t>pruža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manipuli</a:t>
            </a:r>
            <a:r>
              <a:rPr lang="sr-Latn-RS" dirty="0"/>
              <a:t>sanja</a:t>
            </a:r>
            <a:r>
              <a:rPr lang="en-US" dirty="0"/>
              <a:t> </a:t>
            </a:r>
            <a:r>
              <a:rPr lang="en-US" dirty="0" err="1"/>
              <a:t>datumima</a:t>
            </a:r>
            <a:r>
              <a:rPr lang="en-US" dirty="0"/>
              <a:t> u </a:t>
            </a:r>
            <a:r>
              <a:rPr lang="en-US" dirty="0" err="1"/>
              <a:t>izvoru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 err="1"/>
              <a:t>Popularne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datuma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:</a:t>
            </a:r>
            <a:endParaRPr lang="hr-HR" dirty="0"/>
          </a:p>
          <a:p>
            <a:pPr>
              <a:spcBef>
                <a:spcPts val="800"/>
              </a:spcBef>
            </a:pPr>
            <a:r>
              <a:rPr lang="hr-HR" dirty="0"/>
              <a:t>  </a:t>
            </a:r>
            <a:r>
              <a:rPr lang="en-US" dirty="0"/>
              <a:t>DATEADD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DATEDIFF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DATETRUNC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DATEPART</a:t>
            </a:r>
            <a:endParaRPr lang="hr-HR" dirty="0"/>
          </a:p>
        </p:txBody>
      </p:sp>
      <p:pic>
        <p:nvPicPr>
          <p:cNvPr id="4" name="Google Shape;778;p43">
            <a:extLst>
              <a:ext uri="{FF2B5EF4-FFF2-40B4-BE49-F238E27FC236}">
                <a16:creationId xmlns:a16="http://schemas.microsoft.com/office/drawing/2014/main" id="{09D5FCFE-1A08-9AB8-3FB1-060DC44B690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59065" y="2408633"/>
            <a:ext cx="4739975" cy="253468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3201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EDED9-97AA-29F3-AB42-73A9D49F9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87D0-36B5-80B5-65A8-3B2F53FC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Proračuni s datumima -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F024A-7B13-3154-D488-C1CF4872C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0865" cy="4351338"/>
          </a:xfrm>
        </p:spPr>
        <p:txBody>
          <a:bodyPr>
            <a:normAutofit fontScale="85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Tableau sadrži funkciju koja može izračunati vreme između dva datuma (npr. između datuma isporuke i datuma narudžbine)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 dirty="0"/>
              <a:t>DATEDIFF('day',[Order Date],[Ship Date])</a:t>
            </a:r>
            <a:endParaRPr lang="hr-HR" b="1" dirty="0"/>
          </a:p>
          <a:p>
            <a:pPr>
              <a:spcBef>
                <a:spcPts val="800"/>
              </a:spcBef>
            </a:pPr>
            <a:r>
              <a:rPr lang="hr-HR" dirty="0"/>
              <a:t>Prvi parametar je „dio datuma” koji označava na kom nivou se računa razlika (dan, mesec, godina…)</a:t>
            </a:r>
          </a:p>
          <a:p>
            <a:pPr>
              <a:spcBef>
                <a:spcPts val="800"/>
              </a:spcBef>
            </a:pPr>
            <a:r>
              <a:rPr lang="hr-HR" dirty="0"/>
              <a:t>Drugi parametar je „start date” koji označava datum početka</a:t>
            </a:r>
          </a:p>
          <a:p>
            <a:pPr>
              <a:spcBef>
                <a:spcPts val="800"/>
              </a:spcBef>
            </a:pPr>
            <a:r>
              <a:rPr lang="hr-HR" dirty="0"/>
              <a:t>Treći parametar je „</a:t>
            </a:r>
            <a:r>
              <a:rPr lang="hr-HR" dirty="0" err="1"/>
              <a:t>end</a:t>
            </a:r>
            <a:r>
              <a:rPr lang="hr-HR" dirty="0"/>
              <a:t> date” koji označava datum završetka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DE6D7AA-2E59-94E3-C9FA-F4BE84308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715" y="2542339"/>
            <a:ext cx="4728740" cy="291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7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4485D-68DC-43E9-9546-7461FCC8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Brzi proračuni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53F4F-8DFA-7BE7-9AC7-5FC27DFF9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87139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Brzi tablični proračuni omogućavaju vam da brzo primenite proračune na svoj prikaz pomoću uobičajenih vrsta proračuna.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Brzi tablični proračuni mogu se primeniti metodom desnog klika na meru koja je dodana u prikaz.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Uobičajeni brzi tablični proračuni uključuju:</a:t>
            </a:r>
          </a:p>
          <a:p>
            <a:pPr>
              <a:spcBef>
                <a:spcPts val="800"/>
              </a:spcBef>
            </a:pPr>
            <a:r>
              <a:rPr lang="hr-HR" dirty="0"/>
              <a:t>Kumulativno</a:t>
            </a:r>
          </a:p>
          <a:p>
            <a:pPr>
              <a:spcBef>
                <a:spcPts val="800"/>
              </a:spcBef>
            </a:pPr>
            <a:r>
              <a:rPr lang="hr-HR" dirty="0"/>
              <a:t>Razlika</a:t>
            </a:r>
          </a:p>
          <a:p>
            <a:pPr>
              <a:spcBef>
                <a:spcPts val="800"/>
              </a:spcBef>
            </a:pPr>
            <a:r>
              <a:rPr lang="hr-HR" dirty="0"/>
              <a:t>Procentualna razlika</a:t>
            </a:r>
          </a:p>
          <a:p>
            <a:pPr>
              <a:spcBef>
                <a:spcPts val="800"/>
              </a:spcBef>
            </a:pPr>
            <a:r>
              <a:rPr lang="hr-HR" dirty="0"/>
              <a:t>Rang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Google Shape;803;p46">
            <a:extLst>
              <a:ext uri="{FF2B5EF4-FFF2-40B4-BE49-F238E27FC236}">
                <a16:creationId xmlns:a16="http://schemas.microsoft.com/office/drawing/2014/main" id="{8F1605D8-5DC2-73A5-D47D-426648D8386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8219" y="1684420"/>
            <a:ext cx="3543117" cy="4176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36346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2F2E9EA6-F4D8-4953-BEB3-515770B1A7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5379A1-CDCD-4DDD-85BB-D2BBB1303265}"/>
</file>

<file path=customXml/itemProps3.xml><?xml version="1.0" encoding="utf-8"?>
<ds:datastoreItem xmlns:ds="http://schemas.openxmlformats.org/officeDocument/2006/customXml" ds:itemID="{91D7E8D9-DD34-4F73-97AC-EE421237E50D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d9bddfac-6dc9-4958-8f35-4d0da3af229b"/>
    <ds:schemaRef ds:uri="a92fe6ce-cc5e-4661-b3e6-d9d5535f70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13521</TotalTime>
  <Words>729</Words>
  <Application>Microsoft Office PowerPoint</Application>
  <PresentationFormat>Panoramiczny</PresentationFormat>
  <Paragraphs>92</Paragraphs>
  <Slides>16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Tahoma</vt:lpstr>
      <vt:lpstr>Motyw pakietu Office</vt:lpstr>
      <vt:lpstr>Prezentacja programu PowerPoint</vt:lpstr>
      <vt:lpstr>Sadržaj</vt:lpstr>
      <vt:lpstr>Totali i agregacije</vt:lpstr>
      <vt:lpstr>Totali i agregacije</vt:lpstr>
      <vt:lpstr>Izračunata polja</vt:lpstr>
      <vt:lpstr>Tekstualne funkcije</vt:lpstr>
      <vt:lpstr>Proračuni s datumima</vt:lpstr>
      <vt:lpstr>Proračuni s datumima - primer</vt:lpstr>
      <vt:lpstr>Brzi proračuni</vt:lpstr>
      <vt:lpstr>Tableau karte</vt:lpstr>
      <vt:lpstr>Proporcionalne simbolne karte</vt:lpstr>
      <vt:lpstr>Koropletne karte</vt:lpstr>
      <vt:lpstr>Koropletne vs. Proporcionalne karte</vt:lpstr>
      <vt:lpstr>Postavke karata</vt:lpstr>
      <vt:lpstr>Autori:  Dario Šebalj​ Dejan Mirčetić​ Michał Adamczak​  Finalna verzija: jun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155</cp:revision>
  <dcterms:created xsi:type="dcterms:W3CDTF">2023-07-06T12:09:08Z</dcterms:created>
  <dcterms:modified xsi:type="dcterms:W3CDTF">2025-11-07T10:27:02Z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