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90" r:id="rId10"/>
    <p:sldId id="293" r:id="rId11"/>
    <p:sldId id="292" r:id="rId12"/>
    <p:sldId id="294" r:id="rId13"/>
    <p:sldId id="26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24817ADE-0A32-ADF7-52CC-1A66DCC1DB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id="{069FA2AA-151B-889E-FBEA-5297C54FEB15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SURVEY ANALYTICS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err="1"/>
              <a:t>Uvod</a:t>
            </a:r>
            <a:endParaRPr lang="pl-PL" sz="2400" dirty="0"/>
          </a:p>
          <a:p>
            <a:r>
              <a:rPr lang="sr-Latn-RS" sz="2400" dirty="0"/>
              <a:t>Pregled problema</a:t>
            </a:r>
            <a:endParaRPr lang="pl-PL" sz="2400" dirty="0"/>
          </a:p>
          <a:p>
            <a:r>
              <a:rPr lang="pl-PL" sz="2400" dirty="0" err="1"/>
              <a:t>Naloga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Uvod</a:t>
            </a:r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1800" dirty="0"/>
              <a:t>V tej študiji primera analiziramo anketne podatke, zbrane med učenci, učitelji in podjetji v več državah, vključno s Srbijo, Hrvaško, Slovenijo in Poljsko. Glavni cilj je povzeti odgovore na ankete, združiti spretnosti, razkrite v anketah, izvesti rangiranje in razvrščanje ter razvrstiti določene predmete v kategorije na podlagi ocenjevalnih točk. Za obdelavo, manipulacijo in povzemanje podatkov uporabljamo program R.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Pregled problema</a:t>
            </a:r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Latn-RS" sz="1800" dirty="0"/>
              <a:t>V raziskavi BAS4SC so zbrani odgovori, povezani z različnimi vidiki izobraževanja, spretnosti in poklicnega razvoja. Podatki iz ankete se nanašajo na več držav in različne kategorije anketirancev (študenti, učitelji in podjetja). Izziv je v tem, da:</a:t>
            </a:r>
            <a:endParaRPr lang="pl-PL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400" dirty="0"/>
              <a:t>Povzetek podatkov za razumevanje odgovorov na anketo.</a:t>
            </a:r>
            <a:endParaRPr lang="pl-PL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400" dirty="0"/>
              <a:t>Spretnosti za združevanje so se pokazale pri različnih anketirancih in v različnih   državah.</a:t>
            </a:r>
            <a:endParaRPr lang="pl-PL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400" dirty="0"/>
              <a:t>Razvrščanje in razvrščanje predmetov na podlagi ocenjevalnih točk.</a:t>
            </a:r>
            <a:endParaRPr lang="pl-PL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400" dirty="0"/>
              <a:t>Razvrščanje subjektov v različne kategorije na podlagi ocen uspešnosti.</a:t>
            </a:r>
            <a:endParaRPr lang="pl-PL" sz="14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Pregled problema</a:t>
            </a:r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dirty="0"/>
              <a:t>V ta namen je na sliki 1 prikazana metodologija za razvrščanje spretnosti BAS v tri predmete: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sr-Latn-RS" sz="2000" dirty="0"/>
              <a:t>C1: Napredna uporaba preglednic za analizo logističnih podatkov</a:t>
            </a:r>
            <a:endParaRPr lang="pl-PL" sz="2000" dirty="0"/>
          </a:p>
          <a:p>
            <a:r>
              <a:rPr lang="sr-Latn-RS" sz="2000" dirty="0"/>
              <a:t>C2: Poslovna inteligenca</a:t>
            </a:r>
            <a:endParaRPr lang="pl-PL" sz="2000" dirty="0"/>
          </a:p>
          <a:p>
            <a:r>
              <a:rPr lang="sr-Latn-RS" sz="2000" dirty="0"/>
              <a:t>C3: Statistična metoda za analizo logističnih podatkov.</a:t>
            </a:r>
            <a:endParaRPr lang="pl-PL" sz="2000" dirty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B53BC-2670-4C5A-A19D-B299CD30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Metodologija</a:t>
            </a:r>
            <a:r>
              <a:rPr lang="pl-PL" dirty="0"/>
              <a:t> za </a:t>
            </a:r>
            <a:r>
              <a:rPr lang="pl-PL" dirty="0" err="1"/>
              <a:t>razvrščanje</a:t>
            </a:r>
            <a:r>
              <a:rPr lang="pl-PL" dirty="0"/>
              <a:t> </a:t>
            </a:r>
            <a:r>
              <a:rPr lang="pl-PL" dirty="0" err="1"/>
              <a:t>spretnosti</a:t>
            </a:r>
            <a:r>
              <a:rPr lang="pl-PL" dirty="0"/>
              <a:t> BAS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446436C-E1A3-4E48-9CA0-0AA762595C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7" y="1278049"/>
            <a:ext cx="5273675" cy="539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3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5ECAE-0684-3906-DB4A-C89253BE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B07C819-7529-55EA-799B-D072B721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Naloga</a:t>
            </a:r>
            <a:r>
              <a:rPr lang="pl-PL" sz="3200" dirty="0"/>
              <a:t> (1)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9F8CB2-D3B8-1A57-C5BE-0B108B4EA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300" dirty="0" err="1"/>
              <a:t>Postopek</a:t>
            </a:r>
            <a:r>
              <a:rPr lang="pl-PL" sz="1300" dirty="0"/>
              <a:t>, ki </a:t>
            </a:r>
            <a:r>
              <a:rPr lang="pl-PL" sz="1300" dirty="0" err="1"/>
              <a:t>se</a:t>
            </a:r>
            <a:r>
              <a:rPr lang="pl-PL" sz="1300" dirty="0"/>
              <a:t> </a:t>
            </a:r>
            <a:r>
              <a:rPr lang="pl-PL" sz="1300" dirty="0" err="1"/>
              <a:t>uporablja</a:t>
            </a:r>
            <a:r>
              <a:rPr lang="pl-PL" sz="1300" dirty="0"/>
              <a:t> za analizo in </a:t>
            </a:r>
            <a:r>
              <a:rPr lang="pl-PL" sz="1300" dirty="0" err="1"/>
              <a:t>obdelavo</a:t>
            </a:r>
            <a:r>
              <a:rPr lang="pl-PL" sz="1300" dirty="0"/>
              <a:t> </a:t>
            </a:r>
            <a:r>
              <a:rPr lang="pl-PL" sz="1300" dirty="0" err="1"/>
              <a:t>podatkov</a:t>
            </a:r>
            <a:r>
              <a:rPr lang="pl-PL" sz="1300" dirty="0"/>
              <a:t>, ima </a:t>
            </a:r>
            <a:r>
              <a:rPr lang="pl-PL" sz="1300" dirty="0" err="1"/>
              <a:t>več</a:t>
            </a:r>
            <a:r>
              <a:rPr lang="pl-PL" sz="1300" dirty="0"/>
              <a:t> </a:t>
            </a:r>
            <a:r>
              <a:rPr lang="pl-PL" sz="1300" dirty="0" err="1"/>
              <a:t>ključnih</a:t>
            </a:r>
            <a:r>
              <a:rPr lang="pl-PL" sz="1300" dirty="0"/>
              <a:t> </a:t>
            </a:r>
            <a:r>
              <a:rPr lang="pl-PL" sz="1300" dirty="0" err="1"/>
              <a:t>korakov</a:t>
            </a:r>
            <a:r>
              <a:rPr lang="pl-PL" sz="1300" dirty="0"/>
              <a:t>. </a:t>
            </a:r>
            <a:r>
              <a:rPr lang="pl-PL" sz="1300" dirty="0" err="1"/>
              <a:t>Najprej</a:t>
            </a:r>
            <a:r>
              <a:rPr lang="pl-PL" sz="1300" dirty="0"/>
              <a:t> </a:t>
            </a:r>
            <a:r>
              <a:rPr lang="pl-PL" sz="1300" dirty="0" err="1"/>
              <a:t>naložimo</a:t>
            </a:r>
            <a:r>
              <a:rPr lang="pl-PL" sz="1300" dirty="0"/>
              <a:t> in </a:t>
            </a:r>
            <a:r>
              <a:rPr lang="pl-PL" sz="1300" dirty="0" err="1"/>
              <a:t>predhodno</a:t>
            </a:r>
            <a:r>
              <a:rPr lang="pl-PL" sz="1300" dirty="0"/>
              <a:t> </a:t>
            </a:r>
            <a:r>
              <a:rPr lang="pl-PL" sz="1300" dirty="0" err="1"/>
              <a:t>obdelamo</a:t>
            </a:r>
            <a:r>
              <a:rPr lang="pl-PL" sz="1300" dirty="0"/>
              <a:t> </a:t>
            </a:r>
            <a:r>
              <a:rPr lang="pl-PL" sz="1300" dirty="0" err="1"/>
              <a:t>podatke</a:t>
            </a:r>
            <a:r>
              <a:rPr lang="pl-PL" sz="1300" dirty="0"/>
              <a:t> </a:t>
            </a:r>
            <a:r>
              <a:rPr lang="pl-PL" sz="1300" dirty="0" err="1"/>
              <a:t>iz</a:t>
            </a:r>
            <a:r>
              <a:rPr lang="pl-PL" sz="1300" dirty="0"/>
              <a:t> </a:t>
            </a:r>
            <a:r>
              <a:rPr lang="pl-PL" sz="1300" dirty="0" err="1"/>
              <a:t>raziskave</a:t>
            </a:r>
            <a:r>
              <a:rPr lang="pl-PL" sz="1300" dirty="0"/>
              <a:t> za </a:t>
            </a:r>
            <a:r>
              <a:rPr lang="pl-PL" sz="1300" dirty="0" err="1"/>
              <a:t>vsako</a:t>
            </a:r>
            <a:r>
              <a:rPr lang="pl-PL" sz="1300" dirty="0"/>
              <a:t> </a:t>
            </a:r>
            <a:r>
              <a:rPr lang="pl-PL" sz="1300" dirty="0" err="1"/>
              <a:t>državo</a:t>
            </a:r>
            <a:r>
              <a:rPr lang="pl-PL" sz="1300" dirty="0"/>
              <a:t> (</a:t>
            </a:r>
            <a:r>
              <a:rPr lang="pl-PL" sz="1300" dirty="0" err="1"/>
              <a:t>Srbija</a:t>
            </a:r>
            <a:r>
              <a:rPr lang="pl-PL" sz="1300" dirty="0"/>
              <a:t>, </a:t>
            </a:r>
            <a:r>
              <a:rPr lang="pl-PL" sz="1300" dirty="0" err="1"/>
              <a:t>Hrvaška</a:t>
            </a:r>
            <a:r>
              <a:rPr lang="pl-PL" sz="1300" dirty="0"/>
              <a:t>, </a:t>
            </a:r>
            <a:r>
              <a:rPr lang="pl-PL" sz="1300" dirty="0" err="1"/>
              <a:t>Slovenija</a:t>
            </a:r>
            <a:r>
              <a:rPr lang="pl-PL" sz="1300" dirty="0"/>
              <a:t> in </a:t>
            </a:r>
            <a:r>
              <a:rPr lang="pl-PL" sz="1300" dirty="0" err="1"/>
              <a:t>Poljska</a:t>
            </a:r>
            <a:r>
              <a:rPr lang="pl-PL" sz="1300" dirty="0"/>
              <a:t>) in </a:t>
            </a:r>
            <a:r>
              <a:rPr lang="pl-PL" sz="1300" dirty="0" err="1"/>
              <a:t>vsako</a:t>
            </a:r>
            <a:r>
              <a:rPr lang="pl-PL" sz="1300" dirty="0"/>
              <a:t> </a:t>
            </a:r>
            <a:r>
              <a:rPr lang="pl-PL" sz="1300" dirty="0" err="1"/>
              <a:t>kategorijo</a:t>
            </a:r>
            <a:r>
              <a:rPr lang="pl-PL" sz="1300" dirty="0"/>
              <a:t> </a:t>
            </a:r>
            <a:r>
              <a:rPr lang="pl-PL" sz="1300" dirty="0" err="1"/>
              <a:t>anketirancev</a:t>
            </a:r>
            <a:r>
              <a:rPr lang="pl-PL" sz="1300" dirty="0"/>
              <a:t> (</a:t>
            </a:r>
            <a:r>
              <a:rPr lang="pl-PL" sz="1300" dirty="0" err="1"/>
              <a:t>študenti</a:t>
            </a:r>
            <a:r>
              <a:rPr lang="pl-PL" sz="1300" dirty="0"/>
              <a:t>, </a:t>
            </a:r>
            <a:r>
              <a:rPr lang="pl-PL" sz="1300" dirty="0" err="1"/>
              <a:t>učitelji</a:t>
            </a:r>
            <a:r>
              <a:rPr lang="pl-PL" sz="1300" dirty="0"/>
              <a:t> in </a:t>
            </a:r>
            <a:r>
              <a:rPr lang="pl-PL" sz="1300" dirty="0" err="1"/>
              <a:t>podjetja</a:t>
            </a:r>
            <a:r>
              <a:rPr lang="pl-PL" sz="1300" dirty="0"/>
              <a:t>). </a:t>
            </a:r>
            <a:r>
              <a:rPr lang="pl-PL" sz="1300" dirty="0" err="1"/>
              <a:t>Podatke</a:t>
            </a:r>
            <a:r>
              <a:rPr lang="pl-PL" sz="1300" dirty="0"/>
              <a:t> </a:t>
            </a:r>
            <a:r>
              <a:rPr lang="pl-PL" sz="1300" dirty="0" err="1"/>
              <a:t>preberemo</a:t>
            </a:r>
            <a:r>
              <a:rPr lang="pl-PL" sz="1300" dirty="0"/>
              <a:t> z </a:t>
            </a:r>
            <a:r>
              <a:rPr lang="pl-PL" sz="1300" dirty="0" err="1"/>
              <a:t>uporabo</a:t>
            </a:r>
            <a:r>
              <a:rPr lang="pl-PL" sz="1300" dirty="0"/>
              <a:t> </a:t>
            </a:r>
            <a:r>
              <a:rPr lang="pl-PL" sz="1300" dirty="0" err="1"/>
              <a:t>paketa</a:t>
            </a:r>
            <a:r>
              <a:rPr lang="pl-PL" sz="1300" dirty="0"/>
              <a:t> </a:t>
            </a:r>
            <a:r>
              <a:rPr lang="pl-PL" sz="1300" dirty="0" err="1"/>
              <a:t>readxl</a:t>
            </a:r>
            <a:r>
              <a:rPr lang="pl-PL" sz="1300" dirty="0"/>
              <a:t> za </a:t>
            </a:r>
            <a:r>
              <a:rPr lang="pl-PL" sz="1300" dirty="0" err="1"/>
              <a:t>nalaganje</a:t>
            </a:r>
            <a:r>
              <a:rPr lang="pl-PL" sz="1300" dirty="0"/>
              <a:t> </a:t>
            </a:r>
            <a:r>
              <a:rPr lang="pl-PL" sz="1300" dirty="0" err="1"/>
              <a:t>datotek</a:t>
            </a:r>
            <a:r>
              <a:rPr lang="pl-PL" sz="1300" dirty="0"/>
              <a:t> Excel, za </a:t>
            </a:r>
            <a:r>
              <a:rPr lang="pl-PL" sz="1300" dirty="0" err="1"/>
              <a:t>obdelavo</a:t>
            </a:r>
            <a:r>
              <a:rPr lang="pl-PL" sz="1300" dirty="0"/>
              <a:t> </a:t>
            </a:r>
            <a:r>
              <a:rPr lang="pl-PL" sz="1300" dirty="0" err="1"/>
              <a:t>podatkov</a:t>
            </a:r>
            <a:r>
              <a:rPr lang="pl-PL" sz="1300" dirty="0"/>
              <a:t> pa </a:t>
            </a:r>
            <a:r>
              <a:rPr lang="pl-PL" sz="1300" dirty="0" err="1"/>
              <a:t>uporabimo</a:t>
            </a:r>
            <a:r>
              <a:rPr lang="pl-PL" sz="1300" dirty="0"/>
              <a:t> </a:t>
            </a:r>
            <a:r>
              <a:rPr lang="pl-PL" sz="1300" dirty="0" err="1"/>
              <a:t>paket</a:t>
            </a:r>
            <a:r>
              <a:rPr lang="pl-PL" sz="1300" dirty="0"/>
              <a:t> </a:t>
            </a:r>
            <a:r>
              <a:rPr lang="pl-PL" sz="1300" dirty="0" err="1"/>
              <a:t>dplyr</a:t>
            </a:r>
            <a:r>
              <a:rPr lang="pl-PL" sz="13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300" dirty="0" err="1"/>
              <a:t>Nato</a:t>
            </a:r>
            <a:r>
              <a:rPr lang="pl-PL" sz="1300" dirty="0"/>
              <a:t> </a:t>
            </a:r>
            <a:r>
              <a:rPr lang="pl-PL" sz="1300" dirty="0" err="1"/>
              <a:t>povzamemo</a:t>
            </a:r>
            <a:r>
              <a:rPr lang="pl-PL" sz="1300" dirty="0"/>
              <a:t> </a:t>
            </a:r>
            <a:r>
              <a:rPr lang="pl-PL" sz="1300" dirty="0" err="1"/>
              <a:t>odgovore</a:t>
            </a:r>
            <a:r>
              <a:rPr lang="pl-PL" sz="1300" dirty="0"/>
              <a:t> s </a:t>
            </a:r>
            <a:r>
              <a:rPr lang="pl-PL" sz="1300" dirty="0" err="1"/>
              <a:t>funkcijo</a:t>
            </a:r>
            <a:r>
              <a:rPr lang="pl-PL" sz="1300" dirty="0"/>
              <a:t> </a:t>
            </a:r>
            <a:r>
              <a:rPr lang="pl-PL" sz="1300" dirty="0" err="1"/>
              <a:t>sumarizator</a:t>
            </a:r>
            <a:r>
              <a:rPr lang="pl-PL" sz="1300" dirty="0"/>
              <a:t>(), ki </a:t>
            </a:r>
            <a:r>
              <a:rPr lang="pl-PL" sz="1300" dirty="0" err="1"/>
              <a:t>izračuna</a:t>
            </a:r>
            <a:r>
              <a:rPr lang="pl-PL" sz="1300" dirty="0"/>
              <a:t> </a:t>
            </a:r>
            <a:r>
              <a:rPr lang="pl-PL" sz="1300" dirty="0" err="1"/>
              <a:t>pogostost</a:t>
            </a:r>
            <a:r>
              <a:rPr lang="pl-PL" sz="1300" dirty="0"/>
              <a:t> </a:t>
            </a:r>
            <a:r>
              <a:rPr lang="pl-PL" sz="1300" dirty="0" err="1"/>
              <a:t>posameznih</a:t>
            </a:r>
            <a:r>
              <a:rPr lang="pl-PL" sz="1300" dirty="0"/>
              <a:t> </a:t>
            </a:r>
            <a:r>
              <a:rPr lang="pl-PL" sz="1300" dirty="0" err="1"/>
              <a:t>ravni</a:t>
            </a:r>
            <a:r>
              <a:rPr lang="pl-PL" sz="1300" dirty="0"/>
              <a:t> </a:t>
            </a:r>
            <a:r>
              <a:rPr lang="pl-PL" sz="1300" dirty="0" err="1"/>
              <a:t>odgovorov</a:t>
            </a:r>
            <a:r>
              <a:rPr lang="pl-PL" sz="1300" dirty="0"/>
              <a:t>. Ta </a:t>
            </a:r>
            <a:r>
              <a:rPr lang="pl-PL" sz="1300" dirty="0" err="1"/>
              <a:t>funkcija</a:t>
            </a:r>
            <a:r>
              <a:rPr lang="pl-PL" sz="1300" dirty="0"/>
              <a:t> </a:t>
            </a:r>
            <a:r>
              <a:rPr lang="pl-PL" sz="1300" dirty="0" err="1"/>
              <a:t>obdela</a:t>
            </a:r>
            <a:r>
              <a:rPr lang="pl-PL" sz="1300" dirty="0"/>
              <a:t> </a:t>
            </a:r>
            <a:r>
              <a:rPr lang="pl-PL" sz="1300" dirty="0" err="1"/>
              <a:t>določene</a:t>
            </a:r>
            <a:r>
              <a:rPr lang="pl-PL" sz="1300" dirty="0"/>
              <a:t> </a:t>
            </a:r>
            <a:r>
              <a:rPr lang="pl-PL" sz="1300" dirty="0" err="1"/>
              <a:t>stolpce</a:t>
            </a:r>
            <a:r>
              <a:rPr lang="pl-PL" sz="1300" dirty="0"/>
              <a:t> </a:t>
            </a:r>
            <a:r>
              <a:rPr lang="pl-PL" sz="1300" dirty="0" err="1"/>
              <a:t>podatkovnega</a:t>
            </a:r>
            <a:r>
              <a:rPr lang="pl-PL" sz="1300" dirty="0"/>
              <a:t> niza, </a:t>
            </a:r>
            <a:r>
              <a:rPr lang="pl-PL" sz="1300" dirty="0" err="1"/>
              <a:t>transponira</a:t>
            </a:r>
            <a:r>
              <a:rPr lang="pl-PL" sz="1300" dirty="0"/>
              <a:t> </a:t>
            </a:r>
            <a:r>
              <a:rPr lang="pl-PL" sz="1300" dirty="0" err="1"/>
              <a:t>podatke</a:t>
            </a:r>
            <a:r>
              <a:rPr lang="pl-PL" sz="1300" dirty="0"/>
              <a:t> in </a:t>
            </a:r>
            <a:r>
              <a:rPr lang="pl-PL" sz="1300" dirty="0" err="1"/>
              <a:t>vrne</a:t>
            </a:r>
            <a:r>
              <a:rPr lang="pl-PL" sz="1300" dirty="0"/>
              <a:t> </a:t>
            </a:r>
            <a:r>
              <a:rPr lang="pl-PL" sz="1300" dirty="0" err="1"/>
              <a:t>matriko</a:t>
            </a:r>
            <a:r>
              <a:rPr lang="pl-PL" sz="1300" dirty="0"/>
              <a:t> s </a:t>
            </a:r>
            <a:r>
              <a:rPr lang="pl-PL" sz="1300" dirty="0" err="1"/>
              <a:t>števili</a:t>
            </a:r>
            <a:r>
              <a:rPr lang="pl-PL" sz="1300" dirty="0"/>
              <a:t> </a:t>
            </a:r>
            <a:r>
              <a:rPr lang="pl-PL" sz="1300" dirty="0" err="1"/>
              <a:t>pogostosti</a:t>
            </a:r>
            <a:r>
              <a:rPr lang="pl-PL" sz="1300" dirty="0"/>
              <a:t> za </a:t>
            </a:r>
            <a:r>
              <a:rPr lang="pl-PL" sz="1300" dirty="0" err="1"/>
              <a:t>vsako</a:t>
            </a:r>
            <a:r>
              <a:rPr lang="pl-PL" sz="1300" dirty="0"/>
              <a:t> </a:t>
            </a:r>
            <a:r>
              <a:rPr lang="pl-PL" sz="1300" dirty="0" err="1"/>
              <a:t>raven</a:t>
            </a:r>
            <a:r>
              <a:rPr lang="pl-PL" sz="1300" dirty="0"/>
              <a:t> </a:t>
            </a:r>
            <a:r>
              <a:rPr lang="pl-PL" sz="1300" dirty="0" err="1"/>
              <a:t>odziva</a:t>
            </a:r>
            <a:r>
              <a:rPr lang="pl-PL" sz="1300" dirty="0"/>
              <a:t>. V </a:t>
            </a:r>
            <a:r>
              <a:rPr lang="pl-PL" sz="1300" dirty="0" err="1"/>
              <a:t>primeru</a:t>
            </a:r>
            <a:r>
              <a:rPr lang="pl-PL" sz="1300" dirty="0"/>
              <a:t> </a:t>
            </a:r>
            <a:r>
              <a:rPr lang="pl-PL" sz="1300" dirty="0" err="1"/>
              <a:t>odgovorov</a:t>
            </a:r>
            <a:r>
              <a:rPr lang="pl-PL" sz="1300" dirty="0"/>
              <a:t> </a:t>
            </a:r>
            <a:r>
              <a:rPr lang="pl-PL" sz="1300" dirty="0" err="1"/>
              <a:t>študentov</a:t>
            </a:r>
            <a:r>
              <a:rPr lang="pl-PL" sz="1300" dirty="0"/>
              <a:t> na </a:t>
            </a:r>
            <a:r>
              <a:rPr lang="pl-PL" sz="1300" dirty="0" err="1"/>
              <a:t>primer</a:t>
            </a:r>
            <a:r>
              <a:rPr lang="pl-PL" sz="1300" dirty="0"/>
              <a:t> </a:t>
            </a:r>
            <a:r>
              <a:rPr lang="pl-PL" sz="1300" dirty="0" err="1"/>
              <a:t>obdelamo</a:t>
            </a:r>
            <a:r>
              <a:rPr lang="pl-PL" sz="1300" dirty="0"/>
              <a:t> </a:t>
            </a:r>
            <a:r>
              <a:rPr lang="pl-PL" sz="1300" dirty="0" err="1"/>
              <a:t>podatke</a:t>
            </a:r>
            <a:r>
              <a:rPr lang="pl-PL" sz="1300" dirty="0"/>
              <a:t> </a:t>
            </a:r>
            <a:r>
              <a:rPr lang="pl-PL" sz="1300" dirty="0" err="1"/>
              <a:t>iz</a:t>
            </a:r>
            <a:r>
              <a:rPr lang="pl-PL" sz="1300" dirty="0"/>
              <a:t> </a:t>
            </a:r>
            <a:r>
              <a:rPr lang="pl-PL" sz="1300" dirty="0" err="1"/>
              <a:t>vsake</a:t>
            </a:r>
            <a:r>
              <a:rPr lang="pl-PL" sz="1300" dirty="0"/>
              <a:t> </a:t>
            </a:r>
            <a:r>
              <a:rPr lang="pl-PL" sz="1300" dirty="0" err="1"/>
              <a:t>države</a:t>
            </a:r>
            <a:r>
              <a:rPr lang="pl-PL" sz="1300" dirty="0"/>
              <a:t> in </a:t>
            </a:r>
            <a:r>
              <a:rPr lang="pl-PL" sz="1300" dirty="0" err="1"/>
              <a:t>ustvarimo</a:t>
            </a:r>
            <a:r>
              <a:rPr lang="pl-PL" sz="1300" dirty="0"/>
              <a:t> tabele </a:t>
            </a:r>
            <a:r>
              <a:rPr lang="pl-PL" sz="1300" dirty="0" err="1"/>
              <a:t>pogostosti</a:t>
            </a:r>
            <a:r>
              <a:rPr lang="pl-PL" sz="1300" dirty="0"/>
              <a:t>, ki </a:t>
            </a:r>
            <a:r>
              <a:rPr lang="pl-PL" sz="1300" dirty="0" err="1"/>
              <a:t>prikazujejo</a:t>
            </a:r>
            <a:r>
              <a:rPr lang="pl-PL" sz="1300" dirty="0"/>
              <a:t> </a:t>
            </a:r>
            <a:r>
              <a:rPr lang="pl-PL" sz="1300" dirty="0" err="1"/>
              <a:t>porazdelitev</a:t>
            </a:r>
            <a:r>
              <a:rPr lang="pl-PL" sz="1300" dirty="0"/>
              <a:t> </a:t>
            </a:r>
            <a:r>
              <a:rPr lang="pl-PL" sz="1300" dirty="0" err="1"/>
              <a:t>ravni</a:t>
            </a:r>
            <a:r>
              <a:rPr lang="pl-PL" sz="1300" dirty="0"/>
              <a:t> </a:t>
            </a:r>
            <a:r>
              <a:rPr lang="pl-PL" sz="1300" dirty="0" err="1"/>
              <a:t>odgovorov</a:t>
            </a:r>
            <a:r>
              <a:rPr lang="pl-PL" sz="1300" dirty="0"/>
              <a:t> (</a:t>
            </a:r>
            <a:r>
              <a:rPr lang="pl-PL" sz="1300" dirty="0" err="1"/>
              <a:t>npr</a:t>
            </a:r>
            <a:r>
              <a:rPr lang="pl-PL" sz="1300" dirty="0"/>
              <a:t>. "Ni </a:t>
            </a:r>
            <a:r>
              <a:rPr lang="pl-PL" sz="1300" dirty="0" err="1"/>
              <a:t>pomembno</a:t>
            </a:r>
            <a:r>
              <a:rPr lang="pl-PL" sz="1300" dirty="0"/>
              <a:t>", "</a:t>
            </a:r>
            <a:r>
              <a:rPr lang="pl-PL" sz="1300" dirty="0" err="1"/>
              <a:t>Pomembno</a:t>
            </a:r>
            <a:r>
              <a:rPr lang="pl-PL" sz="1300" dirty="0"/>
              <a:t>") </a:t>
            </a:r>
            <a:r>
              <a:rPr lang="pl-PL" sz="1300" dirty="0" err="1"/>
              <a:t>pri</a:t>
            </a:r>
            <a:r>
              <a:rPr lang="pl-PL" sz="1300" dirty="0"/>
              <a:t> </a:t>
            </a:r>
            <a:r>
              <a:rPr lang="pl-PL" sz="1300" dirty="0" err="1"/>
              <a:t>različnih</a:t>
            </a:r>
            <a:r>
              <a:rPr lang="pl-PL" sz="1300" dirty="0"/>
              <a:t> </a:t>
            </a:r>
            <a:r>
              <a:rPr lang="pl-PL" sz="1300" dirty="0" err="1"/>
              <a:t>vprašanjih</a:t>
            </a:r>
            <a:r>
              <a:rPr lang="pl-PL" sz="1300" dirty="0"/>
              <a:t>. Te </a:t>
            </a:r>
            <a:r>
              <a:rPr lang="pl-PL" sz="1300" dirty="0" err="1"/>
              <a:t>matrike</a:t>
            </a:r>
            <a:r>
              <a:rPr lang="pl-PL" sz="1300" dirty="0"/>
              <a:t> </a:t>
            </a:r>
            <a:r>
              <a:rPr lang="pl-PL" sz="1300" dirty="0" err="1"/>
              <a:t>nato</a:t>
            </a:r>
            <a:r>
              <a:rPr lang="pl-PL" sz="1300" dirty="0"/>
              <a:t> </a:t>
            </a:r>
            <a:r>
              <a:rPr lang="pl-PL" sz="1300" dirty="0" err="1"/>
              <a:t>preuredimo</a:t>
            </a:r>
            <a:r>
              <a:rPr lang="pl-PL" sz="1300" dirty="0"/>
              <a:t>, da </a:t>
            </a:r>
            <a:r>
              <a:rPr lang="pl-PL" sz="1300" dirty="0" err="1"/>
              <a:t>izboljšamo</a:t>
            </a:r>
            <a:r>
              <a:rPr lang="pl-PL" sz="1300" dirty="0"/>
              <a:t> </a:t>
            </a:r>
            <a:r>
              <a:rPr lang="pl-PL" sz="1300" dirty="0" err="1"/>
              <a:t>berljivost</a:t>
            </a:r>
            <a:r>
              <a:rPr lang="pl-PL" sz="1300" dirty="0"/>
              <a:t> in </a:t>
            </a:r>
            <a:r>
              <a:rPr lang="pl-PL" sz="1300" dirty="0" err="1"/>
              <a:t>zagotovimo</a:t>
            </a:r>
            <a:r>
              <a:rPr lang="pl-PL" sz="1300" dirty="0"/>
              <a:t> </a:t>
            </a:r>
            <a:r>
              <a:rPr lang="pl-PL" sz="1300" dirty="0" err="1"/>
              <a:t>ustrezno</a:t>
            </a:r>
            <a:r>
              <a:rPr lang="pl-PL" sz="1300" dirty="0"/>
              <a:t> </a:t>
            </a:r>
            <a:r>
              <a:rPr lang="pl-PL" sz="1300" dirty="0" err="1"/>
              <a:t>poravnavo</a:t>
            </a:r>
            <a:r>
              <a:rPr lang="pl-PL" sz="1300" dirty="0"/>
              <a:t> </a:t>
            </a:r>
            <a:r>
              <a:rPr lang="pl-PL" sz="1300" dirty="0" err="1"/>
              <a:t>odgovorov</a:t>
            </a:r>
            <a:r>
              <a:rPr lang="pl-PL" sz="1300" dirty="0"/>
              <a:t> za </a:t>
            </a:r>
            <a:r>
              <a:rPr lang="pl-PL" sz="1300" dirty="0" err="1"/>
              <a:t>primerjavo</a:t>
            </a:r>
            <a:r>
              <a:rPr lang="pl-PL" sz="13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300" dirty="0"/>
              <a:t>Ko </a:t>
            </a:r>
            <a:r>
              <a:rPr lang="pl-PL" sz="1300" dirty="0" err="1"/>
              <a:t>so</a:t>
            </a:r>
            <a:r>
              <a:rPr lang="pl-PL" sz="1300" dirty="0"/>
              <a:t> podatki </a:t>
            </a:r>
            <a:r>
              <a:rPr lang="pl-PL" sz="1300" dirty="0" err="1"/>
              <a:t>povzeti</a:t>
            </a:r>
            <a:r>
              <a:rPr lang="pl-PL" sz="1300" dirty="0"/>
              <a:t>, </a:t>
            </a:r>
            <a:r>
              <a:rPr lang="pl-PL" sz="1300" dirty="0" err="1"/>
              <a:t>rezultate</a:t>
            </a:r>
            <a:r>
              <a:rPr lang="pl-PL" sz="1300" dirty="0"/>
              <a:t> </a:t>
            </a:r>
            <a:r>
              <a:rPr lang="pl-PL" sz="1300" dirty="0" err="1"/>
              <a:t>iz</a:t>
            </a:r>
            <a:r>
              <a:rPr lang="pl-PL" sz="1300" dirty="0"/>
              <a:t> </a:t>
            </a:r>
            <a:r>
              <a:rPr lang="pl-PL" sz="1300" dirty="0" err="1"/>
              <a:t>vsake</a:t>
            </a:r>
            <a:r>
              <a:rPr lang="pl-PL" sz="1300" dirty="0"/>
              <a:t> </a:t>
            </a:r>
            <a:r>
              <a:rPr lang="pl-PL" sz="1300" dirty="0" err="1"/>
              <a:t>države</a:t>
            </a:r>
            <a:r>
              <a:rPr lang="pl-PL" sz="1300" dirty="0"/>
              <a:t> </a:t>
            </a:r>
            <a:r>
              <a:rPr lang="pl-PL" sz="1300" dirty="0" err="1"/>
              <a:t>združimo</a:t>
            </a:r>
            <a:r>
              <a:rPr lang="pl-PL" sz="1300" dirty="0"/>
              <a:t> v </a:t>
            </a:r>
            <a:r>
              <a:rPr lang="pl-PL" sz="1300" dirty="0" err="1"/>
              <a:t>skupne</a:t>
            </a:r>
            <a:r>
              <a:rPr lang="pl-PL" sz="1300" dirty="0"/>
              <a:t> tabele za </a:t>
            </a:r>
            <a:r>
              <a:rPr lang="pl-PL" sz="1300" dirty="0" err="1"/>
              <a:t>študente</a:t>
            </a:r>
            <a:r>
              <a:rPr lang="pl-PL" sz="1300" dirty="0"/>
              <a:t> in </a:t>
            </a:r>
            <a:r>
              <a:rPr lang="pl-PL" sz="1300" dirty="0" err="1"/>
              <a:t>podjetja</a:t>
            </a:r>
            <a:r>
              <a:rPr lang="pl-PL" sz="1300" dirty="0"/>
              <a:t>. </a:t>
            </a:r>
            <a:r>
              <a:rPr lang="pl-PL" sz="1300" dirty="0" err="1"/>
              <a:t>Podatke</a:t>
            </a:r>
            <a:r>
              <a:rPr lang="pl-PL" sz="1300" dirty="0"/>
              <a:t> </a:t>
            </a:r>
            <a:r>
              <a:rPr lang="pl-PL" sz="1300" dirty="0" err="1"/>
              <a:t>združimo</a:t>
            </a:r>
            <a:r>
              <a:rPr lang="pl-PL" sz="1300" dirty="0"/>
              <a:t> tako, da </a:t>
            </a:r>
            <a:r>
              <a:rPr lang="pl-PL" sz="1300" dirty="0" err="1"/>
              <a:t>dodamo</a:t>
            </a:r>
            <a:r>
              <a:rPr lang="pl-PL" sz="1300" dirty="0"/>
              <a:t> </a:t>
            </a:r>
            <a:r>
              <a:rPr lang="pl-PL" sz="1300" dirty="0" err="1"/>
              <a:t>ustrezne</a:t>
            </a:r>
            <a:r>
              <a:rPr lang="pl-PL" sz="1300" dirty="0"/>
              <a:t> </a:t>
            </a:r>
            <a:r>
              <a:rPr lang="pl-PL" sz="1300" dirty="0" err="1"/>
              <a:t>frekvenčne</a:t>
            </a:r>
            <a:r>
              <a:rPr lang="pl-PL" sz="1300" dirty="0"/>
              <a:t> tabele </a:t>
            </a:r>
            <a:r>
              <a:rPr lang="pl-PL" sz="1300" dirty="0" err="1"/>
              <a:t>iz</a:t>
            </a:r>
            <a:r>
              <a:rPr lang="pl-PL" sz="1300" dirty="0"/>
              <a:t> </a:t>
            </a:r>
            <a:r>
              <a:rPr lang="pl-PL" sz="1300" dirty="0" err="1"/>
              <a:t>vsake</a:t>
            </a:r>
            <a:r>
              <a:rPr lang="pl-PL" sz="1300" dirty="0"/>
              <a:t> </a:t>
            </a:r>
            <a:r>
              <a:rPr lang="pl-PL" sz="1300" dirty="0" err="1"/>
              <a:t>države</a:t>
            </a:r>
            <a:r>
              <a:rPr lang="pl-PL" sz="1300" dirty="0"/>
              <a:t> (</a:t>
            </a:r>
            <a:r>
              <a:rPr lang="pl-PL" sz="1300" dirty="0" err="1"/>
              <a:t>npr</a:t>
            </a:r>
            <a:r>
              <a:rPr lang="pl-PL" sz="1300" dirty="0"/>
              <a:t>. </a:t>
            </a:r>
            <a:r>
              <a:rPr lang="pl-PL" sz="1300" dirty="0" err="1"/>
              <a:t>joint_table</a:t>
            </a:r>
            <a:r>
              <a:rPr lang="pl-PL" sz="1300" dirty="0"/>
              <a:t> = </a:t>
            </a:r>
            <a:r>
              <a:rPr lang="pl-PL" sz="1300" dirty="0" err="1"/>
              <a:t>srb</a:t>
            </a:r>
            <a:r>
              <a:rPr lang="pl-PL" sz="1300" dirty="0"/>
              <a:t> + </a:t>
            </a:r>
            <a:r>
              <a:rPr lang="pl-PL" sz="1300" dirty="0" err="1"/>
              <a:t>cro</a:t>
            </a:r>
            <a:r>
              <a:rPr lang="pl-PL" sz="1300" dirty="0"/>
              <a:t> + </a:t>
            </a:r>
            <a:r>
              <a:rPr lang="pl-PL" sz="1300" dirty="0" err="1"/>
              <a:t>slo</a:t>
            </a:r>
            <a:r>
              <a:rPr lang="pl-PL" sz="1300" dirty="0"/>
              <a:t> + </a:t>
            </a:r>
            <a:r>
              <a:rPr lang="pl-PL" sz="1300" dirty="0" err="1"/>
              <a:t>pl</a:t>
            </a:r>
            <a:r>
              <a:rPr lang="pl-PL" sz="1300" dirty="0"/>
              <a:t>) in tako </a:t>
            </a:r>
            <a:r>
              <a:rPr lang="pl-PL" sz="1300" dirty="0" err="1"/>
              <a:t>ustvarimo</a:t>
            </a:r>
            <a:r>
              <a:rPr lang="pl-PL" sz="1300" dirty="0"/>
              <a:t> </a:t>
            </a:r>
            <a:r>
              <a:rPr lang="pl-PL" sz="1300" dirty="0" err="1"/>
              <a:t>enotno</a:t>
            </a:r>
            <a:r>
              <a:rPr lang="pl-PL" sz="1300" dirty="0"/>
              <a:t> </a:t>
            </a:r>
            <a:r>
              <a:rPr lang="pl-PL" sz="1300" dirty="0" err="1"/>
              <a:t>zbirko</a:t>
            </a:r>
            <a:r>
              <a:rPr lang="pl-PL" sz="1300" dirty="0"/>
              <a:t> </a:t>
            </a:r>
            <a:r>
              <a:rPr lang="pl-PL" sz="1300" dirty="0" err="1"/>
              <a:t>podatkov</a:t>
            </a:r>
            <a:r>
              <a:rPr lang="pl-PL" sz="1300" dirty="0"/>
              <a:t> za </a:t>
            </a:r>
            <a:r>
              <a:rPr lang="pl-PL" sz="1300" dirty="0" err="1"/>
              <a:t>nadaljnjo</a:t>
            </a:r>
            <a:r>
              <a:rPr lang="pl-PL" sz="1300" dirty="0"/>
              <a:t> analizo.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300" dirty="0"/>
              <a:t>Po </a:t>
            </a:r>
            <a:r>
              <a:rPr lang="pl-PL" sz="1300" dirty="0" err="1"/>
              <a:t>povzemanju</a:t>
            </a:r>
            <a:r>
              <a:rPr lang="pl-PL" sz="1300" dirty="0"/>
              <a:t> in </a:t>
            </a:r>
            <a:r>
              <a:rPr lang="pl-PL" sz="1300" dirty="0" err="1"/>
              <a:t>združevanju</a:t>
            </a:r>
            <a:r>
              <a:rPr lang="pl-PL" sz="1300" dirty="0"/>
              <a:t> </a:t>
            </a:r>
            <a:r>
              <a:rPr lang="pl-PL" sz="1300" dirty="0" err="1"/>
              <a:t>podatkov</a:t>
            </a:r>
            <a:r>
              <a:rPr lang="pl-PL" sz="1300" dirty="0"/>
              <a:t> </a:t>
            </a:r>
            <a:r>
              <a:rPr lang="pl-PL" sz="1300" dirty="0" err="1"/>
              <a:t>subjekte</a:t>
            </a:r>
            <a:r>
              <a:rPr lang="pl-PL" sz="1300" dirty="0"/>
              <a:t> </a:t>
            </a:r>
            <a:r>
              <a:rPr lang="pl-PL" sz="1300" dirty="0" err="1"/>
              <a:t>razvrstimo</a:t>
            </a:r>
            <a:r>
              <a:rPr lang="pl-PL" sz="1300" dirty="0"/>
              <a:t> in </a:t>
            </a:r>
            <a:r>
              <a:rPr lang="pl-PL" sz="1300" dirty="0" err="1"/>
              <a:t>razvrstimo</a:t>
            </a:r>
            <a:r>
              <a:rPr lang="pl-PL" sz="1300" dirty="0"/>
              <a:t> na </a:t>
            </a:r>
            <a:r>
              <a:rPr lang="pl-PL" sz="1300" dirty="0" err="1"/>
              <a:t>podlagi</a:t>
            </a:r>
            <a:r>
              <a:rPr lang="pl-PL" sz="1300" dirty="0"/>
              <a:t> </a:t>
            </a:r>
            <a:r>
              <a:rPr lang="pl-PL" sz="1300" dirty="0" err="1"/>
              <a:t>skupnih</a:t>
            </a:r>
            <a:r>
              <a:rPr lang="pl-PL" sz="1300" dirty="0"/>
              <a:t> ocen, ki </a:t>
            </a:r>
            <a:r>
              <a:rPr lang="pl-PL" sz="1300" dirty="0" err="1"/>
              <a:t>izhajajo</a:t>
            </a:r>
            <a:r>
              <a:rPr lang="pl-PL" sz="1300" dirty="0"/>
              <a:t> </a:t>
            </a:r>
            <a:r>
              <a:rPr lang="pl-PL" sz="1300" dirty="0" err="1"/>
              <a:t>iz</a:t>
            </a:r>
            <a:r>
              <a:rPr lang="pl-PL" sz="1300" dirty="0"/>
              <a:t> </a:t>
            </a:r>
            <a:r>
              <a:rPr lang="pl-PL" sz="1300" dirty="0" err="1"/>
              <a:t>odgovorov</a:t>
            </a:r>
            <a:r>
              <a:rPr lang="pl-PL" sz="1300" dirty="0"/>
              <a:t> v </a:t>
            </a:r>
            <a:r>
              <a:rPr lang="pl-PL" sz="1300" dirty="0" err="1"/>
              <a:t>vseh</a:t>
            </a:r>
            <a:r>
              <a:rPr lang="pl-PL" sz="1300" dirty="0"/>
              <a:t> </a:t>
            </a:r>
            <a:r>
              <a:rPr lang="pl-PL" sz="1300" dirty="0" err="1"/>
              <a:t>kategorijah</a:t>
            </a:r>
            <a:r>
              <a:rPr lang="pl-PL" sz="1300" dirty="0"/>
              <a:t> (</a:t>
            </a:r>
            <a:r>
              <a:rPr lang="pl-PL" sz="1300" dirty="0" err="1"/>
              <a:t>učenci</a:t>
            </a:r>
            <a:r>
              <a:rPr lang="pl-PL" sz="1300" dirty="0"/>
              <a:t>, </a:t>
            </a:r>
            <a:r>
              <a:rPr lang="pl-PL" sz="1300" dirty="0" err="1"/>
              <a:t>učitelji</a:t>
            </a:r>
            <a:r>
              <a:rPr lang="pl-PL" sz="1300" dirty="0"/>
              <a:t> in </a:t>
            </a:r>
            <a:r>
              <a:rPr lang="pl-PL" sz="1300" dirty="0" err="1"/>
              <a:t>podjetja</a:t>
            </a:r>
            <a:r>
              <a:rPr lang="pl-PL" sz="1300" dirty="0"/>
              <a:t>). </a:t>
            </a:r>
            <a:r>
              <a:rPr lang="pl-PL" sz="1300" dirty="0" err="1"/>
              <a:t>Izvede</a:t>
            </a:r>
            <a:r>
              <a:rPr lang="pl-PL" sz="1300" dirty="0"/>
              <a:t> </a:t>
            </a:r>
            <a:r>
              <a:rPr lang="pl-PL" sz="1300" dirty="0" err="1"/>
              <a:t>se</a:t>
            </a:r>
            <a:r>
              <a:rPr lang="pl-PL" sz="1300" dirty="0"/>
              <a:t> </a:t>
            </a:r>
            <a:r>
              <a:rPr lang="pl-PL" sz="1300" dirty="0" err="1"/>
              <a:t>ponderirana</a:t>
            </a:r>
            <a:r>
              <a:rPr lang="pl-PL" sz="1300" dirty="0"/>
              <a:t> analiza, </a:t>
            </a:r>
            <a:r>
              <a:rPr lang="pl-PL" sz="1300" dirty="0" err="1"/>
              <a:t>pri</a:t>
            </a:r>
            <a:r>
              <a:rPr lang="pl-PL" sz="1300" dirty="0"/>
              <a:t> </a:t>
            </a:r>
            <a:r>
              <a:rPr lang="pl-PL" sz="1300" dirty="0" err="1"/>
              <a:t>kateri</a:t>
            </a:r>
            <a:r>
              <a:rPr lang="pl-PL" sz="1300" dirty="0"/>
              <a:t> </a:t>
            </a:r>
            <a:r>
              <a:rPr lang="pl-PL" sz="1300" dirty="0" err="1"/>
              <a:t>se</a:t>
            </a:r>
            <a:r>
              <a:rPr lang="pl-PL" sz="1300" dirty="0"/>
              <a:t> </a:t>
            </a:r>
            <a:r>
              <a:rPr lang="pl-PL" sz="1300" dirty="0" err="1"/>
              <a:t>ocenjevalne</a:t>
            </a:r>
            <a:r>
              <a:rPr lang="pl-PL" sz="1300" dirty="0"/>
              <a:t> </a:t>
            </a:r>
            <a:r>
              <a:rPr lang="pl-PL" sz="1300" dirty="0" err="1"/>
              <a:t>ocene</a:t>
            </a:r>
            <a:r>
              <a:rPr lang="pl-PL" sz="1300" dirty="0"/>
              <a:t> </a:t>
            </a:r>
            <a:r>
              <a:rPr lang="pl-PL" sz="1300" dirty="0" err="1"/>
              <a:t>iz</a:t>
            </a:r>
            <a:r>
              <a:rPr lang="pl-PL" sz="1300" dirty="0"/>
              <a:t> </a:t>
            </a:r>
            <a:r>
              <a:rPr lang="pl-PL" sz="1300" dirty="0" err="1"/>
              <a:t>vsake</a:t>
            </a:r>
            <a:r>
              <a:rPr lang="pl-PL" sz="1300" dirty="0"/>
              <a:t> </a:t>
            </a:r>
            <a:r>
              <a:rPr lang="pl-PL" sz="1300" dirty="0" err="1"/>
              <a:t>kategorije</a:t>
            </a:r>
            <a:r>
              <a:rPr lang="pl-PL" sz="1300" dirty="0"/>
              <a:t> </a:t>
            </a:r>
            <a:r>
              <a:rPr lang="pl-PL" sz="1300" dirty="0" err="1"/>
              <a:t>izračunajo</a:t>
            </a:r>
            <a:r>
              <a:rPr lang="pl-PL" sz="1300" dirty="0"/>
              <a:t> kot </a:t>
            </a:r>
            <a:r>
              <a:rPr lang="pl-PL" sz="1300" dirty="0" err="1"/>
              <a:t>povprečje</a:t>
            </a:r>
            <a:r>
              <a:rPr lang="pl-PL" sz="1300" dirty="0"/>
              <a:t>, da </a:t>
            </a:r>
            <a:r>
              <a:rPr lang="pl-PL" sz="1300" dirty="0" err="1"/>
              <a:t>se</a:t>
            </a:r>
            <a:r>
              <a:rPr lang="pl-PL" sz="1300" dirty="0"/>
              <a:t> </a:t>
            </a:r>
            <a:r>
              <a:rPr lang="pl-PL" sz="1300" dirty="0" err="1"/>
              <a:t>dobi</a:t>
            </a:r>
            <a:r>
              <a:rPr lang="pl-PL" sz="1300" dirty="0"/>
              <a:t> </a:t>
            </a:r>
            <a:r>
              <a:rPr lang="pl-PL" sz="1300" dirty="0" err="1"/>
              <a:t>končna</a:t>
            </a:r>
            <a:r>
              <a:rPr lang="pl-PL" sz="1300" dirty="0"/>
              <a:t> </a:t>
            </a:r>
            <a:r>
              <a:rPr lang="pl-PL" sz="1300" dirty="0" err="1"/>
              <a:t>ocenjevalna</a:t>
            </a:r>
            <a:r>
              <a:rPr lang="pl-PL" sz="1300" dirty="0"/>
              <a:t> ocena za </a:t>
            </a:r>
            <a:r>
              <a:rPr lang="pl-PL" sz="1300" dirty="0" err="1"/>
              <a:t>vsak</a:t>
            </a:r>
            <a:r>
              <a:rPr lang="pl-PL" sz="1300" dirty="0"/>
              <a:t> </a:t>
            </a:r>
            <a:r>
              <a:rPr lang="pl-PL" sz="1300" dirty="0" err="1"/>
              <a:t>predmet</a:t>
            </a:r>
            <a:r>
              <a:rPr lang="pl-PL" sz="1300" dirty="0"/>
              <a:t>. </a:t>
            </a:r>
            <a:r>
              <a:rPr lang="pl-PL" sz="1300" dirty="0" err="1"/>
              <a:t>Nato</a:t>
            </a:r>
            <a:r>
              <a:rPr lang="pl-PL" sz="1300" dirty="0"/>
              <a:t> </a:t>
            </a:r>
            <a:r>
              <a:rPr lang="pl-PL" sz="1300" dirty="0" err="1"/>
              <a:t>se</a:t>
            </a:r>
            <a:r>
              <a:rPr lang="pl-PL" sz="1300" dirty="0"/>
              <a:t> </a:t>
            </a:r>
            <a:r>
              <a:rPr lang="pl-PL" sz="1300" dirty="0" err="1"/>
              <a:t>predmeti</a:t>
            </a:r>
            <a:r>
              <a:rPr lang="pl-PL" sz="1300" dirty="0"/>
              <a:t> </a:t>
            </a:r>
            <a:r>
              <a:rPr lang="pl-PL" sz="1300" dirty="0" err="1"/>
              <a:t>razvrstijo</a:t>
            </a:r>
            <a:r>
              <a:rPr lang="pl-PL" sz="1300" dirty="0"/>
              <a:t> in </a:t>
            </a:r>
            <a:r>
              <a:rPr lang="pl-PL" sz="1300" dirty="0" err="1"/>
              <a:t>razvrstijo</a:t>
            </a:r>
            <a:r>
              <a:rPr lang="pl-PL" sz="1300" dirty="0"/>
              <a:t> v </a:t>
            </a:r>
            <a:r>
              <a:rPr lang="pl-PL" sz="1300" dirty="0" err="1"/>
              <a:t>kategorije</a:t>
            </a:r>
            <a:r>
              <a:rPr lang="pl-PL" sz="1300" dirty="0"/>
              <a:t> (</a:t>
            </a:r>
            <a:r>
              <a:rPr lang="pl-PL" sz="1300" dirty="0" err="1"/>
              <a:t>npr</a:t>
            </a:r>
            <a:r>
              <a:rPr lang="pl-PL" sz="1300" dirty="0"/>
              <a:t>. "A", "B", "C") na </a:t>
            </a:r>
            <a:r>
              <a:rPr lang="pl-PL" sz="1300" dirty="0" err="1"/>
              <a:t>podlagi</a:t>
            </a:r>
            <a:r>
              <a:rPr lang="pl-PL" sz="1300" dirty="0"/>
              <a:t> </a:t>
            </a:r>
            <a:r>
              <a:rPr lang="pl-PL" sz="1300" dirty="0" err="1"/>
              <a:t>teh</a:t>
            </a:r>
            <a:r>
              <a:rPr lang="pl-PL" sz="1300" dirty="0"/>
              <a:t> ocen.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300" dirty="0"/>
              <a:t>Na </a:t>
            </a:r>
            <a:r>
              <a:rPr lang="pl-PL" sz="1300" dirty="0" err="1"/>
              <a:t>koncu</a:t>
            </a:r>
            <a:r>
              <a:rPr lang="pl-PL" sz="1300" dirty="0"/>
              <a:t> </a:t>
            </a:r>
            <a:r>
              <a:rPr lang="pl-PL" sz="1300" dirty="0" err="1"/>
              <a:t>so</a:t>
            </a:r>
            <a:r>
              <a:rPr lang="pl-PL" sz="1300" dirty="0"/>
              <a:t> </a:t>
            </a:r>
            <a:r>
              <a:rPr lang="pl-PL" sz="1300" dirty="0" err="1"/>
              <a:t>udeleženci</a:t>
            </a:r>
            <a:r>
              <a:rPr lang="pl-PL" sz="1300" dirty="0"/>
              <a:t> </a:t>
            </a:r>
            <a:r>
              <a:rPr lang="pl-PL" sz="1300" dirty="0" err="1"/>
              <a:t>razvrščeni</a:t>
            </a:r>
            <a:r>
              <a:rPr lang="pl-PL" sz="1300" dirty="0"/>
              <a:t> </a:t>
            </a:r>
            <a:r>
              <a:rPr lang="pl-PL" sz="1300" dirty="0" err="1"/>
              <a:t>glede</a:t>
            </a:r>
            <a:r>
              <a:rPr lang="pl-PL" sz="1300" dirty="0"/>
              <a:t> na </a:t>
            </a:r>
            <a:r>
              <a:rPr lang="pl-PL" sz="1300" dirty="0" err="1"/>
              <a:t>skupno</a:t>
            </a:r>
            <a:r>
              <a:rPr lang="pl-PL" sz="1300" dirty="0"/>
              <a:t> oceno. </a:t>
            </a:r>
            <a:r>
              <a:rPr lang="pl-PL" sz="1300" dirty="0" err="1"/>
              <a:t>Predmet</a:t>
            </a:r>
            <a:r>
              <a:rPr lang="pl-PL" sz="1300" dirty="0"/>
              <a:t> je </a:t>
            </a:r>
            <a:r>
              <a:rPr lang="pl-PL" sz="1300" dirty="0" err="1"/>
              <a:t>uvrščen</a:t>
            </a:r>
            <a:r>
              <a:rPr lang="pl-PL" sz="1300" dirty="0"/>
              <a:t> v </a:t>
            </a:r>
            <a:r>
              <a:rPr lang="pl-PL" sz="1300" dirty="0" err="1"/>
              <a:t>kategorijo</a:t>
            </a:r>
            <a:r>
              <a:rPr lang="pl-PL" sz="1300" dirty="0"/>
              <a:t> "A", </a:t>
            </a:r>
            <a:r>
              <a:rPr lang="pl-PL" sz="1300" dirty="0" err="1"/>
              <a:t>če</a:t>
            </a:r>
            <a:r>
              <a:rPr lang="pl-PL" sz="1300" dirty="0"/>
              <a:t> je </a:t>
            </a:r>
            <a:r>
              <a:rPr lang="pl-PL" sz="1300" dirty="0" err="1"/>
              <a:t>njegova</a:t>
            </a:r>
            <a:r>
              <a:rPr lang="pl-PL" sz="1300" dirty="0"/>
              <a:t> ocena </a:t>
            </a:r>
            <a:r>
              <a:rPr lang="pl-PL" sz="1300" dirty="0" err="1"/>
              <a:t>med</a:t>
            </a:r>
            <a:r>
              <a:rPr lang="pl-PL" sz="1300" dirty="0"/>
              <a:t> 30 % </a:t>
            </a:r>
            <a:r>
              <a:rPr lang="pl-PL" sz="1300" dirty="0" err="1"/>
              <a:t>najboljših</a:t>
            </a:r>
            <a:r>
              <a:rPr lang="pl-PL" sz="1300" dirty="0"/>
              <a:t> </a:t>
            </a:r>
            <a:r>
              <a:rPr lang="pl-PL" sz="1300" dirty="0" err="1"/>
              <a:t>predmetov</a:t>
            </a:r>
            <a:r>
              <a:rPr lang="pl-PL" sz="1300" dirty="0"/>
              <a:t>, </a:t>
            </a:r>
            <a:r>
              <a:rPr lang="pl-PL" sz="1300" dirty="0" err="1"/>
              <a:t>dodatne</a:t>
            </a:r>
            <a:r>
              <a:rPr lang="pl-PL" sz="1300" dirty="0"/>
              <a:t> </a:t>
            </a:r>
            <a:r>
              <a:rPr lang="pl-PL" sz="1300" dirty="0" err="1"/>
              <a:t>kategorije</a:t>
            </a:r>
            <a:r>
              <a:rPr lang="pl-PL" sz="1300" dirty="0"/>
              <a:t> pa </a:t>
            </a:r>
            <a:r>
              <a:rPr lang="pl-PL" sz="1300" dirty="0" err="1"/>
              <a:t>so</a:t>
            </a:r>
            <a:r>
              <a:rPr lang="pl-PL" sz="1300" dirty="0"/>
              <a:t> </a:t>
            </a:r>
            <a:r>
              <a:rPr lang="pl-PL" sz="1300" dirty="0" err="1"/>
              <a:t>opredeljene</a:t>
            </a:r>
            <a:r>
              <a:rPr lang="pl-PL" sz="1300" dirty="0"/>
              <a:t> na </a:t>
            </a:r>
            <a:r>
              <a:rPr lang="pl-PL" sz="1300" dirty="0" err="1"/>
              <a:t>podlagi</a:t>
            </a:r>
            <a:r>
              <a:rPr lang="pl-PL" sz="1300" dirty="0"/>
              <a:t> </a:t>
            </a:r>
            <a:r>
              <a:rPr lang="pl-PL" sz="1300" dirty="0" err="1"/>
              <a:t>posebnih</a:t>
            </a:r>
            <a:r>
              <a:rPr lang="pl-PL" sz="1300" dirty="0"/>
              <a:t> </a:t>
            </a:r>
            <a:r>
              <a:rPr lang="pl-PL" sz="1300" dirty="0" err="1"/>
              <a:t>mejnih</a:t>
            </a:r>
            <a:r>
              <a:rPr lang="pl-PL" sz="1300" dirty="0"/>
              <a:t> </a:t>
            </a:r>
            <a:r>
              <a:rPr lang="pl-PL" sz="1300" dirty="0" err="1"/>
              <a:t>vrednosti</a:t>
            </a:r>
            <a:r>
              <a:rPr lang="pl-PL" sz="1300" dirty="0"/>
              <a:t>.</a:t>
            </a:r>
            <a:endParaRPr lang="hr-HR" sz="1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4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FC6D6-3B5D-C68C-84A6-7E7846D7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997398-0C0E-B146-512E-50CB855D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Naloga</a:t>
            </a:r>
            <a:r>
              <a:rPr lang="pl-PL" sz="3200" dirty="0"/>
              <a:t> (2)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87FDB4D-8E2D-FF26-E7C8-561197CA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uporabljene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Funkcije</a:t>
            </a:r>
            <a:endParaRPr lang="pl-PL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 err="1"/>
              <a:t>readxl</a:t>
            </a:r>
            <a:r>
              <a:rPr lang="en-US" sz="1800" b="1" dirty="0"/>
              <a:t>::</a:t>
            </a:r>
            <a:r>
              <a:rPr lang="en-US" sz="1800" b="1" dirty="0" err="1"/>
              <a:t>read_excel</a:t>
            </a:r>
            <a:r>
              <a:rPr lang="en-US" sz="1800" b="1" dirty="0"/>
              <a:t>()</a:t>
            </a:r>
            <a:r>
              <a:rPr lang="en-US" sz="1800" dirty="0"/>
              <a:t>: </a:t>
            </a:r>
            <a:r>
              <a:rPr lang="en-US" sz="1800" dirty="0" err="1"/>
              <a:t>Uporablja</a:t>
            </a:r>
            <a:r>
              <a:rPr lang="en-US" sz="1800" dirty="0"/>
              <a:t> se za </a:t>
            </a:r>
            <a:r>
              <a:rPr lang="en-US" sz="1800" dirty="0" err="1"/>
              <a:t>nalaganje</a:t>
            </a:r>
            <a:r>
              <a:rPr lang="en-US" sz="1800" dirty="0"/>
              <a:t> </a:t>
            </a:r>
            <a:r>
              <a:rPr lang="en-US" sz="1800" dirty="0" err="1"/>
              <a:t>podatkov</a:t>
            </a:r>
            <a:r>
              <a:rPr lang="en-US" sz="1800" dirty="0"/>
              <a:t> </a:t>
            </a:r>
            <a:r>
              <a:rPr lang="en-US" sz="1800" dirty="0" err="1"/>
              <a:t>raziskave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datotek</a:t>
            </a:r>
            <a:r>
              <a:rPr lang="en-US" sz="1800" dirty="0"/>
              <a:t> Excel.</a:t>
            </a:r>
            <a:endParaRPr lang="pl-PL" sz="1800" dirty="0"/>
          </a:p>
          <a:p>
            <a:pPr lvl="0">
              <a:lnSpc>
                <a:spcPct val="150000"/>
              </a:lnSpc>
            </a:pPr>
            <a:r>
              <a:rPr lang="pl-PL" sz="1800" b="1" dirty="0" err="1"/>
              <a:t>dplyr</a:t>
            </a:r>
            <a:r>
              <a:rPr lang="pl-PL" sz="1800" dirty="0"/>
              <a:t>: </a:t>
            </a:r>
            <a:r>
              <a:rPr lang="pl-PL" sz="1800" dirty="0" err="1"/>
              <a:t>Uporablja</a:t>
            </a:r>
            <a:r>
              <a:rPr lang="pl-PL" sz="1800" dirty="0"/>
              <a:t> </a:t>
            </a:r>
            <a:r>
              <a:rPr lang="pl-PL" sz="1800" dirty="0" err="1"/>
              <a:t>se</a:t>
            </a:r>
            <a:r>
              <a:rPr lang="pl-PL" sz="1800" dirty="0"/>
              <a:t> za </a:t>
            </a:r>
            <a:r>
              <a:rPr lang="pl-PL" sz="1800" dirty="0" err="1"/>
              <a:t>manipulacijo</a:t>
            </a:r>
            <a:r>
              <a:rPr lang="pl-PL" sz="1800" dirty="0"/>
              <a:t> s podatki in </a:t>
            </a:r>
            <a:r>
              <a:rPr lang="pl-PL" sz="1800" dirty="0" err="1"/>
              <a:t>povzemanje</a:t>
            </a:r>
            <a:r>
              <a:rPr lang="pl-PL" sz="1800" dirty="0"/>
              <a:t> </a:t>
            </a:r>
            <a:r>
              <a:rPr lang="pl-PL" sz="1800" dirty="0" err="1"/>
              <a:t>odgovorov</a:t>
            </a:r>
            <a:r>
              <a:rPr lang="pl-PL" sz="1800" dirty="0"/>
              <a:t>. </a:t>
            </a:r>
            <a:r>
              <a:rPr lang="pl-PL" sz="1800" dirty="0" err="1"/>
              <a:t>Funkcije</a:t>
            </a:r>
            <a:r>
              <a:rPr lang="pl-PL" sz="1800" dirty="0"/>
              <a:t>, kot </a:t>
            </a:r>
            <a:r>
              <a:rPr lang="pl-PL" sz="1800" dirty="0" err="1"/>
              <a:t>so</a:t>
            </a:r>
            <a:r>
              <a:rPr lang="pl-PL" sz="1800" dirty="0"/>
              <a:t> </a:t>
            </a:r>
            <a:r>
              <a:rPr lang="pl-PL" sz="1800" dirty="0" err="1"/>
              <a:t>filter</a:t>
            </a:r>
            <a:r>
              <a:rPr lang="pl-PL" sz="1800" dirty="0"/>
              <a:t>(), </a:t>
            </a:r>
            <a:r>
              <a:rPr lang="pl-PL" sz="1800" dirty="0" err="1"/>
              <a:t>select</a:t>
            </a:r>
            <a:r>
              <a:rPr lang="pl-PL" sz="1800" dirty="0"/>
              <a:t>() in </a:t>
            </a:r>
            <a:r>
              <a:rPr lang="pl-PL" sz="1800" dirty="0" err="1"/>
              <a:t>mutate</a:t>
            </a:r>
            <a:r>
              <a:rPr lang="pl-PL" sz="1800" dirty="0"/>
              <a:t>(), </a:t>
            </a:r>
            <a:r>
              <a:rPr lang="pl-PL" sz="1800" dirty="0" err="1"/>
              <a:t>pomagajo</a:t>
            </a:r>
            <a:r>
              <a:rPr lang="pl-PL" sz="1800" dirty="0"/>
              <a:t> </a:t>
            </a:r>
            <a:r>
              <a:rPr lang="pl-PL" sz="1800" dirty="0" err="1"/>
              <a:t>preoblikovati</a:t>
            </a:r>
            <a:r>
              <a:rPr lang="pl-PL" sz="1800" dirty="0"/>
              <a:t> </a:t>
            </a:r>
            <a:r>
              <a:rPr lang="pl-PL" sz="1800" dirty="0" err="1"/>
              <a:t>podatke</a:t>
            </a:r>
            <a:r>
              <a:rPr lang="pl-PL" sz="1800" dirty="0"/>
              <a:t> za </a:t>
            </a:r>
            <a:r>
              <a:rPr lang="pl-PL" sz="1800" dirty="0" err="1"/>
              <a:t>nadaljnjo</a:t>
            </a:r>
            <a:r>
              <a:rPr lang="pl-PL" sz="1800" dirty="0"/>
              <a:t> analizo.</a:t>
            </a:r>
          </a:p>
          <a:p>
            <a:pPr lvl="0">
              <a:lnSpc>
                <a:spcPct val="150000"/>
              </a:lnSpc>
            </a:pPr>
            <a:r>
              <a:rPr lang="pl-PL" sz="1800" b="1" dirty="0"/>
              <a:t>t()</a:t>
            </a:r>
            <a:r>
              <a:rPr lang="pl-PL" sz="1800" dirty="0"/>
              <a:t>: </a:t>
            </a:r>
            <a:r>
              <a:rPr lang="pl-PL" sz="1800" dirty="0" err="1"/>
              <a:t>Transponirajte</a:t>
            </a:r>
            <a:r>
              <a:rPr lang="pl-PL" sz="1800" dirty="0"/>
              <a:t> </a:t>
            </a:r>
            <a:r>
              <a:rPr lang="pl-PL" sz="1800" dirty="0" err="1"/>
              <a:t>podatke</a:t>
            </a:r>
            <a:r>
              <a:rPr lang="pl-PL" sz="1800" dirty="0"/>
              <a:t>, da </a:t>
            </a:r>
            <a:r>
              <a:rPr lang="pl-PL" sz="1800" dirty="0" err="1"/>
              <a:t>jih</a:t>
            </a:r>
            <a:r>
              <a:rPr lang="pl-PL" sz="1800" dirty="0"/>
              <a:t> </a:t>
            </a:r>
            <a:r>
              <a:rPr lang="pl-PL" sz="1800" dirty="0" err="1"/>
              <a:t>pripravite</a:t>
            </a:r>
            <a:r>
              <a:rPr lang="pl-PL" sz="1800" dirty="0"/>
              <a:t> za </a:t>
            </a:r>
            <a:r>
              <a:rPr lang="pl-PL" sz="1800" dirty="0" err="1"/>
              <a:t>povzemanje</a:t>
            </a:r>
            <a:r>
              <a:rPr lang="pl-PL" sz="1800" dirty="0"/>
              <a:t>.</a:t>
            </a:r>
          </a:p>
          <a:p>
            <a:pPr lvl="0">
              <a:lnSpc>
                <a:spcPct val="150000"/>
              </a:lnSpc>
            </a:pPr>
            <a:r>
              <a:rPr lang="pl-PL" sz="1800" b="1" dirty="0" err="1"/>
              <a:t>summary</a:t>
            </a:r>
            <a:r>
              <a:rPr lang="pl-PL" sz="1800" b="1" dirty="0"/>
              <a:t>()</a:t>
            </a:r>
            <a:r>
              <a:rPr lang="pl-PL" sz="1800" dirty="0"/>
              <a:t>: Za </a:t>
            </a:r>
            <a:r>
              <a:rPr lang="pl-PL" sz="1800" dirty="0" err="1"/>
              <a:t>izračun</a:t>
            </a:r>
            <a:r>
              <a:rPr lang="pl-PL" sz="1800" dirty="0"/>
              <a:t> </a:t>
            </a:r>
            <a:r>
              <a:rPr lang="pl-PL" sz="1800" dirty="0" err="1"/>
              <a:t>števila</a:t>
            </a:r>
            <a:r>
              <a:rPr lang="pl-PL" sz="1800" dirty="0"/>
              <a:t> </a:t>
            </a:r>
            <a:r>
              <a:rPr lang="pl-PL" sz="1800" dirty="0" err="1"/>
              <a:t>frekvenc</a:t>
            </a:r>
            <a:r>
              <a:rPr lang="pl-PL" sz="1800" dirty="0"/>
              <a:t> za </a:t>
            </a:r>
            <a:r>
              <a:rPr lang="pl-PL" sz="1800" dirty="0" err="1"/>
              <a:t>vsako</a:t>
            </a:r>
            <a:r>
              <a:rPr lang="pl-PL" sz="1800" dirty="0"/>
              <a:t> </a:t>
            </a:r>
            <a:r>
              <a:rPr lang="pl-PL" sz="1800" dirty="0" err="1"/>
              <a:t>raven</a:t>
            </a:r>
            <a:r>
              <a:rPr lang="pl-PL" sz="1800" dirty="0"/>
              <a:t> </a:t>
            </a:r>
            <a:r>
              <a:rPr lang="pl-PL" sz="1800" dirty="0" err="1"/>
              <a:t>odgovorov</a:t>
            </a:r>
            <a:r>
              <a:rPr lang="pl-PL" sz="1800" dirty="0"/>
              <a:t>.</a:t>
            </a:r>
          </a:p>
          <a:p>
            <a:pPr lvl="0">
              <a:lnSpc>
                <a:spcPct val="150000"/>
              </a:lnSpc>
            </a:pPr>
            <a:r>
              <a:rPr lang="pl-PL" sz="1800" b="1" dirty="0"/>
              <a:t>matrix()</a:t>
            </a:r>
            <a:r>
              <a:rPr lang="pl-PL" sz="1800" dirty="0"/>
              <a:t>: Za </a:t>
            </a:r>
            <a:r>
              <a:rPr lang="pl-PL" sz="1800" dirty="0" err="1"/>
              <a:t>ustvarjanje</a:t>
            </a:r>
            <a:r>
              <a:rPr lang="pl-PL" sz="1800" dirty="0"/>
              <a:t> </a:t>
            </a:r>
            <a:r>
              <a:rPr lang="pl-PL" sz="1800" dirty="0" err="1"/>
              <a:t>matrik</a:t>
            </a:r>
            <a:r>
              <a:rPr lang="pl-PL" sz="1800" dirty="0"/>
              <a:t> za </a:t>
            </a:r>
            <a:r>
              <a:rPr lang="pl-PL" sz="1800" dirty="0" err="1"/>
              <a:t>povzemanje</a:t>
            </a:r>
            <a:r>
              <a:rPr lang="pl-PL" sz="1800" dirty="0"/>
              <a:t> </a:t>
            </a:r>
            <a:r>
              <a:rPr lang="pl-PL" sz="1800" dirty="0" err="1"/>
              <a:t>števila</a:t>
            </a:r>
            <a:r>
              <a:rPr lang="pl-PL" sz="1800" dirty="0"/>
              <a:t> </a:t>
            </a:r>
            <a:r>
              <a:rPr lang="pl-PL" sz="1800" dirty="0" err="1"/>
              <a:t>frekvenc</a:t>
            </a:r>
            <a:r>
              <a:rPr lang="pl-PL" sz="1800" dirty="0"/>
              <a:t> </a:t>
            </a:r>
            <a:r>
              <a:rPr lang="pl-PL" sz="1800" dirty="0" err="1"/>
              <a:t>odgovorov</a:t>
            </a:r>
            <a:r>
              <a:rPr lang="pl-PL" sz="1800" dirty="0"/>
              <a:t>.</a:t>
            </a:r>
          </a:p>
          <a:p>
            <a:pPr>
              <a:lnSpc>
                <a:spcPct val="150000"/>
              </a:lnSpc>
            </a:pPr>
            <a:r>
              <a:rPr lang="pl-PL" sz="1800" b="1" dirty="0"/>
              <a:t>write.csv()</a:t>
            </a:r>
            <a:r>
              <a:rPr lang="pl-PL" sz="1800" dirty="0"/>
              <a:t>: Za </a:t>
            </a:r>
            <a:r>
              <a:rPr lang="pl-PL" sz="1800" dirty="0" err="1"/>
              <a:t>nadaljnje</a:t>
            </a:r>
            <a:r>
              <a:rPr lang="pl-PL" sz="1800" dirty="0"/>
              <a:t> </a:t>
            </a:r>
            <a:r>
              <a:rPr lang="pl-PL" sz="1800" dirty="0" err="1"/>
              <a:t>poročanje</a:t>
            </a:r>
            <a:r>
              <a:rPr lang="pl-PL" sz="1800" dirty="0"/>
              <a:t> </a:t>
            </a:r>
            <a:r>
              <a:rPr lang="pl-PL" sz="1800" dirty="0" err="1"/>
              <a:t>shranite</a:t>
            </a:r>
            <a:r>
              <a:rPr lang="pl-PL" sz="1800" dirty="0"/>
              <a:t> </a:t>
            </a:r>
            <a:r>
              <a:rPr lang="pl-PL" sz="1800" dirty="0" err="1"/>
              <a:t>obdelane</a:t>
            </a:r>
            <a:r>
              <a:rPr lang="pl-PL" sz="1800" dirty="0"/>
              <a:t> </a:t>
            </a:r>
            <a:r>
              <a:rPr lang="pl-PL" sz="1800" dirty="0" err="1"/>
              <a:t>podatke</a:t>
            </a:r>
            <a:r>
              <a:rPr lang="pl-PL" sz="1800" dirty="0"/>
              <a:t> in </a:t>
            </a:r>
            <a:r>
              <a:rPr lang="pl-PL" sz="1800" dirty="0" err="1"/>
              <a:t>skupne</a:t>
            </a:r>
            <a:r>
              <a:rPr lang="pl-PL" sz="1800" dirty="0"/>
              <a:t> tabele kot </a:t>
            </a:r>
            <a:r>
              <a:rPr lang="pl-PL" sz="1800" dirty="0" err="1"/>
              <a:t>datoteke</a:t>
            </a:r>
            <a:r>
              <a:rPr lang="pl-PL" sz="1800" dirty="0"/>
              <a:t> CSV.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7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1325C-41EC-37D8-D223-D1D29A4F2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5E5D2-CA40-B95C-4742-7B15303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Zaključek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F388A8-1506-BFE2-D855-CCCDD5A9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dirty="0"/>
              <a:t>Ta analiza </a:t>
            </a:r>
            <a:r>
              <a:rPr lang="pl-PL" sz="1800" dirty="0" err="1"/>
              <a:t>omogoča</a:t>
            </a:r>
            <a:r>
              <a:rPr lang="pl-PL" sz="1800" dirty="0"/>
              <a:t> </a:t>
            </a:r>
            <a:r>
              <a:rPr lang="pl-PL" sz="1800" dirty="0" err="1"/>
              <a:t>poglobljen</a:t>
            </a:r>
            <a:r>
              <a:rPr lang="pl-PL" sz="1800" dirty="0"/>
              <a:t> </a:t>
            </a:r>
            <a:r>
              <a:rPr lang="pl-PL" sz="1800" dirty="0" err="1"/>
              <a:t>pregled</a:t>
            </a:r>
            <a:r>
              <a:rPr lang="pl-PL" sz="1800" dirty="0"/>
              <a:t> </a:t>
            </a:r>
            <a:r>
              <a:rPr lang="pl-PL" sz="1800" dirty="0" err="1"/>
              <a:t>podatkov</a:t>
            </a:r>
            <a:r>
              <a:rPr lang="pl-PL" sz="1800" dirty="0"/>
              <a:t> </a:t>
            </a:r>
            <a:r>
              <a:rPr lang="pl-PL" sz="1800" dirty="0" err="1"/>
              <a:t>iz</a:t>
            </a:r>
            <a:r>
              <a:rPr lang="pl-PL" sz="1800" dirty="0"/>
              <a:t> </a:t>
            </a:r>
            <a:r>
              <a:rPr lang="pl-PL" sz="1800" dirty="0" err="1"/>
              <a:t>raziskave</a:t>
            </a:r>
            <a:r>
              <a:rPr lang="pl-PL" sz="1800" dirty="0"/>
              <a:t> BAS4SC s </a:t>
            </a:r>
            <a:r>
              <a:rPr lang="pl-PL" sz="1800" dirty="0" err="1"/>
              <a:t>povzemanjem</a:t>
            </a:r>
            <a:r>
              <a:rPr lang="pl-PL" sz="1800" dirty="0"/>
              <a:t>, </a:t>
            </a:r>
            <a:r>
              <a:rPr lang="pl-PL" sz="1800" dirty="0" err="1"/>
              <a:t>združevanjem</a:t>
            </a:r>
            <a:r>
              <a:rPr lang="pl-PL" sz="1800" dirty="0"/>
              <a:t> in </a:t>
            </a:r>
            <a:r>
              <a:rPr lang="pl-PL" sz="1800" dirty="0" err="1"/>
              <a:t>razvrščanjem</a:t>
            </a:r>
            <a:r>
              <a:rPr lang="pl-PL" sz="1800" dirty="0"/>
              <a:t> </a:t>
            </a:r>
            <a:r>
              <a:rPr lang="pl-PL" sz="1800" dirty="0" err="1"/>
              <a:t>odgovorov</a:t>
            </a:r>
            <a:r>
              <a:rPr lang="pl-PL" sz="1800" dirty="0"/>
              <a:t> </a:t>
            </a:r>
            <a:r>
              <a:rPr lang="pl-PL" sz="1800" dirty="0" err="1"/>
              <a:t>učencev</a:t>
            </a:r>
            <a:r>
              <a:rPr lang="pl-PL" sz="1800" dirty="0"/>
              <a:t>, </a:t>
            </a:r>
            <a:r>
              <a:rPr lang="pl-PL" sz="1800" dirty="0" err="1"/>
              <a:t>učiteljev</a:t>
            </a:r>
            <a:r>
              <a:rPr lang="pl-PL" sz="1800" dirty="0"/>
              <a:t> in </a:t>
            </a:r>
            <a:r>
              <a:rPr lang="pl-PL" sz="1800" dirty="0" err="1"/>
              <a:t>podjetij</a:t>
            </a:r>
            <a:r>
              <a:rPr lang="pl-PL" sz="1800" dirty="0"/>
              <a:t> </a:t>
            </a:r>
            <a:r>
              <a:rPr lang="pl-PL" sz="1800" dirty="0" err="1"/>
              <a:t>iz</a:t>
            </a:r>
            <a:r>
              <a:rPr lang="pl-PL" sz="1800" dirty="0"/>
              <a:t> </a:t>
            </a:r>
            <a:r>
              <a:rPr lang="pl-PL" sz="1800" dirty="0" err="1"/>
              <a:t>več</a:t>
            </a:r>
            <a:r>
              <a:rPr lang="pl-PL" sz="1800" dirty="0"/>
              <a:t> </a:t>
            </a:r>
            <a:r>
              <a:rPr lang="pl-PL" sz="1800" dirty="0" err="1"/>
              <a:t>držav</a:t>
            </a:r>
            <a:r>
              <a:rPr lang="pl-PL" sz="1800" dirty="0"/>
              <a:t>. </a:t>
            </a:r>
            <a:r>
              <a:rPr lang="pl-PL" sz="1800" dirty="0" err="1"/>
              <a:t>Končni</a:t>
            </a:r>
            <a:r>
              <a:rPr lang="pl-PL" sz="1800" dirty="0"/>
              <a:t> </a:t>
            </a:r>
            <a:r>
              <a:rPr lang="pl-PL" sz="1800" dirty="0" err="1"/>
              <a:t>rezultati</a:t>
            </a:r>
            <a:r>
              <a:rPr lang="pl-PL" sz="1800" dirty="0"/>
              <a:t> </a:t>
            </a:r>
            <a:r>
              <a:rPr lang="pl-PL" sz="1800" dirty="0" err="1"/>
              <a:t>so</a:t>
            </a:r>
            <a:r>
              <a:rPr lang="pl-PL" sz="1800" dirty="0"/>
              <a:t> </a:t>
            </a:r>
            <a:r>
              <a:rPr lang="pl-PL" sz="1800" dirty="0" err="1"/>
              <a:t>shranjeni</a:t>
            </a:r>
            <a:r>
              <a:rPr lang="pl-PL" sz="1800" dirty="0"/>
              <a:t> v </a:t>
            </a:r>
            <a:r>
              <a:rPr lang="pl-PL" sz="1800" dirty="0" err="1"/>
              <a:t>datotekah</a:t>
            </a:r>
            <a:r>
              <a:rPr lang="pl-PL" sz="1800" dirty="0"/>
              <a:t> CSV za </a:t>
            </a:r>
            <a:r>
              <a:rPr lang="pl-PL" sz="1800" dirty="0" err="1"/>
              <a:t>nadaljnje</a:t>
            </a:r>
            <a:r>
              <a:rPr lang="pl-PL" sz="1800" dirty="0"/>
              <a:t> </a:t>
            </a:r>
            <a:r>
              <a:rPr lang="pl-PL" sz="1800" dirty="0" err="1"/>
              <a:t>raziskovanje</a:t>
            </a:r>
            <a:r>
              <a:rPr lang="pl-PL" sz="1800" dirty="0"/>
              <a:t> in </a:t>
            </a:r>
            <a:r>
              <a:rPr lang="pl-PL" sz="1800" dirty="0" err="1"/>
              <a:t>poročanje</a:t>
            </a:r>
            <a:r>
              <a:rPr lang="pl-PL" sz="1800" dirty="0"/>
              <a:t>. </a:t>
            </a:r>
            <a:r>
              <a:rPr lang="pl-PL" sz="1800" dirty="0" err="1"/>
              <a:t>Postopek</a:t>
            </a:r>
            <a:r>
              <a:rPr lang="pl-PL" sz="1800" dirty="0"/>
              <a:t> je </a:t>
            </a:r>
            <a:r>
              <a:rPr lang="pl-PL" sz="1800" dirty="0" err="1"/>
              <a:t>vključeval</a:t>
            </a:r>
            <a:r>
              <a:rPr lang="pl-PL" sz="1800" dirty="0"/>
              <a:t> </a:t>
            </a:r>
            <a:r>
              <a:rPr lang="pl-PL" sz="1800" dirty="0" err="1"/>
              <a:t>čiščenje</a:t>
            </a:r>
            <a:r>
              <a:rPr lang="pl-PL" sz="1800" dirty="0"/>
              <a:t> </a:t>
            </a:r>
            <a:r>
              <a:rPr lang="pl-PL" sz="1800" dirty="0" err="1"/>
              <a:t>podatkov</a:t>
            </a:r>
            <a:r>
              <a:rPr lang="pl-PL" sz="1800" dirty="0"/>
              <a:t>, </a:t>
            </a:r>
            <a:r>
              <a:rPr lang="pl-PL" sz="1800" dirty="0" err="1"/>
              <a:t>povzemanje</a:t>
            </a:r>
            <a:r>
              <a:rPr lang="pl-PL" sz="1800" dirty="0"/>
              <a:t>, </a:t>
            </a:r>
            <a:r>
              <a:rPr lang="pl-PL" sz="1800" dirty="0" err="1"/>
              <a:t>oblikovanje</a:t>
            </a:r>
            <a:r>
              <a:rPr lang="pl-PL" sz="1800" dirty="0"/>
              <a:t> </a:t>
            </a:r>
            <a:r>
              <a:rPr lang="pl-PL" sz="1800" dirty="0" err="1"/>
              <a:t>skupnih</a:t>
            </a:r>
            <a:r>
              <a:rPr lang="pl-PL" sz="1800" dirty="0"/>
              <a:t> </a:t>
            </a:r>
            <a:r>
              <a:rPr lang="pl-PL" sz="1800" dirty="0" err="1"/>
              <a:t>podatkov</a:t>
            </a:r>
            <a:r>
              <a:rPr lang="pl-PL" sz="1800" dirty="0"/>
              <a:t>, </a:t>
            </a:r>
            <a:r>
              <a:rPr lang="pl-PL" sz="1800" dirty="0" err="1"/>
              <a:t>razvrščanje</a:t>
            </a:r>
            <a:r>
              <a:rPr lang="pl-PL" sz="1800" dirty="0"/>
              <a:t> in </a:t>
            </a:r>
            <a:r>
              <a:rPr lang="pl-PL" sz="1800" dirty="0" err="1"/>
              <a:t>klasifikacijo</a:t>
            </a:r>
            <a:r>
              <a:rPr lang="pl-PL" sz="1800" dirty="0"/>
              <a:t> </a:t>
            </a:r>
            <a:r>
              <a:rPr lang="pl-PL" sz="1800" dirty="0" err="1"/>
              <a:t>predmetov</a:t>
            </a:r>
            <a:r>
              <a:rPr lang="pl-PL" sz="1800" dirty="0"/>
              <a:t>, kar </a:t>
            </a:r>
            <a:r>
              <a:rPr lang="pl-PL" sz="1800" dirty="0" err="1"/>
              <a:t>zagotavlja</a:t>
            </a:r>
            <a:r>
              <a:rPr lang="pl-PL" sz="1800" dirty="0"/>
              <a:t> </a:t>
            </a:r>
            <a:r>
              <a:rPr lang="pl-PL" sz="1800" dirty="0" err="1"/>
              <a:t>celovit</a:t>
            </a:r>
            <a:r>
              <a:rPr lang="pl-PL" sz="1800" dirty="0"/>
              <a:t> </a:t>
            </a:r>
            <a:r>
              <a:rPr lang="pl-PL" sz="1800" dirty="0" err="1"/>
              <a:t>pregled</a:t>
            </a:r>
            <a:r>
              <a:rPr lang="pl-PL" sz="1800" dirty="0"/>
              <a:t> </a:t>
            </a:r>
            <a:r>
              <a:rPr lang="pl-PL" sz="1800" dirty="0" err="1"/>
              <a:t>ocenjevanja</a:t>
            </a:r>
            <a:r>
              <a:rPr lang="pl-PL" sz="1800" dirty="0"/>
              <a:t> za </a:t>
            </a:r>
            <a:r>
              <a:rPr lang="pl-PL" sz="1800" dirty="0" err="1"/>
              <a:t>vsak</a:t>
            </a:r>
            <a:r>
              <a:rPr lang="pl-PL" sz="1800" dirty="0"/>
              <a:t> </a:t>
            </a:r>
            <a:r>
              <a:rPr lang="pl-PL" sz="1800" dirty="0" err="1"/>
              <a:t>predmet</a:t>
            </a:r>
            <a:r>
              <a:rPr lang="pl-PL" sz="1800" dirty="0"/>
              <a:t>.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Po </a:t>
            </a:r>
            <a:r>
              <a:rPr lang="pl-PL" sz="1800" dirty="0" err="1"/>
              <a:t>tem</a:t>
            </a:r>
            <a:r>
              <a:rPr lang="pl-PL" sz="1800" dirty="0"/>
              <a:t> </a:t>
            </a:r>
            <a:r>
              <a:rPr lang="pl-PL" sz="1800" dirty="0" err="1"/>
              <a:t>postopku</a:t>
            </a:r>
            <a:r>
              <a:rPr lang="pl-PL" sz="1800" dirty="0"/>
              <a:t> </a:t>
            </a:r>
            <a:r>
              <a:rPr lang="pl-PL" sz="1800" dirty="0" err="1"/>
              <a:t>lahko</a:t>
            </a:r>
            <a:r>
              <a:rPr lang="pl-PL" sz="1800" dirty="0"/>
              <a:t> podobne </a:t>
            </a:r>
            <a:r>
              <a:rPr lang="pl-PL" sz="1800" dirty="0" err="1"/>
              <a:t>analize</a:t>
            </a:r>
            <a:r>
              <a:rPr lang="pl-PL" sz="1800" dirty="0"/>
              <a:t> </a:t>
            </a:r>
            <a:r>
              <a:rPr lang="pl-PL" sz="1800" dirty="0" err="1"/>
              <a:t>izvedete</a:t>
            </a:r>
            <a:r>
              <a:rPr lang="pl-PL" sz="1800" dirty="0"/>
              <a:t> v </a:t>
            </a:r>
            <a:r>
              <a:rPr lang="pl-PL" sz="1800" dirty="0" err="1"/>
              <a:t>svojih</a:t>
            </a:r>
            <a:r>
              <a:rPr lang="pl-PL" sz="1800" dirty="0"/>
              <a:t> </a:t>
            </a:r>
            <a:r>
              <a:rPr lang="pl-PL" sz="1800" dirty="0" err="1"/>
              <a:t>lastnih</a:t>
            </a:r>
            <a:r>
              <a:rPr lang="pl-PL" sz="1800" dirty="0"/>
              <a:t> </a:t>
            </a:r>
            <a:r>
              <a:rPr lang="pl-PL" sz="1800" dirty="0" err="1"/>
              <a:t>zbirkah</a:t>
            </a:r>
            <a:r>
              <a:rPr lang="pl-PL" sz="1800" dirty="0"/>
              <a:t> </a:t>
            </a:r>
            <a:r>
              <a:rPr lang="pl-PL" sz="1800" dirty="0" err="1"/>
              <a:t>podatkov</a:t>
            </a:r>
            <a:r>
              <a:rPr lang="pl-PL" sz="1800" dirty="0"/>
              <a:t>, </a:t>
            </a:r>
            <a:r>
              <a:rPr lang="pl-PL" sz="1800" dirty="0" err="1"/>
              <a:t>bodisi</a:t>
            </a:r>
            <a:r>
              <a:rPr lang="pl-PL" sz="1800" dirty="0"/>
              <a:t> za </a:t>
            </a:r>
            <a:r>
              <a:rPr lang="pl-PL" sz="1800" dirty="0" err="1"/>
              <a:t>izobraževalne</a:t>
            </a:r>
            <a:r>
              <a:rPr lang="pl-PL" sz="1800" dirty="0"/>
              <a:t> </a:t>
            </a:r>
            <a:r>
              <a:rPr lang="pl-PL" sz="1800" dirty="0" err="1"/>
              <a:t>namene</a:t>
            </a:r>
            <a:r>
              <a:rPr lang="pl-PL" sz="1800" dirty="0"/>
              <a:t>, </a:t>
            </a:r>
            <a:r>
              <a:rPr lang="pl-PL" sz="1800" dirty="0" err="1"/>
              <a:t>tržne</a:t>
            </a:r>
            <a:r>
              <a:rPr lang="pl-PL" sz="1800" dirty="0"/>
              <a:t> </a:t>
            </a:r>
            <a:r>
              <a:rPr lang="pl-PL" sz="1800" dirty="0" err="1"/>
              <a:t>raziskave</a:t>
            </a:r>
            <a:r>
              <a:rPr lang="pl-PL" sz="1800" dirty="0"/>
              <a:t> </a:t>
            </a:r>
            <a:r>
              <a:rPr lang="pl-PL" sz="1800" dirty="0" err="1"/>
              <a:t>ali</a:t>
            </a:r>
            <a:r>
              <a:rPr lang="pl-PL" sz="1800" dirty="0"/>
              <a:t> </a:t>
            </a:r>
            <a:r>
              <a:rPr lang="pl-PL" sz="1800" dirty="0" err="1"/>
              <a:t>analize</a:t>
            </a:r>
            <a:r>
              <a:rPr lang="pl-PL" sz="1800" dirty="0"/>
              <a:t> </a:t>
            </a:r>
            <a:r>
              <a:rPr lang="pl-PL" sz="1800" dirty="0" err="1"/>
              <a:t>raziskav</a:t>
            </a:r>
            <a:r>
              <a:rPr lang="pl-PL" sz="1800" dirty="0"/>
              <a:t> v </a:t>
            </a:r>
            <a:r>
              <a:rPr lang="pl-PL" sz="1800" dirty="0" err="1"/>
              <a:t>logistiki</a:t>
            </a:r>
            <a:r>
              <a:rPr lang="pl-PL" sz="1800" dirty="0"/>
              <a:t> in </a:t>
            </a:r>
            <a:r>
              <a:rPr lang="pl-PL" sz="1800" dirty="0" err="1"/>
              <a:t>upravljanju</a:t>
            </a:r>
            <a:r>
              <a:rPr lang="pl-PL" sz="1800" dirty="0"/>
              <a:t> </a:t>
            </a:r>
            <a:r>
              <a:rPr lang="pl-PL" sz="1800" dirty="0" err="1"/>
              <a:t>dobavnih</a:t>
            </a:r>
            <a:r>
              <a:rPr lang="pl-PL" sz="1800" dirty="0"/>
              <a:t> </a:t>
            </a:r>
            <a:r>
              <a:rPr lang="pl-PL" sz="1800" dirty="0" err="1"/>
              <a:t>verig</a:t>
            </a:r>
            <a:r>
              <a:rPr lang="pl-PL" sz="1800" dirty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44285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0D3E9-A51C-4D18-8E2F-93A828823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764</Words>
  <Application>Microsoft Office PowerPoint</Application>
  <PresentationFormat>Panoramiczny</PresentationFormat>
  <Paragraphs>44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Motyw pakietu Office</vt:lpstr>
      <vt:lpstr>Business Intelligence</vt:lpstr>
      <vt:lpstr>Agenda</vt:lpstr>
      <vt:lpstr>Uvod</vt:lpstr>
      <vt:lpstr>Pregled problema</vt:lpstr>
      <vt:lpstr>Pregled problema</vt:lpstr>
      <vt:lpstr>Metodologija za razvrščanje spretnosti BAS</vt:lpstr>
      <vt:lpstr>Naloga (1)</vt:lpstr>
      <vt:lpstr>Naloga (2)</vt:lpstr>
      <vt:lpstr>Zaključek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22</cp:revision>
  <dcterms:created xsi:type="dcterms:W3CDTF">2023-07-06T12:09:08Z</dcterms:created>
  <dcterms:modified xsi:type="dcterms:W3CDTF">2025-10-28T15:23:00Z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