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5" r:id="rId5"/>
  </p:sldMasterIdLst>
  <p:notesMasterIdLst>
    <p:notesMasterId r:id="rId22"/>
  </p:notesMasterIdLst>
  <p:sldIdLst>
    <p:sldId id="441" r:id="rId6"/>
    <p:sldId id="442" r:id="rId7"/>
    <p:sldId id="443" r:id="rId8"/>
    <p:sldId id="444" r:id="rId9"/>
    <p:sldId id="445" r:id="rId10"/>
    <p:sldId id="446" r:id="rId11"/>
    <p:sldId id="447" r:id="rId12"/>
    <p:sldId id="448" r:id="rId13"/>
    <p:sldId id="449" r:id="rId14"/>
    <p:sldId id="450" r:id="rId15"/>
    <p:sldId id="451" r:id="rId16"/>
    <p:sldId id="452" r:id="rId17"/>
    <p:sldId id="453" r:id="rId18"/>
    <p:sldId id="454" r:id="rId19"/>
    <p:sldId id="335" r:id="rId20"/>
    <p:sldId id="45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2258" autoAdjust="0"/>
  </p:normalViewPr>
  <p:slideViewPr>
    <p:cSldViewPr snapToGrid="0">
      <p:cViewPr varScale="1">
        <p:scale>
          <a:sx n="88" d="100"/>
          <a:sy n="88" d="100"/>
        </p:scale>
        <p:origin x="4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28.10.2025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Kliknite, da uredite slog vzorca besedila</a:t>
            </a:r>
          </a:p>
          <a:p>
            <a:pPr lvl="1"/>
            <a:r>
              <a:rPr lang="pl-PL"/>
              <a:t>Drugi raven</a:t>
            </a:r>
          </a:p>
          <a:p>
            <a:pPr lvl="2"/>
            <a:r>
              <a:rPr lang="pl-PL"/>
              <a:t>Tretji raven</a:t>
            </a:r>
          </a:p>
          <a:p>
            <a:pPr lvl="3"/>
            <a:r>
              <a:rPr lang="pl-PL"/>
              <a:t>Višji nivo</a:t>
            </a:r>
          </a:p>
          <a:p>
            <a:pPr lvl="4"/>
            <a:r>
              <a:rPr lang="pl-PL"/>
              <a:t>Pojasnila o tem, kako se je zgodilo to, kar se je zgodilo.</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9910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19071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57308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04030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591007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185886842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Globoke nevronske mreže</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Učna gradiva</a:t>
            </a:r>
          </a:p>
          <a:p>
            <a:r>
              <a:rPr lang="pl-PL" sz="2800" dirty="0">
                <a:latin typeface="Tahoma" panose="020B0604030504040204" pitchFamily="34" charset="0"/>
                <a:ea typeface="Tahoma" panose="020B0604030504040204" pitchFamily="34" charset="0"/>
                <a:cs typeface="Tahoma" panose="020B0604030504040204" pitchFamily="34" charset="0"/>
              </a:rPr>
              <a:t>za vaje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4039ADAB-E9E3-00D1-226F-0AC45F34FCD3}"/>
              </a:ext>
            </a:extLst>
          </p:cNvPr>
          <p:cNvPicPr>
            <a:picLocks noChangeAspect="1"/>
          </p:cNvPicPr>
          <p:nvPr/>
        </p:nvPicPr>
        <p:blipFill>
          <a:blip r:embed="rId6"/>
          <a:stretch>
            <a:fillRect/>
          </a:stretch>
        </p:blipFill>
        <p:spPr>
          <a:xfrm>
            <a:off x="11054113" y="5626724"/>
            <a:ext cx="1063931" cy="1079889"/>
          </a:xfrm>
          <a:prstGeom prst="rect">
            <a:avLst/>
          </a:prstGeom>
          <a:solidFill>
            <a:schemeClr val="bg1"/>
          </a:solidFill>
        </p:spPr>
      </p:pic>
      <p:sp>
        <p:nvSpPr>
          <p:cNvPr id="6" name="PoljeZBesedilom 5">
            <a:extLst>
              <a:ext uri="{FF2B5EF4-FFF2-40B4-BE49-F238E27FC236}">
                <a16:creationId xmlns:a16="http://schemas.microsoft.com/office/drawing/2014/main" id="{AC425B6A-8C54-ABE4-909A-B295F6F1E29B}"/>
              </a:ext>
            </a:extLst>
          </p:cNvPr>
          <p:cNvSpPr txBox="1"/>
          <p:nvPr/>
        </p:nvSpPr>
        <p:spPr>
          <a:xfrm>
            <a:off x="5987973" y="5723984"/>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jeZBesedilom 8">
            <a:extLst>
              <a:ext uri="{FF2B5EF4-FFF2-40B4-BE49-F238E27FC236}">
                <a16:creationId xmlns:a16="http://schemas.microsoft.com/office/drawing/2014/main" id="{D8C8BE8D-2F4F-CB21-A47B-1323BAD3D0BD}"/>
              </a:ext>
            </a:extLst>
          </p:cNvPr>
          <p:cNvSpPr txBox="1"/>
          <p:nvPr/>
        </p:nvSpPr>
        <p:spPr>
          <a:xfrm>
            <a:off x="6019434" y="575459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CD1FB62A-58F8-8E94-C860-DBFFBAFFFFE9}"/>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6">
            <a:extLst>
              <a:ext uri="{FF2B5EF4-FFF2-40B4-BE49-F238E27FC236}">
                <a16:creationId xmlns:a16="http://schemas.microsoft.com/office/drawing/2014/main" id="{6F5420A3-D804-6CCE-F0AA-40768DE8F2DF}"/>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354413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Kako ga rešiti</a:t>
            </a:r>
            <a:r>
              <a:rPr lang="en-US" b="1" kern="0" dirty="0">
                <a:effectLst/>
                <a:latin typeface="Tahoma" panose="020B0604030504040204" pitchFamily="34" charset="0"/>
                <a:ea typeface="Times New Roman" panose="02020603050405020304" pitchFamily="18" charset="0"/>
                <a:cs typeface="Tahoma" panose="020B0604030504040204" pitchFamily="34" charset="0"/>
              </a:rPr>
              <a:t>: Paketi za uporabo</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r>
              <a:rPr lang="en-US" sz="1800" dirty="0"/>
              <a:t>Za rešitev tega problema bomo uporabili naslednje ključne pakete v programu R:</a:t>
            </a:r>
          </a:p>
          <a:p>
            <a:pPr marL="0" indent="0">
              <a:buNone/>
            </a:pPr>
            <a:r>
              <a:rPr lang="en-US" sz="1800" dirty="0" err="1"/>
              <a:t>	- keras</a:t>
            </a:r>
            <a:r>
              <a:rPr lang="en-US" sz="1800" dirty="0"/>
              <a:t>: Keras: API za nevronske mreže na visoki ravni, ki deluje na vrhu TensorFlow. Zagotavlja preproste in enostavne metode za gradnjo modelov globokega učenja.</a:t>
            </a:r>
          </a:p>
          <a:p>
            <a:pPr marL="0" indent="0">
              <a:buNone/>
            </a:pPr>
            <a:r>
              <a:rPr lang="en-US" sz="1800" dirty="0" err="1"/>
              <a:t>	- tensorflow</a:t>
            </a:r>
            <a:r>
              <a:rPr lang="en-US" sz="1800" dirty="0"/>
              <a:t>: Torforforf je osnovni vmesnik za </a:t>
            </a:r>
            <a:r>
              <a:rPr lang="en-US" sz="1800" dirty="0" err="1"/>
              <a:t>Keras</a:t>
            </a:r>
            <a:r>
              <a:rPr lang="en-US" sz="1800" dirty="0"/>
              <a:t>, ki zagotavlja zmogljiva orodja za usposabljanje modelov in izračunavanje.</a:t>
            </a:r>
          </a:p>
          <a:p>
            <a:pPr marL="0" indent="0">
              <a:buNone/>
            </a:pPr>
            <a:r>
              <a:rPr lang="en-US" sz="1800" dirty="0"/>
              <a:t>	- mrežasto: Paket, ki omogoča enostavno integracijo med R in Pythonom, kar je potrebno za učinkovito uporabo TensorFlow.</a:t>
            </a:r>
          </a:p>
          <a:p>
            <a:r>
              <a:rPr lang="en-US" sz="1800" dirty="0"/>
              <a:t>Ti paketi nam omogočajo učinkovito izvajanje modelov globokega učenja, kot so napajalne nevronske mreže (DNN) in konvolucijske nevronske mreže (CNN), za klasifikacijo številk.</a:t>
            </a:r>
          </a:p>
          <a:p>
            <a:endParaRPr lang="en-GB" sz="1800" dirty="0"/>
          </a:p>
        </p:txBody>
      </p:sp>
      <p:pic>
        <p:nvPicPr>
          <p:cNvPr id="3" name="Slika 2">
            <a:extLst>
              <a:ext uri="{FF2B5EF4-FFF2-40B4-BE49-F238E27FC236}">
                <a16:creationId xmlns:a16="http://schemas.microsoft.com/office/drawing/2014/main" id="{47F2B65D-2FB5-8AE0-26E6-962AE3CBF63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D90B264-1187-BEBE-3DA3-E59D6BBC1E9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5126CAD-FA52-BBEE-24EE-907D3973F33A}"/>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136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algn="l">
              <a:lnSpc>
                <a:spcPct val="150000"/>
              </a:lnSpc>
              <a:spcBef>
                <a:spcPts val="0"/>
              </a:spcBef>
              <a:spcAft>
                <a:spcPts val="600"/>
              </a:spcAf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Splošni postopek reševanja problema klasifikacije MNIST je naslednji: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Nalaganje in predhodna obdelava podatkov</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 funkcijo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dataset_mnist</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iz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sistema Keras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naložite nabor podatkov MNIST.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Slike preoblikujte v vektorje (784 razsežnosti), saj model pričakuje ravne vhodne podatke.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Za boljšo učinkovitost normalizirajte vrednosti pikslov na območje med 0 in 1.</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Z enim hitrim kodiranjem kodirajte oznake, da se ujemajo z izhodno obliko omrežja.</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Opredelitev modela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Zgradite globoko nevronsko omrežje s funkcijo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keras_model_sequential</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sistema Keras</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Dodajte goste plasti z aktivacijo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ReLU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za skrite plasti in aktivacijo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softmax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za izhodno plast, ki je primerna za klasifikacijo več razredov.</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DD97EABC-B132-2E42-AF06-EF4C82AA391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7DB2A7C-2A82-5AC6-7AD3-39D8AD99E73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19232CE-B251-8712-020E-80F382C9031A}"/>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8966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Sestavite model</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Uporabite funkcijo izgube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categorical_crossentropy</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ki je standardna za probleme klasifikacije več razredov.</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Izberite optimizator (npr. RMSprop) za posodobitev uteži modela med usposabljanjem.</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Usposabljanje modela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Model usposobite na podlagi nabora podatkov za usposabljanje, pri čemer običajno uporabite 80 % podatkov za usposabljanje in 20 % za preverjanje.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Spremljajte kazalnike uspešnosti, kot je natančnost, da ocenite, kako dobro se model uči.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A38320B6-E4B2-8DB8-1D34-30216ED3844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C3AC467-81F9-0E3F-1FF7-2B11DD4D8BA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424F11A-B342-4766-BD32-8894D9A2E4AC}"/>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16058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Ovrednotenje modela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Po usposabljanju ocenite uspešnost modela na testnem naboru, da ugotovite, kako dobro se posplošuje na nove, nevidene podatke.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Vizualizacija in interpretacija rezultatov</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Vizualizirajte izgubo in natančnost v epohah učenja in preverjanja.</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Usposobljeni model uporabite za napovedovanje novih slik in analizirajte rezultate.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A77DB86E-0BA3-5112-895D-2D5DFD262EC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99331500-389E-5284-3D21-B4F5799F99A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84BD6EDA-91CD-5283-B49C-6E0FFB6FAD44}"/>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695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US" sz="1800" dirty="0">
                <a:ea typeface="Calibri" panose="020F0502020204030204" pitchFamily="34" charset="0"/>
                <a:cs typeface="Times New Roman" panose="02020603050405020304" pitchFamily="18" charset="0"/>
              </a:rPr>
              <a:t>Problem MNIST ponuja dragocen vpogled v usposabljanje modelov globokega učenja za klasifikacijo slik. </a:t>
            </a:r>
            <a:endParaRPr lang="sr-Latn-BA" sz="1800" dirty="0">
              <a:ea typeface="Calibri" panose="020F0502020204030204" pitchFamily="34" charset="0"/>
              <a:cs typeface="Times New Roman" panose="02020603050405020304" pitchFamily="18" charset="0"/>
            </a:endParaRPr>
          </a:p>
          <a:p>
            <a:pPr algn="just"/>
            <a:r>
              <a:rPr lang="en-US" sz="1800" dirty="0">
                <a:ea typeface="Calibri" panose="020F0502020204030204" pitchFamily="34" charset="0"/>
                <a:cs typeface="Times New Roman" panose="02020603050405020304" pitchFamily="18" charset="0"/>
              </a:rPr>
              <a:t>Postopek vključuje ključne naloge, kot so predobdelava podatkov, izdelava modela, usposabljanje, vrednotenje in interpretacija, ki so ključne za vse, ki se ukvarjajo s strojnim učenjem v logistiki ali drugih aplikacijah v resničnem svetu.</a:t>
            </a:r>
            <a:endParaRPr lang="en-GB" sz="1800" dirty="0">
              <a:effectLst/>
              <a:latin typeface="Tahoma"/>
              <a:ea typeface="Calibri"/>
              <a:cs typeface="Times New Roman"/>
            </a:endParaRPr>
          </a:p>
        </p:txBody>
      </p:sp>
      <p:pic>
        <p:nvPicPr>
          <p:cNvPr id="2" name="Slika 1">
            <a:extLst>
              <a:ext uri="{FF2B5EF4-FFF2-40B4-BE49-F238E27FC236}">
                <a16:creationId xmlns:a16="http://schemas.microsoft.com/office/drawing/2014/main" id="{8B1076BE-64FB-3C68-FA10-9EAA22A657A1}"/>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8CC5E9F-570F-8061-BE7B-921C74D4BEC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AD0DE72E-609C-437E-3298-8D7655C976AB}"/>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625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93A42DA4-1ED3-B704-30FE-B3554FD25B4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9057E42D-509A-BE72-F709-E268DF4D2CB5}"/>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2C06143-1B73-5115-F686-FF2A62E8C8A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451C0C7-04F7-E942-921A-CA5F304594D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9767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strojno učenje?</a:t>
            </a:r>
            <a:endParaRPr lang="sr-Latn-RS" sz="2000" dirty="0"/>
          </a:p>
          <a:p>
            <a:r>
              <a:rPr lang="en-GB" sz="2000" dirty="0"/>
              <a:t>Osnove in teoretične predpostavke ML</a:t>
            </a:r>
            <a:endParaRPr lang="sr-Latn-RS" sz="2000" dirty="0"/>
          </a:p>
          <a:p>
            <a:r>
              <a:rPr lang="en-US" sz="2000" dirty="0"/>
              <a:t>Študija primera: Klasifikacija številk z MNIST</a:t>
            </a:r>
            <a:endParaRPr lang="sr-Latn-RS" sz="2000" dirty="0"/>
          </a:p>
          <a:p>
            <a:r>
              <a:rPr lang="sr-Latn-BA" sz="1800" kern="0" dirty="0">
                <a:effectLst/>
                <a:latin typeface="Tahoma" panose="020B0604030504040204" pitchFamily="34" charset="0"/>
                <a:ea typeface="Times New Roman" panose="02020603050405020304" pitchFamily="18" charset="0"/>
                <a:cs typeface="Tahoma" panose="020B0604030504040204" pitchFamily="34" charset="0"/>
              </a:rPr>
              <a:t>Kako ga rešiti: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Paketi za uporabo</a:t>
            </a:r>
            <a:endParaRPr lang="sr-Latn-BA" sz="1800" kern="0" dirty="0">
              <a:effectLst/>
              <a:latin typeface="Tahoma" panose="020B0604030504040204" pitchFamily="34" charset="0"/>
              <a:ea typeface="Times New Roman" panose="02020603050405020304" pitchFamily="18" charset="0"/>
              <a:cs typeface="Tahoma" panose="020B0604030504040204" pitchFamily="34" charset="0"/>
            </a:endParaRPr>
          </a:p>
          <a:p>
            <a:r>
              <a:rPr lang="en-US" sz="1800"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sr-Latn-RS" sz="2000" dirty="0"/>
          </a:p>
        </p:txBody>
      </p:sp>
      <p:pic>
        <p:nvPicPr>
          <p:cNvPr id="2" name="Slika 1">
            <a:extLst>
              <a:ext uri="{FF2B5EF4-FFF2-40B4-BE49-F238E27FC236}">
                <a16:creationId xmlns:a16="http://schemas.microsoft.com/office/drawing/2014/main" id="{939987DA-7668-63D1-34B9-BE0B954CFFC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BDF190F-F562-DA43-CD4E-DFE306BF0183}"/>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84AB4F08-BD69-9646-D1C4-066A2D4F54EB}"/>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7730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Strojno učenje je podskupina umetne inteligence, ki vključuje razvoj algoritmov in statističnih modelov, ki računalnikom omogočajo izvajanje nalog, ne da bi bili za to izrecno programirani. Glavni cilj strojnega učenja je omogočiti računalnikom, da se učijo iz podatkov in sčasoma izboljšajo svoje delovanje brez človeškega posredovanja.</a:t>
            </a:r>
            <a:endParaRPr lang="sr-Latn-RS" sz="1800" dirty="0"/>
          </a:p>
          <a:p>
            <a:endParaRPr lang="sr-Latn-RS" sz="1800" dirty="0"/>
          </a:p>
          <a:p>
            <a:r>
              <a:rPr lang="en-GB" sz="1800" dirty="0"/>
              <a:t>ML izhaja iz tega vprašanja: ali lahko računalnik preseže "tisto, kar mu znamo naročiti", in se sam nauči, kako opraviti določeno nalogo? Ali nas lahko računalnik preseneti? Namesto da bi programerji ročno oblikovali pravila za obdelavo podatkov, bi se lahko računalnik samodejno naučil teh pravil s pregledovanjem podatkov?</a:t>
            </a:r>
            <a:endParaRPr lang="pl-PL" sz="1800" dirty="0"/>
          </a:p>
        </p:txBody>
      </p:sp>
      <p:pic>
        <p:nvPicPr>
          <p:cNvPr id="2" name="Slika 1">
            <a:extLst>
              <a:ext uri="{FF2B5EF4-FFF2-40B4-BE49-F238E27FC236}">
                <a16:creationId xmlns:a16="http://schemas.microsoft.com/office/drawing/2014/main" id="{B722878F-FD3A-4E4A-A8E3-F251188748A9}"/>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314A0EA-94CB-09FF-D1CB-996AEB10E4F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8C13B6C8-9C5D-ED64-F3A3-83A25AE07628}"/>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9638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986065" y="5576471"/>
            <a:ext cx="66976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Slika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1</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Klasično programiranje v primerjavi z usposabljanjem sistema strojnega učenja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Slika 4">
            <a:extLst>
              <a:ext uri="{FF2B5EF4-FFF2-40B4-BE49-F238E27FC236}">
                <a16:creationId xmlns:a16="http://schemas.microsoft.com/office/drawing/2014/main" id="{EA4BBCCE-4D20-B5F3-C2BC-4BBC3D883994}"/>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560AB424-442A-4FAF-5DD0-FD1BDCE55CB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01DD6024-FA7A-0EFC-9D7E-04207137920F}"/>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Osnove in teoretične predpostavke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Vključitev strojnega učenja v poslovno obveščanje (BI) je spremenila sprejemanje odločitev.</a:t>
            </a:r>
            <a:endParaRPr lang="sr-Latn-RS" sz="1800" dirty="0"/>
          </a:p>
          <a:p>
            <a:r>
              <a:rPr lang="en-GB" sz="1800" dirty="0"/>
              <a:t>ML, ki ima korenine v matematiki, zlasti statistiki.</a:t>
            </a:r>
          </a:p>
          <a:p>
            <a:r>
              <a:rPr lang="en-GB" sz="1800" dirty="0"/>
              <a:t>Tekoča razprava: je ML svoje področje ali del statistike?</a:t>
            </a:r>
          </a:p>
          <a:p>
            <a:r>
              <a:rPr lang="en-GB" sz="1800" dirty="0"/>
              <a:t>Algoritmi ML pogosto delujejo zunaj tradicionalnih matematičnih meja.</a:t>
            </a:r>
          </a:p>
          <a:p>
            <a:r>
              <a:rPr lang="en-GB" sz="1800" dirty="0"/>
              <a:t>ML je v BI ključnega pomena za </a:t>
            </a:r>
            <a:r>
              <a:rPr lang="en-GB" sz="1800" dirty="0" err="1"/>
              <a:t>predobdelavo </a:t>
            </a:r>
            <a:r>
              <a:rPr lang="en-GB" sz="1800" dirty="0"/>
              <a:t>podatkov, rudarjenje in uporabo vpogledov.</a:t>
            </a:r>
          </a:p>
          <a:p>
            <a:r>
              <a:rPr lang="en-GB" sz="1800" dirty="0"/>
              <a:t>ML izboljšuje odločanje v organizacijah.</a:t>
            </a:r>
          </a:p>
          <a:p>
            <a:r>
              <a:rPr lang="en-GB" sz="1800" dirty="0"/>
              <a:t>Vključevanje ML v delovne tokove BI za uporabne vpoglede.</a:t>
            </a:r>
          </a:p>
          <a:p>
            <a:r>
              <a:rPr lang="en-GB" sz="1800" dirty="0"/>
              <a:t>Povezovanje matematike in prakse v ML za učinkovito BI.</a:t>
            </a:r>
          </a:p>
          <a:p>
            <a:r>
              <a:rPr lang="en-GB" sz="1800" dirty="0"/>
              <a:t>Strategije za optimizacijo algoritmov ML za aplikacije BI v resničnem svetu.</a:t>
            </a:r>
          </a:p>
          <a:p>
            <a:r>
              <a:rPr lang="en-GB" sz="1800" dirty="0"/>
              <a:t>Pomen uporabe rezultatov ML pri sprejemanju odločitev.</a:t>
            </a:r>
          </a:p>
        </p:txBody>
      </p:sp>
      <p:pic>
        <p:nvPicPr>
          <p:cNvPr id="2" name="Slika 1">
            <a:extLst>
              <a:ext uri="{FF2B5EF4-FFF2-40B4-BE49-F238E27FC236}">
                <a16:creationId xmlns:a16="http://schemas.microsoft.com/office/drawing/2014/main" id="{F565852F-275C-1788-C8FC-721C290EE37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AA010D0-82B6-7A1B-B44E-4793E5D7DADA}"/>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A087D9B-4524-8B92-165D-296D85B19FD9}"/>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822726"/>
          </a:xfrm>
          <a:prstGeom prst="rect">
            <a:avLst/>
          </a:prstGeom>
        </p:spPr>
        <p:txBody>
          <a:bodyPr>
            <a:spAutoFit/>
          </a:bodyPr>
          <a:lstStyle/>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2. Arhitektura Microsoftove poslovne inteligence.</a:t>
            </a:r>
            <a:endParaRPr lang="en-GB" sz="1100"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je bila povzeta po spletni strani https://www.scnsoft.com/services/business-intelligence/microsoft.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9287456F-1B86-A2A3-B541-7BFC732EFBB9}"/>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0C3129C-D976-4C52-433B-3B211BEC22A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F1B71933-3886-826F-C4B1-24B38AF9ED92}"/>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en-GB" sz="1800" dirty="0"/>
              <a:t>Poslovno obveščanje (BI) v SC vključuje sklepanje o opazovanih procesih </a:t>
            </a:r>
            <a:r>
              <a:rPr lang="en-GB" sz="1800" dirty="0" err="1"/>
              <a:t>na podlagi modeliranja </a:t>
            </a:r>
            <a:r>
              <a:rPr lang="en-GB" sz="1800" dirty="0"/>
              <a:t>podatkov.</a:t>
            </a:r>
          </a:p>
          <a:p>
            <a:r>
              <a:rPr lang="en-GB" sz="1800" dirty="0"/>
              <a:t>Vključevanje matematike: BI se v veliki meri opira na statistiko, uporablja pa tudi raziskovanje operacij, linearno algebro, fuzzy logiko, numerično optimizacijo, </a:t>
            </a:r>
            <a:r>
              <a:rPr lang="en-GB" sz="1800" dirty="0" err="1"/>
              <a:t>metahevristiko </a:t>
            </a:r>
            <a:r>
              <a:rPr lang="en-GB" sz="1800" dirty="0"/>
              <a:t>itd.</a:t>
            </a:r>
          </a:p>
          <a:p>
            <a:r>
              <a:rPr lang="en-GB" sz="1800" dirty="0"/>
              <a:t>Nove tehnologije: Nove prelomne tehnologije, kot so strojno učenje, umetna inteligenca, digitalni dvojčki, </a:t>
            </a:r>
            <a:r>
              <a:rPr lang="en-GB" sz="1800" dirty="0" err="1"/>
              <a:t>smartizacija</a:t>
            </a:r>
            <a:r>
              <a:rPr lang="en-GB" sz="1800" dirty="0"/>
              <a:t>, živi laboratoriji itd., pridobivajo na pomenu pri analizi podatkov in zagotavljanju zaključkov.</a:t>
            </a:r>
            <a:endParaRPr lang="sr-Latn-RS" sz="1800" dirty="0"/>
          </a:p>
          <a:p>
            <a:r>
              <a:rPr lang="en-GB" sz="1800" dirty="0"/>
              <a:t>Pomanjkanje strogih postopkov: Delovni postopki BI in ML niso strogo organizirani, temveč se opirajo na uspešne smernice iz prakse in literature.</a:t>
            </a:r>
          </a:p>
          <a:p>
            <a:r>
              <a:rPr lang="en-GB" sz="1800" dirty="0"/>
              <a:t>Različni postopki: Postopki BI se razlikujejo glede na uporabljeno programsko opremo. Microsoftov paket Business Intelligence na primer ponuja orodja za vnos, shranjevanje, integracijo, upravljanje, obdelavo, poročanje, izmenjavo in podatkovno znanost.</a:t>
            </a:r>
          </a:p>
          <a:p>
            <a:r>
              <a:rPr lang="en-GB" sz="1800" dirty="0"/>
              <a:t>Ponujena orodja: Microsoftov paket BI ponuja orodja za različne naloge, vključno z vnosom, shranjevanjem, integracijo, upravljanjem, obdelavo, poročanjem, izmenjavo in podatkovno znanostjo.</a:t>
            </a:r>
          </a:p>
          <a:p>
            <a:endParaRPr lang="en-GB" sz="1800" dirty="0"/>
          </a:p>
        </p:txBody>
      </p:sp>
      <p:pic>
        <p:nvPicPr>
          <p:cNvPr id="2" name="Slika 1">
            <a:extLst>
              <a:ext uri="{FF2B5EF4-FFF2-40B4-BE49-F238E27FC236}">
                <a16:creationId xmlns:a16="http://schemas.microsoft.com/office/drawing/2014/main" id="{75187B9F-8B94-C985-E562-900C41C40736}"/>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FE65326-F797-6CF9-D527-95755DB71634}"/>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2EC2A59B-4FAB-269E-0E19-9F321FAEBAA9}"/>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en-US" b="1" kern="0" dirty="0">
                <a:effectLst/>
                <a:latin typeface="Tahoma" panose="020B0604030504040204" pitchFamily="34" charset="0"/>
                <a:ea typeface="Times New Roman" panose="02020603050405020304" pitchFamily="18" charset="0"/>
                <a:cs typeface="Tahoma" panose="020B0604030504040204" pitchFamily="34" charset="0"/>
              </a:rPr>
              <a:t>Študija primera: Klasifikacija številk z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r>
              <a:rPr lang="en-US" sz="1800" dirty="0"/>
              <a:t>V tej študiji primera se osredotočamo na problem klasifikacije številk z uporabo podatkovne zbirke MNIST, ki se pogosto uporablja kot merilo pri strojnem učenju, zlasti na področjih, kot je logistika, kjer je samodejno prepoznavanje poštnih številk ključnega pomena za učinkovito dostavo.</a:t>
            </a:r>
            <a:endParaRPr lang="sr-Latn-BA" sz="1800" dirty="0"/>
          </a:p>
          <a:p>
            <a:pPr marL="0" indent="0">
              <a:buNone/>
            </a:pPr>
            <a:endParaRPr lang="sr-Latn-BA" sz="1800" dirty="0"/>
          </a:p>
          <a:p>
            <a:pPr marL="0" marR="0" indent="0" algn="l">
              <a:lnSpc>
                <a:spcPct val="150000"/>
              </a:lnSpc>
              <a:spcBef>
                <a:spcPts val="0"/>
              </a:spcBef>
              <a:spcAft>
                <a:spcPts val="600"/>
              </a:spcAft>
              <a:buNone/>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Kaj je MNIST?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Nabor podatkov </a:t>
            </a:r>
            <a:r>
              <a:rPr lang="en-US" sz="1800" b="1" kern="0" dirty="0">
                <a:effectLst/>
                <a:latin typeface="Tahoma" panose="020B0604030504040204" pitchFamily="34" charset="0"/>
                <a:ea typeface="Times New Roman" panose="02020603050405020304" pitchFamily="18" charset="0"/>
                <a:cs typeface="Tahoma" panose="020B0604030504040204" pitchFamily="34" charset="0"/>
              </a:rPr>
              <a:t>MNIST (Modified National Institute of Standards and Technology)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je</a:t>
            </a:r>
            <a:r>
              <a:rPr lang="en-US" sz="1800" b="1" kern="0" dirty="0">
                <a:effectLst/>
                <a:latin typeface="Tahoma" panose="020B0604030504040204" pitchFamily="34" charset="0"/>
                <a:ea typeface="Times New Roman" panose="02020603050405020304" pitchFamily="18" charset="0"/>
                <a:cs typeface="Tahoma" panose="020B0604030504040204" pitchFamily="34" charset="0"/>
              </a:rPr>
              <a:t>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sestavljen iz 70.000 slik ročno napisanih številk, od katerih je vsaka označena z ustrezno številko (0-9). Nabor podatkov je razdeljen na 60 000 učnih in 10 000 testnih slik. Vsaka slika je velika 28x28 slikovnih pik in predstavlja majhno, sivinsko in centrirano rokopisno številko. Cilj je usposobiti model, ki lahko prepozna te številke in jih pravilno razvrsti.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dirty="0"/>
          </a:p>
        </p:txBody>
      </p:sp>
      <p:pic>
        <p:nvPicPr>
          <p:cNvPr id="3" name="Slika 2">
            <a:extLst>
              <a:ext uri="{FF2B5EF4-FFF2-40B4-BE49-F238E27FC236}">
                <a16:creationId xmlns:a16="http://schemas.microsoft.com/office/drawing/2014/main" id="{111E23B2-E706-2128-AEFC-52F25AA34DA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674C33A-80B3-0B4A-ABF7-B728A37A5C8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F31B93C-BF6B-FFAB-B563-D3015C0DBD9B}"/>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en-US" b="1" kern="0" dirty="0">
                <a:effectLst/>
                <a:latin typeface="Tahoma" panose="020B0604030504040204" pitchFamily="34" charset="0"/>
                <a:ea typeface="Times New Roman" panose="02020603050405020304" pitchFamily="18" charset="0"/>
                <a:cs typeface="Tahoma" panose="020B0604030504040204" pitchFamily="34" charset="0"/>
              </a:rPr>
              <a:t>Študija primera: Klasifikacija številk z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99C53334-6483-6595-C7EE-30CC88637B4F}"/>
              </a:ext>
            </a:extLst>
          </p:cNvPr>
          <p:cNvPicPr>
            <a:picLocks noChangeAspect="1"/>
          </p:cNvPicPr>
          <p:nvPr/>
        </p:nvPicPr>
        <p:blipFill>
          <a:blip r:embed="rId2"/>
          <a:stretch>
            <a:fillRect/>
          </a:stretch>
        </p:blipFill>
        <p:spPr>
          <a:xfrm>
            <a:off x="2261652" y="1366797"/>
            <a:ext cx="7668695" cy="4505954"/>
          </a:xfrm>
          <a:prstGeom prst="rect">
            <a:avLst/>
          </a:prstGeom>
        </p:spPr>
      </p:pic>
      <p:pic>
        <p:nvPicPr>
          <p:cNvPr id="3" name="Slika 2">
            <a:extLst>
              <a:ext uri="{FF2B5EF4-FFF2-40B4-BE49-F238E27FC236}">
                <a16:creationId xmlns:a16="http://schemas.microsoft.com/office/drawing/2014/main" id="{BDF6FE05-D33C-86E5-1BF0-AAE5C3B35667}"/>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20ABC12-BC2D-7FDB-A9F9-146C35662E59}"/>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707831A4-566A-72F8-1595-4B0E5FD4DF11}"/>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701941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2F2E9EA6-F4D8-4953-BEB3-515770B1A74F}">
  <ds:schemaRefs>
    <ds:schemaRef ds:uri="http://schemas.microsoft.com/sharepoint/v3/contenttype/forms"/>
  </ds:schemaRefs>
</ds:datastoreItem>
</file>

<file path=customXml/itemProps2.xml><?xml version="1.0" encoding="utf-8"?>
<ds:datastoreItem xmlns:ds="http://schemas.openxmlformats.org/officeDocument/2006/customXml" ds:itemID="{A42BA805-23C8-4FB7-8956-78B1B7EBE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D7E8D9-DD34-4F73-97AC-EE421237E50D}">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13649</TotalTime>
  <Words>2531</Words>
  <Application>Microsoft Office PowerPoint</Application>
  <PresentationFormat>Panoramiczny</PresentationFormat>
  <Paragraphs>127</Paragraphs>
  <Slides>16</Slides>
  <Notes>0</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16</vt:i4>
      </vt:variant>
    </vt:vector>
  </HeadingPairs>
  <TitlesOfParts>
    <vt:vector size="23" baseType="lpstr">
      <vt:lpstr>Aptos</vt:lpstr>
      <vt:lpstr>Arial</vt:lpstr>
      <vt:lpstr>Calibri</vt:lpstr>
      <vt:lpstr>Courier New</vt:lpstr>
      <vt:lpstr>Tahoma</vt:lpstr>
      <vt:lpstr>Motyw pakietu Office</vt:lpstr>
      <vt:lpstr>1_Motyw pakietu Office</vt:lpstr>
      <vt:lpstr>Poslovna inteligenca</vt:lpstr>
      <vt:lpstr>Agenda</vt:lpstr>
      <vt:lpstr>Kaj je strojno učenje?</vt:lpstr>
      <vt:lpstr>Kaj je strojno učenje?</vt:lpstr>
      <vt:lpstr>Osnove in teoretične predpostavke ML</vt:lpstr>
      <vt:lpstr>Poslovna inteligenca in ML v SC</vt:lpstr>
      <vt:lpstr>Poslovna inteligenca in ML v SC</vt:lpstr>
      <vt:lpstr>Študija primera: Klasifikacija številk z MNIST</vt:lpstr>
      <vt:lpstr>Študija primera: Klasifikacija številk z MNIST</vt:lpstr>
      <vt:lpstr>Kako ga rešiti: Paketi za uporabo</vt:lpstr>
      <vt:lpstr>Postopek, ki ga je treba upoštevati</vt:lpstr>
      <vt:lpstr>Postopek, ki ga je treba upoštevati</vt:lpstr>
      <vt:lpstr>Postopek, ki ga je treba upoštevati</vt:lpstr>
      <vt:lpstr>Povzetek</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docId:D9DB6304CA5BC5319E24D1E85E921833</cp:keywords>
  <cp:lastModifiedBy>KRS</cp:lastModifiedBy>
  <cp:revision>159</cp:revision>
  <dcterms:created xsi:type="dcterms:W3CDTF">2023-07-06T12:09:08Z</dcterms:created>
  <dcterms:modified xsi:type="dcterms:W3CDTF">2025-10-28T11:43:33Z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