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426" r:id="rId5"/>
    <p:sldId id="427" r:id="rId6"/>
    <p:sldId id="428" r:id="rId7"/>
    <p:sldId id="429" r:id="rId8"/>
    <p:sldId id="430" r:id="rId9"/>
    <p:sldId id="431" r:id="rId10"/>
    <p:sldId id="432" r:id="rId11"/>
    <p:sldId id="433" r:id="rId12"/>
    <p:sldId id="434" r:id="rId13"/>
    <p:sldId id="435" r:id="rId14"/>
    <p:sldId id="436" r:id="rId15"/>
    <p:sldId id="437" r:id="rId16"/>
    <p:sldId id="438" r:id="rId17"/>
    <p:sldId id="439" r:id="rId18"/>
    <p:sldId id="335" r:id="rId19"/>
    <p:sldId id="440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015BA6"/>
    <a:srgbClr val="7F7F7F"/>
    <a:srgbClr val="AEAEAE"/>
    <a:srgbClr val="FFFFFF"/>
    <a:srgbClr val="292928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9" autoAdjust="0"/>
    <p:restoredTop sz="92258" autoAdjust="0"/>
  </p:normalViewPr>
  <p:slideViewPr>
    <p:cSldViewPr snapToGrid="0">
      <p:cViewPr varScale="1">
        <p:scale>
          <a:sx n="88" d="100"/>
          <a:sy n="88" d="100"/>
        </p:scale>
        <p:origin x="41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782C0-9634-45D9-AA9D-1F5A6C0DFCFE}" type="datetimeFigureOut">
              <a:rPr lang="pl-PL" smtClean="0"/>
              <a:t>28.10.2025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Kliknite, da uredite slog vzorca besedila</a:t>
            </a:r>
          </a:p>
          <a:p>
            <a:pPr lvl="1"/>
            <a:r>
              <a:rPr lang="pl-PL"/>
              <a:t>Drugi raven</a:t>
            </a:r>
          </a:p>
          <a:p>
            <a:pPr lvl="2"/>
            <a:r>
              <a:rPr lang="pl-PL"/>
              <a:t>Tretji raven</a:t>
            </a:r>
          </a:p>
          <a:p>
            <a:pPr lvl="3"/>
            <a:r>
              <a:rPr lang="pl-PL"/>
              <a:t>Višji nivo</a:t>
            </a:r>
          </a:p>
          <a:p>
            <a:pPr lvl="4"/>
            <a:r>
              <a:rPr lang="pl-PL"/>
              <a:t>Pojasnila o tem, kako se je zgodilo to, kar se je zgodilo.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9EF10-037F-4F0F-BE3F-FA2408EF2E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9251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2770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9603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643FF-6F21-DBC3-116D-75C4F652F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6D5BEA99-B304-86CD-64AA-3E3605D797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28A3D16C-871D-C0CF-5BAD-25FE11E956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42C5276-709F-0353-E95A-161C94F648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2045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Klikni, da bi lahko uredili slog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Kliknite, da uredite slog vzorca besedila</a:t>
            </a:r>
          </a:p>
          <a:p>
            <a:pPr lvl="1"/>
            <a:r>
              <a:rPr lang="pl-PL" dirty="0"/>
              <a:t>Drugi raven</a:t>
            </a:r>
          </a:p>
          <a:p>
            <a:pPr lvl="2"/>
            <a:r>
              <a:rPr lang="pl-PL" dirty="0"/>
              <a:t>Tretji raven</a:t>
            </a:r>
          </a:p>
          <a:p>
            <a:pPr lvl="3"/>
            <a:r>
              <a:rPr lang="pl-PL" dirty="0"/>
              <a:t>Višji nivo</a:t>
            </a:r>
          </a:p>
          <a:p>
            <a:pPr lvl="4"/>
            <a:r>
              <a:rPr lang="pl-PL" dirty="0"/>
              <a:t>Pojasnila o tem, kako se je zgodilo to, da je bil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Financira Evropska unija.</a:t>
            </a:r>
          </a:p>
          <a:p>
            <a:r>
              <a:rPr lang="en-US" dirty="0"/>
              <a:t>Izražena stališča in mnenja so izključno stališča in mnenja avtorjev in ne odražajo nujno stališč in mnenj Evropske unije ali Izvajalske agencije za izobraževanje in kulturo (EACEA).</a:t>
            </a:r>
          </a:p>
          <a:p>
            <a:r>
              <a:rPr lang="en-US" dirty="0"/>
              <a:t>Evropska unija in agencija EACEA ne moreta biti odgovorni zanje.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help.tableau.com/current/pro/desktop/en-us/functions_functions_string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626679" y="2690451"/>
            <a:ext cx="5337910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Tableau Desktop</a:t>
            </a:r>
          </a:p>
          <a:p>
            <a:r>
              <a:rPr lang="pl-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Izračuni in zemljevidi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  <p:sp>
        <p:nvSpPr>
          <p:cNvPr id="12" name="Tytuł 1">
            <a:extLst>
              <a:ext uri="{FF2B5EF4-FFF2-40B4-BE49-F238E27FC236}">
                <a16:creationId xmlns:a16="http://schemas.microsoft.com/office/drawing/2014/main" id="{668F3BE0-D50E-57E1-D837-D84DD60AFE4E}"/>
              </a:ext>
            </a:extLst>
          </p:cNvPr>
          <p:cNvSpPr txBox="1">
            <a:spLocks/>
          </p:cNvSpPr>
          <p:nvPr/>
        </p:nvSpPr>
        <p:spPr>
          <a:xfrm>
            <a:off x="5700634" y="345175"/>
            <a:ext cx="5160406" cy="21848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r-HR" sz="2800" b="1" dirty="0"/>
              <a:t>Poslovna </a:t>
            </a:r>
            <a:r>
              <a:rPr lang="hr-HR" sz="2800" b="1" dirty="0" err="1"/>
              <a:t>inteligenca</a:t>
            </a:r>
            <a:endParaRPr lang="pl-PL" sz="2800" dirty="0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3EB65024-3D1F-CC61-F71D-9AE3B81F9F41}"/>
              </a:ext>
            </a:extLst>
          </p:cNvPr>
          <p:cNvSpPr txBox="1">
            <a:spLocks/>
          </p:cNvSpPr>
          <p:nvPr/>
        </p:nvSpPr>
        <p:spPr>
          <a:xfrm>
            <a:off x="5786525" y="4638167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Učno </a:t>
            </a:r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gradivo za </a:t>
            </a:r>
            <a:r>
              <a:rPr lang="pl-PL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vaje</a:t>
            </a:r>
            <a:endParaRPr lang="pl-PL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C7E2C0E-67DD-A72F-E122-CFE06BF038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4113" y="5626724"/>
            <a:ext cx="1063931" cy="10798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7D7E4E46-8ABC-7C5D-C75B-168C27A33344}"/>
              </a:ext>
            </a:extLst>
          </p:cNvPr>
          <p:cNvSpPr txBox="1"/>
          <p:nvPr/>
        </p:nvSpPr>
        <p:spPr>
          <a:xfrm>
            <a:off x="5987973" y="5723984"/>
            <a:ext cx="501139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8">
            <a:extLst>
              <a:ext uri="{FF2B5EF4-FFF2-40B4-BE49-F238E27FC236}">
                <a16:creationId xmlns:a16="http://schemas.microsoft.com/office/drawing/2014/main" id="{F939485F-F0E4-9343-8590-73EBF6145B61}"/>
              </a:ext>
            </a:extLst>
          </p:cNvPr>
          <p:cNvSpPr txBox="1"/>
          <p:nvPr/>
        </p:nvSpPr>
        <p:spPr>
          <a:xfrm>
            <a:off x="6034937" y="5754597"/>
            <a:ext cx="501139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  <a:endParaRPr lang="en-GB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pole tekstowe 12">
            <a:extLst>
              <a:ext uri="{FF2B5EF4-FFF2-40B4-BE49-F238E27FC236}">
                <a16:creationId xmlns:a16="http://schemas.microsoft.com/office/drawing/2014/main" id="{3EA0A872-33F1-B030-F0F8-A83107AE9A59}"/>
              </a:ext>
            </a:extLst>
          </p:cNvPr>
          <p:cNvSpPr txBox="1"/>
          <p:nvPr/>
        </p:nvSpPr>
        <p:spPr>
          <a:xfrm>
            <a:off x="539680" y="5293868"/>
            <a:ext cx="499703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en-GB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en-GB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pole tekstowe 16">
            <a:extLst>
              <a:ext uri="{FF2B5EF4-FFF2-40B4-BE49-F238E27FC236}">
                <a16:creationId xmlns:a16="http://schemas.microsoft.com/office/drawing/2014/main" id="{D291AAF3-3639-AD75-A9E1-47085AEADFB2}"/>
              </a:ext>
            </a:extLst>
          </p:cNvPr>
          <p:cNvSpPr txBox="1"/>
          <p:nvPr/>
        </p:nvSpPr>
        <p:spPr>
          <a:xfrm>
            <a:off x="-42796" y="6378243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ctr" defTabSz="914400" rtl="0" eaLnBrk="1" latinLnBrk="0" hangingPunct="1">
              <a:defRPr sz="28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en-GB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</p:spTree>
    <p:extLst>
      <p:ext uri="{BB962C8B-B14F-4D97-AF65-F5344CB8AC3E}">
        <p14:creationId xmlns:p14="http://schemas.microsoft.com/office/powerpoint/2010/main" val="2334964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A45D4-F39D-7E4A-971C-FF2F258E2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Zakaj Tableau Maps?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D448D-6AEE-7E11-B809-AC84EAB5D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Včasih imate prostorsko vprašanje, na katerega je treba odgovoriti. Z zemljevidom lahko na to vprašanje odgovorite tako, da si ogledate trende ali vzorce v podatkih. </a:t>
            </a:r>
          </a:p>
          <a:p>
            <a:r>
              <a:rPr lang="en-US" dirty="0"/>
              <a:t>Pri delu z zemljevidi je pomembno poudariti, da jih lahko uporabljate le za odgovore na prostorska vprašanja. </a:t>
            </a:r>
          </a:p>
          <a:p>
            <a:r>
              <a:rPr lang="en-US" dirty="0"/>
              <a:t>Zemljevidi imajo svoje mesto, vendar pogosto obstajajo tudi druge tabele, ki lažje odgovorijo na vprašanje. </a:t>
            </a:r>
          </a:p>
          <a:p>
            <a:r>
              <a:rPr lang="en-US" dirty="0"/>
              <a:t>Ko razmišljate o teh vprašanjih, je pomembno poudariti, kaj je prostorsko vprašanje. Primeri vključujejo:</a:t>
            </a:r>
          </a:p>
          <a:p>
            <a:r>
              <a:rPr lang="en-US" dirty="0"/>
              <a:t>Kam se nevihte premikajo skozi čas?</a:t>
            </a:r>
          </a:p>
          <a:p>
            <a:r>
              <a:rPr lang="en-US" dirty="0"/>
              <a:t>V kateri regiji je največ kmečkih tržnic? </a:t>
            </a: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96B7F7D-4B96-EF79-4F2C-53C1EBF8C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7D752725-9C94-2ACA-252D-B07960D97414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BBDEBDA6-C0A7-FBF5-F6BF-3DEA57258DA9}"/>
              </a:ext>
            </a:extLst>
          </p:cNvPr>
          <p:cNvSpPr txBox="1"/>
          <p:nvPr/>
        </p:nvSpPr>
        <p:spPr>
          <a:xfrm>
            <a:off x="6455834" y="617090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888609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B9536-4BA6-B8B3-0764-A4EF730E5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Zemljevidi proporcionalnih simbolov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6565A-5012-6B17-3B91-D3A61F3C1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42608" cy="4351338"/>
          </a:xfrm>
        </p:spPr>
        <p:txBody>
          <a:bodyPr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333333"/>
                </a:solidFill>
              </a:rPr>
              <a:t>Zemljevidi simbolov so zemljevidi gostote točk, na katerih se velikost točk spreminja glede na merilo.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333333"/>
                </a:solidFill>
              </a:rPr>
              <a:t>Ta vrsta zemljevida lahko prikazuje eno ali dve količinski vrednosti na lokacijo.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333333"/>
                </a:solidFill>
              </a:rPr>
              <a:t>Podatki morajo vključevati velike razlike v podatkih, da se pravilno prikažejo razmerja.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333333"/>
                </a:solidFill>
              </a:rPr>
              <a:t>Težave se lahko pojavijo, kadar je podatkov veliko; ukrepi se lahko med seboj prekrivajo.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333333"/>
              </a:solidFill>
            </a:endParaRP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6501AB3-E71B-C70F-FBCF-BE06BF6CC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D6317705-ACDF-C99A-BE52-6E3E5DAB83B8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087CA082-69D9-FC67-F437-D390BC968D95}"/>
              </a:ext>
            </a:extLst>
          </p:cNvPr>
          <p:cNvSpPr txBox="1"/>
          <p:nvPr/>
        </p:nvSpPr>
        <p:spPr>
          <a:xfrm>
            <a:off x="6455834" y="617090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542138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2734E-0285-3712-4004-0982EBEBF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Choropleth zemljevidi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449FD-826D-14A7-2C1B-359193569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259728" cy="4351338"/>
          </a:xfrm>
        </p:spPr>
        <p:txBody>
          <a:bodyPr>
            <a:normAutofit fontScale="92500"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333333"/>
                </a:solidFill>
              </a:rPr>
              <a:t>Iz grških besed za "območje/območje" in "množica".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333333"/>
                </a:solidFill>
              </a:rPr>
              <a:t>Tematski zemljevid, na katerem so območja zasenčena ali vzorčena sorazmerno s prikazanim merilom.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333333"/>
                </a:solidFill>
              </a:rPr>
              <a:t>Choropleth zemljevidi so najboljši za prikaz razmerja ali zbirnih podatkov za poligone.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333333"/>
                </a:solidFill>
              </a:rPr>
              <a:t>Ti poligoni so lahko okrožja, regije, države ali katero koli območje ali regija, ki jo je mogoče geokodirati v programu Tableau.</a:t>
            </a: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34649ED-D8AB-EFCA-55FA-2271FBC8E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A35F8797-868A-CA1A-B39B-CE62B83FDABF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C7446C59-A07B-F1C4-0E60-259065798683}"/>
              </a:ext>
            </a:extLst>
          </p:cNvPr>
          <p:cNvSpPr txBox="1"/>
          <p:nvPr/>
        </p:nvSpPr>
        <p:spPr>
          <a:xfrm>
            <a:off x="6455834" y="617090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214292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F8C8BD-2A26-7427-E2C9-9D33AF4AA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D53BF-C79C-A589-E29F-C95A61530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Choropleth </a:t>
            </a:r>
            <a:r>
              <a:rPr lang="hr-HR" dirty="0"/>
              <a:t>proti </a:t>
            </a:r>
            <a:r>
              <a:rPr lang="hr-HR" dirty="0" err="1"/>
              <a:t>proporcionalnim </a:t>
            </a:r>
            <a:r>
              <a:rPr lang="en" dirty="0"/>
              <a:t>zemljevidom</a:t>
            </a:r>
            <a:endParaRPr lang="hr-HR" dirty="0"/>
          </a:p>
        </p:txBody>
      </p:sp>
      <p:pic>
        <p:nvPicPr>
          <p:cNvPr id="6" name="Picture 5" descr="A map of the united states&#10;&#10;Description automatically generated">
            <a:extLst>
              <a:ext uri="{FF2B5EF4-FFF2-40B4-BE49-F238E27FC236}">
                <a16:creationId xmlns:a16="http://schemas.microsoft.com/office/drawing/2014/main" id="{71CC97DE-766F-7918-4767-124F0428A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02" y="2153378"/>
            <a:ext cx="5322137" cy="3014225"/>
          </a:xfrm>
          <a:prstGeom prst="rect">
            <a:avLst/>
          </a:prstGeom>
        </p:spPr>
      </p:pic>
      <p:pic>
        <p:nvPicPr>
          <p:cNvPr id="8" name="Picture 7" descr="A map of the united states with blue and orange circles&#10;&#10;Description automatically generated">
            <a:extLst>
              <a:ext uri="{FF2B5EF4-FFF2-40B4-BE49-F238E27FC236}">
                <a16:creationId xmlns:a16="http://schemas.microsoft.com/office/drawing/2014/main" id="{138B1999-CC49-5ADF-A20E-04425B93E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346" y="2156779"/>
            <a:ext cx="5146471" cy="3010824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26387E4C-5CB2-353D-2116-6DDC86946A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4BCF9340-6178-640B-0404-DF755255296A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FBD300E9-0297-65AF-7EA7-29AD16D1B8C0}"/>
              </a:ext>
            </a:extLst>
          </p:cNvPr>
          <p:cNvSpPr txBox="1"/>
          <p:nvPr/>
        </p:nvSpPr>
        <p:spPr>
          <a:xfrm>
            <a:off x="6455834" y="617090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317233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184C1-5CD4-E0B1-8DF0-0BD5DE15A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Možnosti zemljevida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C7A7C-1A03-0714-81B4-83E2EA578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52385" cy="4351338"/>
          </a:xfrm>
        </p:spPr>
        <p:txBody>
          <a:bodyPr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Pri delu z zemljevidi so na voljo posebne možnosti oblikovanja. Te možnosti so na voljo z možnostjo Zemljevid v navigacijskem meniju. </a:t>
            </a: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V tem meniju lahko upravljate: </a:t>
            </a:r>
          </a:p>
          <a:p>
            <a:pPr marL="45720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500"/>
              <a:buChar char="●"/>
            </a:pPr>
            <a:r>
              <a:rPr lang="en-US" dirty="0"/>
              <a:t>Tema ozadja</a:t>
            </a: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dirty="0"/>
              <a:t>Slike v ozadju</a:t>
            </a: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dirty="0"/>
              <a:t>Sloji zemljevida</a:t>
            </a: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dirty="0"/>
              <a:t>Možnosti zemljevida</a:t>
            </a:r>
          </a:p>
          <a:p>
            <a:endParaRPr lang="hr-HR" dirty="0"/>
          </a:p>
        </p:txBody>
      </p:sp>
      <p:pic>
        <p:nvPicPr>
          <p:cNvPr id="4" name="Google Shape;765;p44">
            <a:extLst>
              <a:ext uri="{FF2B5EF4-FFF2-40B4-BE49-F238E27FC236}">
                <a16:creationId xmlns:a16="http://schemas.microsoft.com/office/drawing/2014/main" id="{0979B2D9-01D5-CB12-3D8C-9AFDFB7ED33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01739" y="1988358"/>
            <a:ext cx="2498344" cy="35979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F6FF61A-25B2-65B6-DA20-637C79FAC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8EF2F140-936C-0BDA-A467-6294D1E5E68F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6992075B-846E-4941-7CBF-6B95C6E006A2}"/>
              </a:ext>
            </a:extLst>
          </p:cNvPr>
          <p:cNvSpPr txBox="1"/>
          <p:nvPr/>
        </p:nvSpPr>
        <p:spPr>
          <a:xfrm>
            <a:off x="6455834" y="617090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287406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773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Avtorji:</a:t>
            </a:r>
            <a:br>
              <a:rPr lang="pl-PL" sz="4000" dirty="0"/>
            </a:br>
            <a:br>
              <a:rPr lang="pl-PL" sz="4000" dirty="0"/>
            </a:br>
            <a:r>
              <a:rPr lang="pl-PL" sz="4000" b="0" dirty="0">
                <a:solidFill>
                  <a:schemeClr val="tx1"/>
                </a:solidFill>
              </a:rPr>
              <a:t>Dario Šebalj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Dejan Mirčetić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Michał Adamczak</a:t>
            </a:r>
            <a:br>
              <a:rPr lang="pl-PL" sz="4000" dirty="0"/>
            </a:b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/>
              <a:t>Končna verzija: Junij 2025</a:t>
            </a: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E8F05239-4A4A-84D8-4A91-AFD12922D935}"/>
              </a:ext>
            </a:extLst>
          </p:cNvPr>
          <p:cNvSpPr txBox="1"/>
          <p:nvPr/>
        </p:nvSpPr>
        <p:spPr>
          <a:xfrm>
            <a:off x="6449604" y="622723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3A42DA4-1ED3-B704-30FE-B3554FD25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13628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Hvala za vašo pozornost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A0666CDE-F599-AEF1-F123-2FBFB071F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9BB50136-4BFB-C423-6FA7-D8971055DB03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A1EDB754-902F-2DAF-4E5F-F2A0970E30A4}"/>
              </a:ext>
            </a:extLst>
          </p:cNvPr>
          <p:cNvSpPr txBox="1"/>
          <p:nvPr/>
        </p:nvSpPr>
        <p:spPr>
          <a:xfrm>
            <a:off x="6455834" y="617090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600386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095" y="2049388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2400" dirty="0"/>
              <a:t>Ustvarjanje in urejanje izračunanih polj</a:t>
            </a:r>
          </a:p>
          <a:p>
            <a:r>
              <a:rPr lang="en-US" sz="2400" dirty="0"/>
              <a:t>Funkcije nizov</a:t>
            </a:r>
          </a:p>
          <a:p>
            <a:r>
              <a:rPr lang="en-US" sz="2400" dirty="0"/>
              <a:t>Izračuni tabel</a:t>
            </a:r>
          </a:p>
          <a:p>
            <a:r>
              <a:rPr lang="en-US" sz="2400" dirty="0"/>
              <a:t>Izračuni datuma</a:t>
            </a:r>
            <a:endParaRPr lang="hr-HR" sz="2400" dirty="0"/>
          </a:p>
          <a:p>
            <a:r>
              <a:rPr lang="hr-HR" sz="2400" dirty="0" err="1"/>
              <a:t>Zemljevidi</a:t>
            </a:r>
            <a:endParaRPr lang="en-US" sz="24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2B3BA3D6-1086-41C9-4ACE-784C4AC0B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1AC94003-5DE4-6E0B-2574-9C6BCBF43C51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8F5990C3-9AAA-B47E-8DA6-A1560FBE898C}"/>
              </a:ext>
            </a:extLst>
          </p:cNvPr>
          <p:cNvSpPr txBox="1"/>
          <p:nvPr/>
        </p:nvSpPr>
        <p:spPr>
          <a:xfrm>
            <a:off x="6455834" y="617090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539094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Skupni seštevki in združevanje</a:t>
            </a:r>
            <a:endParaRPr lang="pl-PL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B49D2F6B-FD8A-07D8-0005-DDB4D44E1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851" y="1809750"/>
            <a:ext cx="10515600" cy="4023256"/>
          </a:xfrm>
        </p:spPr>
        <p:txBody>
          <a:bodyPr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000" dirty="0"/>
              <a:t>Pri uporabi besedilne tabele Tableau omogoča dodajanje velikih vsot vrstic, vmesnih vsot in velikih vsot stolpcev.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000" dirty="0"/>
              <a:t>Skupni seštevki se lahko v prikaz dodajo z uporabo menija Analiza v navigacijski vrstici in podokna Analiza.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000" dirty="0"/>
              <a:t>Pri skupnih vrednostih se privzeto uporabljajo razčlenjeni podatki iz osnovnega vira podatkov. Če poleg SUM uporabljate še kakšno drugo agregiranje, lahko to povzroči zmedo.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000" dirty="0"/>
              <a:t>Da bi seštevki delovali, morajo obstajati: </a:t>
            </a:r>
          </a:p>
          <a:p>
            <a:pPr>
              <a:spcBef>
                <a:spcPts val="800"/>
              </a:spcBef>
            </a:pPr>
            <a:r>
              <a:rPr lang="en-US" sz="2000" dirty="0"/>
              <a:t>Vsaj en naslov</a:t>
            </a:r>
          </a:p>
          <a:p>
            <a:pPr>
              <a:spcBef>
                <a:spcPts val="800"/>
              </a:spcBef>
            </a:pPr>
            <a:r>
              <a:rPr lang="en-US" sz="2000" dirty="0"/>
              <a:t>Zbirni ukrep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en-US" sz="2000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1626FE20-44DB-83FA-48DC-8FE2492E74E2}"/>
              </a:ext>
            </a:extLst>
          </p:cNvPr>
          <p:cNvSpPr txBox="1">
            <a:spLocks/>
          </p:cNvSpPr>
          <p:nvPr/>
        </p:nvSpPr>
        <p:spPr>
          <a:xfrm>
            <a:off x="283632" y="5833006"/>
            <a:ext cx="7945968" cy="1203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75CEB600-C80E-3F6F-E7A6-91B433A54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1C4DE772-678A-02E3-F2E5-4DD10772FF24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B0D048DC-17D9-3FD2-1EDF-3E80A8F11926}"/>
              </a:ext>
            </a:extLst>
          </p:cNvPr>
          <p:cNvSpPr txBox="1"/>
          <p:nvPr/>
        </p:nvSpPr>
        <p:spPr>
          <a:xfrm>
            <a:off x="6455834" y="617090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300159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2EAC8-3F4A-304B-960E-025488620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BDED8DB3-F077-551A-1225-A33A93218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Skupni seštevki in združevanje</a:t>
            </a:r>
            <a:endParaRPr lang="pl-PL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DE9306FF-A39E-4A32-875C-0AD7BFA47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851" y="1809750"/>
            <a:ext cx="10515600" cy="4023256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hr-H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levi </a:t>
            </a: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strani </a:t>
            </a:r>
            <a:r>
              <a:rPr lang="hr-H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zavihku </a:t>
            </a:r>
            <a:r>
              <a:rPr lang="hr-H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Analiza </a:t>
            </a:r>
            <a:r>
              <a:rPr lang="hr-H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izberite možnost </a:t>
            </a:r>
            <a:r>
              <a:rPr lang="hr-HR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Seštevki </a:t>
            </a:r>
            <a:r>
              <a:rPr lang="hr-H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povlecite na </a:t>
            </a:r>
            <a:r>
              <a:rPr lang="hr-H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vizualizacijo v polje </a:t>
            </a:r>
            <a:r>
              <a:rPr lang="hr-H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Veliki </a:t>
            </a:r>
            <a:r>
              <a:rPr lang="hr-HR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seštevki stolpcev</a:t>
            </a:r>
            <a:r>
              <a:rPr lang="hr-H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hr-H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dobite vsoto vrednosti v stolpcih</a:t>
            </a: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en-US" sz="2000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F263FA41-DC1F-8D54-B1BF-5F114C0EC2C1}"/>
              </a:ext>
            </a:extLst>
          </p:cNvPr>
          <p:cNvSpPr txBox="1">
            <a:spLocks/>
          </p:cNvSpPr>
          <p:nvPr/>
        </p:nvSpPr>
        <p:spPr>
          <a:xfrm>
            <a:off x="283632" y="5833006"/>
            <a:ext cx="7945968" cy="1203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D4523BBB-AB3E-F0C8-1846-BD3625D79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3235" y="2636402"/>
            <a:ext cx="7045529" cy="296550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8DF5B55-5269-6B22-7C96-4F089324F1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72A6EF69-B117-9893-D380-4A9D7820C3D3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101EDBCE-E7AB-5BBB-FE27-8722F678EC52}"/>
              </a:ext>
            </a:extLst>
          </p:cNvPr>
          <p:cNvSpPr txBox="1"/>
          <p:nvPr/>
        </p:nvSpPr>
        <p:spPr>
          <a:xfrm>
            <a:off x="6455834" y="617090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463743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190E6-E466-14EC-36CC-361B13AA2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Izračunana polja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36EF4-2257-F31C-4337-CCD2887F0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 dirty="0">
                <a:highlight>
                  <a:schemeClr val="lt1"/>
                </a:highlight>
              </a:rPr>
              <a:t>Izračunana polja omogočajo ustvarjanje novih podatkov iz že obstoječih podatkov.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 dirty="0">
                <a:highlight>
                  <a:schemeClr val="lt1"/>
                </a:highlight>
              </a:rPr>
              <a:t>Izračunana polja so odlična za uporabo, kadar osnovni podatki ne vsebujejo vseh vrednosti, potrebnih za analizo.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 dirty="0">
                <a:highlight>
                  <a:schemeClr val="lt1"/>
                </a:highlight>
              </a:rPr>
              <a:t>Pri ustvarjanju izračunanega polja v bistvu ustvarite nov podatkovni stolpec iz polja, ki ga nadzorujete v podoknu s podatki.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 dirty="0">
                <a:highlight>
                  <a:schemeClr val="lt1"/>
                </a:highlight>
              </a:rPr>
              <a:t>Izračunana polja lahko ustvarite na dva načina. Prvi je, da dvakrat kliknete obstoječe polje na polici Vrstice, Stolpci, Oznake ali Merilne vrednosti in ga odprete kot ad hoc izračun.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 dirty="0">
                <a:highlight>
                  <a:schemeClr val="lt1"/>
                </a:highlight>
              </a:rPr>
              <a:t>Drugi način je uporaba urejevalnika polj za izračun. Do tega urejevalnika lahko dostopate prek menija Analiza ali z desnim klikom v podoknu Podatki</a:t>
            </a:r>
            <a:r>
              <a:rPr lang="en-US" dirty="0">
                <a:highlight>
                  <a:schemeClr val="lt1"/>
                </a:highlight>
              </a:rPr>
              <a:t>. </a:t>
            </a:r>
          </a:p>
          <a:p>
            <a:pPr marL="0" lvl="0" indent="0" algn="l" rtl="0">
              <a:spcBef>
                <a:spcPts val="800"/>
              </a:spcBef>
              <a:spcAft>
                <a:spcPts val="200"/>
              </a:spcAft>
              <a:buNone/>
            </a:pPr>
            <a:endParaRPr lang="en-US" sz="2000" dirty="0">
              <a:solidFill>
                <a:srgbClr val="000000"/>
              </a:solidFill>
              <a:highlight>
                <a:srgbClr val="AFEFA9"/>
              </a:highlight>
              <a:latin typeface="Arial"/>
              <a:ea typeface="Arial"/>
              <a:cs typeface="Arial"/>
              <a:sym typeface="Arial"/>
            </a:endParaRPr>
          </a:p>
          <a:p>
            <a:endParaRPr lang="hr-HR" sz="24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A31F29C-FD10-0913-F3BA-8B49B56F8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7695B4D4-1C15-C7F1-46B2-88EDC5903E05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084BF259-0F49-50C3-D7E3-E517C871B019}"/>
              </a:ext>
            </a:extLst>
          </p:cNvPr>
          <p:cNvSpPr txBox="1"/>
          <p:nvPr/>
        </p:nvSpPr>
        <p:spPr>
          <a:xfrm>
            <a:off x="6455834" y="617090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533457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01BF9-F3AC-7445-4D11-384CD0456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Funkcije nizov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B4D0C-C025-61BB-0FD3-4469BCE07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48124" cy="4351338"/>
          </a:xfrm>
        </p:spPr>
        <p:txBody>
          <a:bodyPr/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>
                <a:highlight>
                  <a:schemeClr val="lt1"/>
                </a:highlight>
              </a:rPr>
              <a:t>Ena od značilnosti izračunanih polj je možnost manipuliranja z nizom podatkov z uporabo posebnih funkcij.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>
                <a:highlight>
                  <a:schemeClr val="lt1"/>
                </a:highlight>
              </a:rPr>
              <a:t>Tableau uporablja niz vgrajenih funkcij, ki so podrobno opisane na </a:t>
            </a:r>
            <a:r>
              <a:rPr lang="en-US" u="sng" dirty="0">
                <a:highlight>
                  <a:schemeClr val="lt1"/>
                </a:highlight>
                <a:hlinkClick r:id="rId2"/>
              </a:rPr>
              <a:t>spletnem mestu Tableau</a:t>
            </a:r>
            <a:r>
              <a:rPr lang="en-US" dirty="0">
                <a:highlight>
                  <a:schemeClr val="lt1"/>
                </a:highlight>
              </a:rPr>
              <a:t>. </a:t>
            </a:r>
          </a:p>
          <a:p>
            <a:pPr marL="0" lvl="0" indent="0" algn="l" rtl="0">
              <a:spcBef>
                <a:spcPts val="800"/>
              </a:spcBef>
              <a:spcAft>
                <a:spcPts val="200"/>
              </a:spcAft>
              <a:buNone/>
            </a:pPr>
            <a:r>
              <a:rPr lang="en-US" dirty="0">
                <a:highlight>
                  <a:schemeClr val="lt1"/>
                </a:highlight>
              </a:rPr>
              <a:t>String funkcije so ustvarjene z isto metodo kot izračunano polje v meniju Analiza ali podoknu Podatki. </a:t>
            </a:r>
          </a:p>
          <a:p>
            <a:endParaRPr lang="hr-HR" dirty="0"/>
          </a:p>
        </p:txBody>
      </p:sp>
      <p:pic>
        <p:nvPicPr>
          <p:cNvPr id="4" name="Google Shape;770;p42">
            <a:extLst>
              <a:ext uri="{FF2B5EF4-FFF2-40B4-BE49-F238E27FC236}">
                <a16:creationId xmlns:a16="http://schemas.microsoft.com/office/drawing/2014/main" id="{3DF42011-72D7-EF6E-1779-C2DC53212C3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6324" y="2411137"/>
            <a:ext cx="4722278" cy="252979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B3D562C3-8FBF-7728-734B-64DA163AE1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CE116674-0CFC-73D7-0189-733D20241F08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FAB07200-4BEB-D6B0-A076-DD58D3CBF502}"/>
              </a:ext>
            </a:extLst>
          </p:cNvPr>
          <p:cNvSpPr txBox="1"/>
          <p:nvPr/>
        </p:nvSpPr>
        <p:spPr>
          <a:xfrm>
            <a:off x="6455834" y="617090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862872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BC865-A850-0E91-13A8-A4B6D7873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Izračuni datuma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97C6C-FF2E-2CF2-0277-2DF71FAFF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20865" cy="4351338"/>
          </a:xfrm>
        </p:spPr>
        <p:txBody>
          <a:bodyPr>
            <a:normAutofit fontScale="92500"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Datumi so pogosti v številnih virih podatkov.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Tableau samodejno prepozna datume in uporabi določen nabor funkcij.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Tableau z metodo izračunanega polja omogoča manipulacijo datumov v podatkovnem viru.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Priljubljene funkcije datuma vključujejo: </a:t>
            </a:r>
          </a:p>
          <a:p>
            <a:pPr marL="457200" lvl="0" indent="-323850" algn="l" rtl="0"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en-US" dirty="0"/>
              <a:t>DATEADD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dirty="0"/>
              <a:t>DATEDIFF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dirty="0"/>
              <a:t>DATETRUNC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dirty="0"/>
              <a:t>DATEPART</a:t>
            </a:r>
            <a:endParaRPr lang="hr-HR" dirty="0"/>
          </a:p>
        </p:txBody>
      </p:sp>
      <p:pic>
        <p:nvPicPr>
          <p:cNvPr id="4" name="Google Shape;778;p43">
            <a:extLst>
              <a:ext uri="{FF2B5EF4-FFF2-40B4-BE49-F238E27FC236}">
                <a16:creationId xmlns:a16="http://schemas.microsoft.com/office/drawing/2014/main" id="{09D5FCFE-1A08-9AB8-3FB1-060DC44B690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59065" y="2408633"/>
            <a:ext cx="4739975" cy="253468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D2DB265-412A-D921-A26D-3DA43C582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3E6907AF-2F63-227D-4001-69B213D47C59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A537DB6E-0452-17C3-6CAD-FBE5A6E8A526}"/>
              </a:ext>
            </a:extLst>
          </p:cNvPr>
          <p:cNvSpPr txBox="1"/>
          <p:nvPr/>
        </p:nvSpPr>
        <p:spPr>
          <a:xfrm>
            <a:off x="6455834" y="617090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513201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EDED9-97AA-29F3-AB42-73A9D49F9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A87D0-36B5-80B5-65A8-3B2F53FC8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Izračuni datuma </a:t>
            </a:r>
            <a:r>
              <a:rPr lang="hr-HR" dirty="0"/>
              <a:t>- </a:t>
            </a:r>
            <a:r>
              <a:rPr lang="hr-HR" dirty="0" err="1"/>
              <a:t>primer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F024A-7B13-3154-D488-C1CF4872C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20865" cy="4351338"/>
          </a:xfrm>
        </p:spPr>
        <p:txBody>
          <a:bodyPr>
            <a:normAutofit fontScale="85000" lnSpcReduction="2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Tableau vsebuje funkcijo, ki lahko izračuna čas med dvema datumoma (</a:t>
            </a:r>
            <a:r>
              <a:rPr lang="en-US" dirty="0" err="1"/>
              <a:t>npr. </a:t>
            </a:r>
            <a:r>
              <a:rPr lang="en-US" dirty="0"/>
              <a:t>med datumom dostave in datumom naročila).</a:t>
            </a:r>
            <a:endParaRPr lang="hr-HR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hr-HR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b="1" dirty="0"/>
              <a:t>DATEDIFF('day',[datum naročila],[datum odpreme])</a:t>
            </a:r>
            <a:endParaRPr lang="hr-HR" b="1" dirty="0"/>
          </a:p>
          <a:p>
            <a:pPr>
              <a:spcBef>
                <a:spcPts val="800"/>
              </a:spcBef>
            </a:pPr>
            <a:r>
              <a:rPr lang="en-US" dirty="0"/>
              <a:t>Prvi parameter je "datumski del", ki določa, na kateri ravni datuma se izračuna razlika (dan, mesec, leto...)</a:t>
            </a:r>
            <a:endParaRPr lang="hr-HR" dirty="0"/>
          </a:p>
          <a:p>
            <a:pPr>
              <a:spcBef>
                <a:spcPts val="800"/>
              </a:spcBef>
            </a:pPr>
            <a:r>
              <a:rPr lang="en-US" dirty="0"/>
              <a:t>Drugi parameter je "datum začetka", ki predstavlja datum začetka</a:t>
            </a:r>
            <a:endParaRPr lang="hr-HR" dirty="0"/>
          </a:p>
          <a:p>
            <a:pPr>
              <a:spcBef>
                <a:spcPts val="800"/>
              </a:spcBef>
            </a:pPr>
            <a:r>
              <a:rPr lang="en-US" dirty="0"/>
              <a:t>Tretji parameter je "končni datum", ki predstavlja končni datum.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hr-HR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DDE6D7AA-2E59-94E3-C9FA-F4BE84308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8715" y="2542339"/>
            <a:ext cx="4728740" cy="2917909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F937BD1C-5425-11BE-31BB-82576445E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006D1DBE-6CBC-7BC4-014D-D4E8C92B77A1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02CB6632-99B9-0726-AD48-87A3F7F1E672}"/>
              </a:ext>
            </a:extLst>
          </p:cNvPr>
          <p:cNvSpPr txBox="1"/>
          <p:nvPr/>
        </p:nvSpPr>
        <p:spPr>
          <a:xfrm>
            <a:off x="6455834" y="617090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851875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4485D-68DC-43E9-9546-7461FCC8A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Hitri izračuni tabel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53F4F-8DFA-7BE7-9AC7-5FC27DFF9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87139" cy="4351338"/>
          </a:xfrm>
        </p:spPr>
        <p:txBody>
          <a:bodyPr>
            <a:normAutofit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Hitri izračuni v tabeli omogočajo hitro uporabo izračunov v pogledu z uporabo običajnih vrst izračunov.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Hitre izračune tabele lahko uporabite z metodo desnega klika na mero, ki je bila dodana v prikaz.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Običajni hitri izračuni tabel vključujejo:</a:t>
            </a:r>
          </a:p>
          <a:p>
            <a:pPr marL="457200" lvl="0" indent="-323850" algn="l" rtl="0"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en-US" dirty="0"/>
              <a:t>Tekoči seštevek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dirty="0"/>
              <a:t>Razlika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dirty="0"/>
              <a:t>Razlika v odstotkih 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dirty="0"/>
              <a:t>Rang</a:t>
            </a:r>
          </a:p>
          <a:p>
            <a:endParaRPr lang="hr-HR" dirty="0"/>
          </a:p>
        </p:txBody>
      </p:sp>
      <p:pic>
        <p:nvPicPr>
          <p:cNvPr id="4" name="Google Shape;803;p46">
            <a:extLst>
              <a:ext uri="{FF2B5EF4-FFF2-40B4-BE49-F238E27FC236}">
                <a16:creationId xmlns:a16="http://schemas.microsoft.com/office/drawing/2014/main" id="{8F1605D8-5DC2-73A5-D47D-426648D8386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08219" y="1684420"/>
            <a:ext cx="3543117" cy="41760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C43564F-3E32-1965-745F-D2FA45894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0C8FBA10-617B-2972-CC06-E0AA756BE2F4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75643A5A-CC10-61D5-E890-15B0EA54D66B}"/>
              </a:ext>
            </a:extLst>
          </p:cNvPr>
          <p:cNvSpPr txBox="1"/>
          <p:nvPr/>
        </p:nvSpPr>
        <p:spPr>
          <a:xfrm>
            <a:off x="6455834" y="617090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69363465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stvari nov dokument." ma:contentTypeScope="" ma:versionID="e39e5a21f07b79f5f02b47bb518c1032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b4e78d507071451a3820eedd449fec3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e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2F2E9EA6-F4D8-4953-BEB3-515770B1A7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274436-1B79-4A54-9475-C7C3DC324C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D7E8D9-DD34-4F73-97AC-EE421237E50D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13649</TotalTime>
  <Words>2195</Words>
  <Application>Microsoft Office PowerPoint</Application>
  <PresentationFormat>Panoramiczny</PresentationFormat>
  <Paragraphs>139</Paragraphs>
  <Slides>16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1" baseType="lpstr">
      <vt:lpstr>Aptos</vt:lpstr>
      <vt:lpstr>Arial</vt:lpstr>
      <vt:lpstr>Calibri</vt:lpstr>
      <vt:lpstr>Tahoma</vt:lpstr>
      <vt:lpstr>Motyw pakietu Office</vt:lpstr>
      <vt:lpstr>Prezentacja programu PowerPoint</vt:lpstr>
      <vt:lpstr>Agenda</vt:lpstr>
      <vt:lpstr>Skupni seštevki in združevanje</vt:lpstr>
      <vt:lpstr>Skupni seštevki in združevanje</vt:lpstr>
      <vt:lpstr>Izračunana polja</vt:lpstr>
      <vt:lpstr>Funkcije nizov</vt:lpstr>
      <vt:lpstr>Izračuni datuma</vt:lpstr>
      <vt:lpstr>Izračuni datuma - primer</vt:lpstr>
      <vt:lpstr>Hitri izračuni tabel</vt:lpstr>
      <vt:lpstr>Zakaj Tableau Maps?</vt:lpstr>
      <vt:lpstr>Zemljevidi proporcionalnih simbolov</vt:lpstr>
      <vt:lpstr>Choropleth zemljevidi</vt:lpstr>
      <vt:lpstr>Choropleth proti proporcionalnim zemljevidom</vt:lpstr>
      <vt:lpstr>Možnosti zemljevida</vt:lpstr>
      <vt:lpstr>Avtorji:  Dario Šebalj Dejan Mirčetić Michał Adamczak   Končna verzija: Junij 2025</vt:lpstr>
      <vt:lpstr>Hvala za vašo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keywords>, docId:D9DB6304CA5BC5319E24D1E85E921833</cp:keywords>
  <cp:lastModifiedBy>KRS</cp:lastModifiedBy>
  <cp:revision>159</cp:revision>
  <dcterms:created xsi:type="dcterms:W3CDTF">2023-07-06T12:09:08Z</dcterms:created>
  <dcterms:modified xsi:type="dcterms:W3CDTF">2025-10-28T11:43:04Z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</Properties>
</file>