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5" r:id="rId5"/>
  </p:sldMasterIdLst>
  <p:notesMasterIdLst>
    <p:notesMasterId r:id="rId22"/>
  </p:notesMasterIdLst>
  <p:sldIdLst>
    <p:sldId id="411" r:id="rId6"/>
    <p:sldId id="412" r:id="rId7"/>
    <p:sldId id="413" r:id="rId8"/>
    <p:sldId id="414" r:id="rId9"/>
    <p:sldId id="415" r:id="rId10"/>
    <p:sldId id="416" r:id="rId11"/>
    <p:sldId id="417" r:id="rId12"/>
    <p:sldId id="418" r:id="rId13"/>
    <p:sldId id="419" r:id="rId14"/>
    <p:sldId id="420" r:id="rId15"/>
    <p:sldId id="421" r:id="rId16"/>
    <p:sldId id="422" r:id="rId17"/>
    <p:sldId id="423" r:id="rId18"/>
    <p:sldId id="424" r:id="rId19"/>
    <p:sldId id="335" r:id="rId20"/>
    <p:sldId id="425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015BA6"/>
    <a:srgbClr val="7F7F7F"/>
    <a:srgbClr val="AEAEAE"/>
    <a:srgbClr val="FFFFFF"/>
    <a:srgbClr val="292928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6839" autoAdjust="0"/>
    <p:restoredTop sz="92258" autoAdjust="0"/>
  </p:normalViewPr>
  <p:slideViewPr>
    <p:cSldViewPr snapToGrid="0">
      <p:cViewPr varScale="1">
        <p:scale>
          <a:sx n="96" d="100"/>
          <a:sy n="96" d="100"/>
        </p:scale>
        <p:origin x="9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782C0-9634-45D9-AA9D-1F5A6C0DFCFE}" type="datetimeFigureOut">
              <a:rPr lang="pl-PL" smtClean="0"/>
              <a:t>28.10.2025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Kliknite, da uredite slog vzorca besedila</a:t>
            </a:r>
          </a:p>
          <a:p>
            <a:pPr lvl="1"/>
            <a:r>
              <a:rPr lang="pl-PL"/>
              <a:t>Drugi raven</a:t>
            </a:r>
          </a:p>
          <a:p>
            <a:pPr lvl="2"/>
            <a:r>
              <a:rPr lang="pl-PL"/>
              <a:t>Tretji raven</a:t>
            </a:r>
          </a:p>
          <a:p>
            <a:pPr lvl="3"/>
            <a:r>
              <a:rPr lang="pl-PL"/>
              <a:t>Višji nivo</a:t>
            </a:r>
          </a:p>
          <a:p>
            <a:pPr lvl="4"/>
            <a:r>
              <a:rPr lang="pl-PL"/>
              <a:t>Pojasnila o tem, kako se je zgodilo to, kar se je zgodilo.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9EF10-037F-4F0F-BE3F-FA2408EF2E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9251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2770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9603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03512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338944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999325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328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9183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Klikni, da bi lahko uredili slog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Kliknite, da uredite slog vzorca besedila</a:t>
            </a:r>
          </a:p>
          <a:p>
            <a:pPr lvl="1"/>
            <a:r>
              <a:rPr lang="pl-PL" dirty="0"/>
              <a:t>Drugi raven</a:t>
            </a:r>
          </a:p>
          <a:p>
            <a:pPr lvl="2"/>
            <a:r>
              <a:rPr lang="pl-PL" dirty="0"/>
              <a:t>Tretji raven</a:t>
            </a:r>
          </a:p>
          <a:p>
            <a:pPr lvl="3"/>
            <a:r>
              <a:rPr lang="pl-PL" dirty="0"/>
              <a:t>Višji nivo</a:t>
            </a:r>
          </a:p>
          <a:p>
            <a:pPr lvl="4"/>
            <a:r>
              <a:rPr lang="pl-PL" dirty="0"/>
              <a:t>Pojasnila o tem, kako se je zgodilo to, da je bil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4" name="Slika 1">
            <a:extLst>
              <a:ext uri="{FF2B5EF4-FFF2-40B4-BE49-F238E27FC236}">
                <a16:creationId xmlns:a16="http://schemas.microsoft.com/office/drawing/2014/main" id="{A616D741-1BFE-7A0D-6343-B9E82690C5C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054113" y="5709961"/>
            <a:ext cx="1063931" cy="10798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e tekstowe 5">
            <a:extLst>
              <a:ext uri="{FF2B5EF4-FFF2-40B4-BE49-F238E27FC236}">
                <a16:creationId xmlns:a16="http://schemas.microsoft.com/office/drawing/2014/main" id="{347DACF7-99A5-7523-4C4B-6122F2FEB6C6}"/>
              </a:ext>
            </a:extLst>
          </p:cNvPr>
          <p:cNvSpPr txBox="1"/>
          <p:nvPr userDrawn="1"/>
        </p:nvSpPr>
        <p:spPr>
          <a:xfrm>
            <a:off x="6086748" y="6051186"/>
            <a:ext cx="4967365" cy="738664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strani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Evropske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stališča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mnenja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izključno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mnenja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avtorja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(-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jev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in ne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odražajo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nujno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stališč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Evropske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(NA).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Evropska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zanje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prevzemata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odgovornosti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4" name="Slika 1">
            <a:extLst>
              <a:ext uri="{FF2B5EF4-FFF2-40B4-BE49-F238E27FC236}">
                <a16:creationId xmlns:a16="http://schemas.microsoft.com/office/drawing/2014/main" id="{8F055AA4-7748-015A-948A-D189659D098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054113" y="5709961"/>
            <a:ext cx="1063931" cy="10798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pole tekstowe 5">
            <a:extLst>
              <a:ext uri="{FF2B5EF4-FFF2-40B4-BE49-F238E27FC236}">
                <a16:creationId xmlns:a16="http://schemas.microsoft.com/office/drawing/2014/main" id="{0B0A4E62-A64E-2090-B415-00F672CE0E18}"/>
              </a:ext>
            </a:extLst>
          </p:cNvPr>
          <p:cNvSpPr txBox="1"/>
          <p:nvPr userDrawn="1"/>
        </p:nvSpPr>
        <p:spPr>
          <a:xfrm>
            <a:off x="6086748" y="6051186"/>
            <a:ext cx="4967365" cy="738664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strani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Evropske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stališča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mnenja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izključno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mnenja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avtorja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(-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jev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in ne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odražajo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nujno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stališč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Evropske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(NA).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Evropska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zanje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prevzemata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odgovornosti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8029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626679" y="2690451"/>
            <a:ext cx="5337910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Tableau Desktop</a:t>
            </a:r>
          </a:p>
          <a:p>
            <a:r>
              <a:rPr lang="pl-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Osnove vizualizacije grafikonov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668F3BE0-D50E-57E1-D837-D84DD60AFE4E}"/>
              </a:ext>
            </a:extLst>
          </p:cNvPr>
          <p:cNvSpPr txBox="1">
            <a:spLocks/>
          </p:cNvSpPr>
          <p:nvPr/>
        </p:nvSpPr>
        <p:spPr>
          <a:xfrm>
            <a:off x="5700634" y="345175"/>
            <a:ext cx="5160406" cy="21848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r-HR" sz="2800" b="1" dirty="0"/>
              <a:t>Poslovna </a:t>
            </a:r>
            <a:r>
              <a:rPr lang="hr-HR" sz="2800" b="1" dirty="0" err="1"/>
              <a:t>inteligenca</a:t>
            </a:r>
            <a:endParaRPr lang="pl-PL" sz="2800" dirty="0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3EB65024-3D1F-CC61-F71D-9AE3B81F9F41}"/>
              </a:ext>
            </a:extLst>
          </p:cNvPr>
          <p:cNvSpPr txBox="1">
            <a:spLocks/>
          </p:cNvSpPr>
          <p:nvPr/>
        </p:nvSpPr>
        <p:spPr>
          <a:xfrm>
            <a:off x="5786525" y="4638167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Učno </a:t>
            </a:r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gradivo za </a:t>
            </a:r>
            <a:r>
              <a:rPr lang="pl-PL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vaje</a:t>
            </a:r>
            <a:endParaRPr lang="pl-PL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pole tekstowe 12">
            <a:extLst>
              <a:ext uri="{FF2B5EF4-FFF2-40B4-BE49-F238E27FC236}">
                <a16:creationId xmlns:a16="http://schemas.microsoft.com/office/drawing/2014/main" id="{8A994BCB-CCDB-CBD9-27B4-CFA9A94FF961}"/>
              </a:ext>
            </a:extLst>
          </p:cNvPr>
          <p:cNvSpPr txBox="1"/>
          <p:nvPr/>
        </p:nvSpPr>
        <p:spPr>
          <a:xfrm>
            <a:off x="539680" y="5293868"/>
            <a:ext cx="499703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en-GB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en-GB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pole tekstowe 16">
            <a:extLst>
              <a:ext uri="{FF2B5EF4-FFF2-40B4-BE49-F238E27FC236}">
                <a16:creationId xmlns:a16="http://schemas.microsoft.com/office/drawing/2014/main" id="{197960DB-D705-8169-1509-28676B500DCE}"/>
              </a:ext>
            </a:extLst>
          </p:cNvPr>
          <p:cNvSpPr txBox="1"/>
          <p:nvPr/>
        </p:nvSpPr>
        <p:spPr>
          <a:xfrm>
            <a:off x="-42796" y="6378243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ctr" defTabSz="914400" rtl="0" eaLnBrk="1" latinLnBrk="0" hangingPunct="1">
              <a:defRPr sz="28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en-GB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</p:spTree>
    <p:extLst>
      <p:ext uri="{BB962C8B-B14F-4D97-AF65-F5344CB8AC3E}">
        <p14:creationId xmlns:p14="http://schemas.microsoft.com/office/powerpoint/2010/main" val="3730825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D236E-61B6-5578-AA48-2AC78CB50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Kombinirana os 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91DE4-EE04-AA5E-4BC3-6559D172E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06903" cy="4351338"/>
          </a:xfrm>
        </p:spPr>
        <p:txBody>
          <a:bodyPr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>
                <a:highlight>
                  <a:srgbClr val="FFFFFF"/>
                </a:highlight>
              </a:rPr>
              <a:t>Kombinirane osi (Blended Axis</a:t>
            </a:r>
            <a:r>
              <a:rPr lang="en-US" dirty="0"/>
              <a:t>) delijo os, tako da so vse oznake prikazane v enem podoknu.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Mešanje osi je najprimernejše pri primerjavi mer, ki imajo podobno merilo in enote.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Če povlečete eno merilo na os drugega merila, se ustvari kombinirana os. To je označeno z dvema zelenima črtama nad osjo Y merila. </a:t>
            </a:r>
          </a:p>
          <a:p>
            <a:pPr marL="0" lvl="0" indent="0" algn="l" rtl="0">
              <a:spcBef>
                <a:spcPts val="800"/>
              </a:spcBef>
              <a:spcAft>
                <a:spcPts val="200"/>
              </a:spcAft>
              <a:buNone/>
            </a:pPr>
            <a:r>
              <a:rPr lang="en-US" dirty="0"/>
              <a:t>Meritve lahko povlečete na os iz podokna s podatki ali kartice police. </a:t>
            </a:r>
          </a:p>
          <a:p>
            <a:endParaRPr lang="hr-HR" dirty="0"/>
          </a:p>
        </p:txBody>
      </p:sp>
      <p:pic>
        <p:nvPicPr>
          <p:cNvPr id="4" name="Google Shape;773;p42">
            <a:extLst>
              <a:ext uri="{FF2B5EF4-FFF2-40B4-BE49-F238E27FC236}">
                <a16:creationId xmlns:a16="http://schemas.microsoft.com/office/drawing/2014/main" id="{EDEB0649-C49F-49C1-19E7-3AA8F480219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55475" y="1865748"/>
            <a:ext cx="3108460" cy="366811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940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38568-E8EE-9235-7F97-879C47ED4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Dvojna os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6A971-E4D8-A825-0597-BD2A9FF62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67888" cy="4351338"/>
          </a:xfrm>
        </p:spPr>
        <p:txBody>
          <a:bodyPr>
            <a:normAutofit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Dvojne </a:t>
            </a:r>
            <a:r>
              <a:rPr lang="en-US" dirty="0">
                <a:highlight>
                  <a:schemeClr val="lt1"/>
                </a:highlight>
              </a:rPr>
              <a:t>osi </a:t>
            </a:r>
            <a:r>
              <a:rPr lang="en-US" dirty="0"/>
              <a:t>primerjajo več ukrepov z uporabo dvojnih osi, ki sta dve neodvisni osi, ki sta naloženi druga na drugo.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Dvojne osi so uporabne za analizo dveh meritev z različnimi lestvicami.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Če merilo povlečete na desno ali na vrh pogleda, se ustvari dvojna os. To je označeno s črno črtkano črto in eno samo zeleno črto.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Dvojna os lahko v istem pogledu prikaže dve različni vrsti oznak. </a:t>
            </a:r>
          </a:p>
          <a:p>
            <a:endParaRPr lang="hr-HR" dirty="0"/>
          </a:p>
        </p:txBody>
      </p:sp>
      <p:pic>
        <p:nvPicPr>
          <p:cNvPr id="4" name="Google Shape;782;p43">
            <a:extLst>
              <a:ext uri="{FF2B5EF4-FFF2-40B4-BE49-F238E27FC236}">
                <a16:creationId xmlns:a16="http://schemas.microsoft.com/office/drawing/2014/main" id="{8DC176B9-6906-08EE-1B45-9845921A759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42274" y="1920346"/>
            <a:ext cx="3211525" cy="35729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1195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5B72C-E07E-EC78-09FC-4D2142EB3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Razpršene ploskve 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C4BCA-6FDB-999C-9B1C-AE0CF9A9C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324" y="1825625"/>
            <a:ext cx="6207493" cy="4351338"/>
          </a:xfrm>
        </p:spPr>
        <p:txBody>
          <a:bodyPr>
            <a:normAutofit fontScale="92500"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Diagrami razpršitve se uporabljajo za vizualizacijo </a:t>
            </a:r>
            <a:r>
              <a:rPr lang="en-US" b="1" dirty="0"/>
              <a:t>razmerij </a:t>
            </a:r>
            <a:r>
              <a:rPr lang="en-US" dirty="0"/>
              <a:t>med številčnimi spremenljivkami in prikaz vzorcev v podatkovnih nizih.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Ustvarite razpršeni graf tako, da na polico </a:t>
            </a:r>
            <a:r>
              <a:rPr lang="en-US" b="1" dirty="0"/>
              <a:t>Stolpci </a:t>
            </a:r>
            <a:r>
              <a:rPr lang="en-US" dirty="0"/>
              <a:t>postavite vsaj eno meritev, na polico </a:t>
            </a:r>
            <a:r>
              <a:rPr lang="en-US" b="1" dirty="0"/>
              <a:t>Vrstice </a:t>
            </a:r>
            <a:r>
              <a:rPr lang="en-US" dirty="0"/>
              <a:t>pa vsaj eno meritev. </a:t>
            </a:r>
          </a:p>
          <a:p>
            <a:pPr marL="0" lvl="0" indent="0" algn="l" rtl="0">
              <a:spcBef>
                <a:spcPts val="800"/>
              </a:spcBef>
              <a:spcAft>
                <a:spcPts val="200"/>
              </a:spcAft>
              <a:buNone/>
            </a:pPr>
            <a:r>
              <a:rPr lang="en-US" dirty="0"/>
              <a:t>Če povlečete sekundarno kategorijo (dimenzijo) na oznako </a:t>
            </a:r>
            <a:r>
              <a:rPr lang="en-US" b="1" dirty="0"/>
              <a:t>Barve, Velikost, Oznaka, Podrobnosti ali Oblika</a:t>
            </a:r>
            <a:r>
              <a:rPr lang="en-US" dirty="0"/>
              <a:t>, ustvarite diagram z več oznakami.</a:t>
            </a:r>
          </a:p>
          <a:p>
            <a:endParaRPr lang="hr-HR" dirty="0"/>
          </a:p>
        </p:txBody>
      </p:sp>
      <p:pic>
        <p:nvPicPr>
          <p:cNvPr id="4" name="Google Shape;793;p44">
            <a:extLst>
              <a:ext uri="{FF2B5EF4-FFF2-40B4-BE49-F238E27FC236}">
                <a16:creationId xmlns:a16="http://schemas.microsoft.com/office/drawing/2014/main" id="{5FF126F7-D6BC-4334-77EE-6999CC6452D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9079" y="2045292"/>
            <a:ext cx="3923860" cy="353735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5327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0EA20-C4AD-3522-BC04-B9272E75D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Zemljevidi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EEB7A-7F7A-4105-1FDD-20BA814AE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77000" cy="4351338"/>
          </a:xfrm>
        </p:spPr>
        <p:txBody>
          <a:bodyPr>
            <a:normAutofit fontScale="92500" lnSpcReduction="2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Z zemljevidi lahko pripravite geografsko analizo podatkov.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Zemljevidi za pravilno delovanje potrebujejo podatke o lokaciji.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Običajne vrste podatkov zemljevidov vključujejo: </a:t>
            </a:r>
          </a:p>
          <a:p>
            <a:pPr marL="457200" lvl="0" indent="-323850" algn="l" rtl="0"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en-US" dirty="0"/>
              <a:t>Dolžina in širina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dirty="0"/>
              <a:t>Mesto, država in država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dirty="0"/>
              <a:t>Letališče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dirty="0" err="1"/>
              <a:t>Areacode </a:t>
            </a:r>
            <a:r>
              <a:rPr lang="en-US" dirty="0"/>
              <a:t>(ZDA)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Z dodajanjem dodatnih dimenzij in mer na kartico z oznakami boste dodatno pojasnili raven podrobnosti.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en-US" dirty="0">
              <a:solidFill>
                <a:schemeClr val="dk1"/>
              </a:solidFill>
            </a:endParaRPr>
          </a:p>
          <a:p>
            <a:endParaRPr lang="hr-HR" dirty="0"/>
          </a:p>
        </p:txBody>
      </p:sp>
      <p:pic>
        <p:nvPicPr>
          <p:cNvPr id="4" name="Google Shape;800;p45">
            <a:extLst>
              <a:ext uri="{FF2B5EF4-FFF2-40B4-BE49-F238E27FC236}">
                <a16:creationId xmlns:a16="http://schemas.microsoft.com/office/drawing/2014/main" id="{19A02C1F-D108-C47B-1C08-016E2430486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60703" y="2069630"/>
            <a:ext cx="3666951" cy="323552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9669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5DB63-A1E5-C4A4-6341-30F676112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Deli celote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E5798-D55B-D173-B336-C46E9C5F3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42246" cy="4351338"/>
          </a:xfrm>
        </p:spPr>
        <p:txBody>
          <a:bodyPr>
            <a:normAutofit fontScale="925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Količinski diagrami in drevesni zemljevidi so odlične možnosti, kadar želite prikazati odstotek celote.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Količinske diagrame uporabite, kadar želite prikazati razmerja med polji, ki se nanašajo na celoto. Uporabite jih, kadar je število dimenzij omejeno (manj kot 5).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Drevesni zemljevidi, podobno kot tortni diagrami, so odličen način za prikaz odnosov med polji, ki imajo več kot 5 dimenzij. </a:t>
            </a:r>
          </a:p>
          <a:p>
            <a:endParaRPr lang="hr-HR" dirty="0"/>
          </a:p>
        </p:txBody>
      </p:sp>
      <p:pic>
        <p:nvPicPr>
          <p:cNvPr id="4" name="Google Shape;838;p49">
            <a:extLst>
              <a:ext uri="{FF2B5EF4-FFF2-40B4-BE49-F238E27FC236}">
                <a16:creationId xmlns:a16="http://schemas.microsoft.com/office/drawing/2014/main" id="{33564F96-E26E-781D-638D-EF34E4E9901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82829" y="2474646"/>
            <a:ext cx="3982173" cy="305329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1778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773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Avtorji:</a:t>
            </a:r>
            <a:br>
              <a:rPr lang="pl-PL" sz="4000" dirty="0"/>
            </a:br>
            <a:br>
              <a:rPr lang="pl-PL" sz="4000" dirty="0"/>
            </a:br>
            <a:r>
              <a:rPr lang="pl-PL" sz="4000" b="0" dirty="0">
                <a:solidFill>
                  <a:schemeClr val="tx1"/>
                </a:solidFill>
              </a:rPr>
              <a:t>Dario Šebalj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Dejan Mirčetić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Michał Adamczak</a:t>
            </a:r>
            <a:br>
              <a:rPr lang="pl-PL" sz="4000" dirty="0"/>
            </a:b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/>
              <a:t>Končna verzija: Junij 2025</a:t>
            </a:r>
          </a:p>
        </p:txBody>
      </p:sp>
    </p:spTree>
    <p:extLst>
      <p:ext uri="{BB962C8B-B14F-4D97-AF65-F5344CB8AC3E}">
        <p14:creationId xmlns:p14="http://schemas.microsoft.com/office/powerpoint/2010/main" val="3113628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Hvala za vašo pozornost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380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095" y="2049388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2400" dirty="0"/>
              <a:t>Dimenzije in mere</a:t>
            </a:r>
          </a:p>
          <a:p>
            <a:r>
              <a:rPr lang="en-US" sz="2400" dirty="0"/>
              <a:t>Diskretna in zvezna polja </a:t>
            </a:r>
          </a:p>
          <a:p>
            <a:r>
              <a:rPr lang="en-US" sz="2400" dirty="0"/>
              <a:t>Urejanje lastnosti podatkov</a:t>
            </a:r>
          </a:p>
          <a:p>
            <a:r>
              <a:rPr lang="en-US" sz="2400" dirty="0"/>
              <a:t>Osi in oznake</a:t>
            </a:r>
          </a:p>
          <a:p>
            <a:r>
              <a:rPr lang="en-US" sz="2400" dirty="0"/>
              <a:t>Vrednosti in imena meritev</a:t>
            </a:r>
            <a:endParaRPr lang="hr-HR" sz="2400" dirty="0"/>
          </a:p>
          <a:p>
            <a:r>
              <a:rPr lang="en-US" sz="2400" dirty="0"/>
              <a:t>Gradnja skupnih diagramov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7867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Elementi vizualizacije </a:t>
            </a:r>
            <a:endParaRPr lang="pl-PL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B49D2F6B-FD8A-07D8-0005-DDB4D44E1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851" y="1809750"/>
            <a:ext cx="10515600" cy="4023256"/>
          </a:xfrm>
        </p:spPr>
        <p:txBody>
          <a:bodyPr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000" dirty="0"/>
              <a:t>Dimenzije, mere in oznake so združene za ustvarjanje različnih grafov za vizualizacijo podatkov.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000" dirty="0"/>
              <a:t>Dimenzije so kvalitativne vrednosti, kot so imena in datumi.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000" dirty="0"/>
              <a:t>Meritve so numerične, kvantitativne vrednosti, ki jih lahko izmerite.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000" dirty="0"/>
              <a:t>Oznake so podatkovne točke, ki so prikazane v pogledu z uporabo:</a:t>
            </a:r>
          </a:p>
          <a:p>
            <a:pPr marL="457200" lvl="0" indent="-330200" algn="l" rtl="0"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en-US" sz="2000" dirty="0"/>
              <a:t>Barva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2000" dirty="0"/>
              <a:t>Velikost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2000" dirty="0"/>
              <a:t>Oblika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2000" dirty="0"/>
              <a:t>Namig za orodje</a:t>
            </a:r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1626FE20-44DB-83FA-48DC-8FE2492E74E2}"/>
              </a:ext>
            </a:extLst>
          </p:cNvPr>
          <p:cNvSpPr txBox="1">
            <a:spLocks/>
          </p:cNvSpPr>
          <p:nvPr/>
        </p:nvSpPr>
        <p:spPr>
          <a:xfrm>
            <a:off x="283632" y="5833006"/>
            <a:ext cx="7945968" cy="1203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24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D4822-A8B8-C26A-8030-23E24C6E2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Dimenzije in mere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2B54D-6A4C-E603-6D75-114874F34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27257" cy="4351338"/>
          </a:xfrm>
        </p:spPr>
        <p:txBody>
          <a:bodyPr>
            <a:normAutofit fontScale="92500" lnSpcReduction="2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Podatkovna polja so ustvarjena iz stolpcev v viru podatkov. Polja, ki jih povlečete na polico stolpca ali vrstice, so v pogledu predstavljena kot oznake.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Podatkovna polja lahko razvrstimo v dve vrsti: Dimenzije in mere.</a:t>
            </a:r>
          </a:p>
          <a:p>
            <a:pPr marL="457200" lvl="0" indent="-323850" algn="l" rtl="0"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en-US" dirty="0"/>
              <a:t>Dimenzije so polja, ki se uporabljajo za razvrščanje, segmentacijo in razkrivanje podrobnosti v podatkih.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dirty="0"/>
              <a:t>Ukrepi so polja, ki jih je mogoče združevati.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Tableau ta polja v podoknu s podatki loči z eno vodoravno črto. </a:t>
            </a:r>
          </a:p>
          <a:p>
            <a:endParaRPr lang="hr-HR" dirty="0"/>
          </a:p>
        </p:txBody>
      </p:sp>
      <p:pic>
        <p:nvPicPr>
          <p:cNvPr id="4" name="Google Shape;756;p40">
            <a:extLst>
              <a:ext uri="{FF2B5EF4-FFF2-40B4-BE49-F238E27FC236}">
                <a16:creationId xmlns:a16="http://schemas.microsoft.com/office/drawing/2014/main" id="{759BC3A9-145C-C3D6-6063-FAB25014653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80146" y="1825625"/>
            <a:ext cx="2091731" cy="352629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215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3F246-ECAB-6E19-20BE-9BBCCD523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04778-9472-3982-304F-953AE0F07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Dimenzije in mere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7B01E-22BE-C58C-113C-C0246B7C9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46356" cy="4351338"/>
          </a:xfrm>
        </p:spPr>
        <p:txBody>
          <a:bodyPr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Dimenzije in mere je mogoče predstaviti na dva različna načina: zvezno in diskretno.</a:t>
            </a:r>
          </a:p>
          <a:p>
            <a:pPr marL="457200" lvl="0" indent="-323850" algn="l" rtl="0"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en-US" dirty="0"/>
              <a:t>Neprekinjena polja predstavljajo neprekinjeno pot brez prekinitve. Ustvarjajo os X, če so postavljena na stolpce, in os Y, če so postavljena na vrstice.</a:t>
            </a:r>
          </a:p>
          <a:p>
            <a:pPr marL="457200" lvl="0" indent="-323850" algn="l" rtl="0"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en-US" dirty="0"/>
              <a:t>Diskretna polja so posamično ločena in različna. Ustvarjajo glave vrstic in stolpcev, ko so nameščena na polici Vrstice ali Stolpci.</a:t>
            </a:r>
          </a:p>
          <a:p>
            <a:pPr marL="457200" lvl="0" indent="-323850" algn="l" rtl="0"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en-US" dirty="0"/>
              <a:t>Pomembna opomba: zvezna polja so prikazana z zeleno barvo, diskretna polja pa z modro. </a:t>
            </a:r>
          </a:p>
        </p:txBody>
      </p:sp>
    </p:spTree>
    <p:extLst>
      <p:ext uri="{BB962C8B-B14F-4D97-AF65-F5344CB8AC3E}">
        <p14:creationId xmlns:p14="http://schemas.microsoft.com/office/powerpoint/2010/main" val="3596408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A8982-205B-8507-7C14-52AE4296F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Os grafikona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E6BDB-8B02-97C1-564F-37507F9E6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677" y="1806375"/>
            <a:ext cx="7270289" cy="4351338"/>
          </a:xfrm>
        </p:spPr>
        <p:txBody>
          <a:bodyPr>
            <a:normAutofit fontScale="92500"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Če graf vključuje neprekinjeno polje v vrstici ali stolpcu, je prikazu dodana os. Na osi bodo prikazane podatkovne točke v razponu vrednosti.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Os je lahko vodoravna ali navpična, odvisno od lokacije merila. </a:t>
            </a:r>
          </a:p>
          <a:p>
            <a:pPr marL="457200" lvl="0" indent="-323850" algn="l" rtl="0"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en-US" dirty="0"/>
              <a:t>Vodoravna os - Merjenje na polici z vrsticami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dirty="0"/>
              <a:t>Navpična os - merjenje na polici s stolpci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Z dvojnim klikom na os so na voljo možnosti za urejanje konfiguracije osi.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Z desnim klikom na os prilagodite pogled in obliko. </a:t>
            </a:r>
          </a:p>
          <a:p>
            <a:endParaRPr lang="hr-HR" dirty="0"/>
          </a:p>
        </p:txBody>
      </p:sp>
      <p:pic>
        <p:nvPicPr>
          <p:cNvPr id="4" name="Google Shape;794;p44">
            <a:extLst>
              <a:ext uri="{FF2B5EF4-FFF2-40B4-BE49-F238E27FC236}">
                <a16:creationId xmlns:a16="http://schemas.microsoft.com/office/drawing/2014/main" id="{CDE7FD30-1566-B66A-8513-D785E213827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89891" y="1980155"/>
            <a:ext cx="3085331" cy="353735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3315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C0936-F547-DFE2-2284-60F910ADE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Oznake za grafikone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F39F7-626F-1010-ABB5-1EC87C7C6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18145" cy="4351338"/>
          </a:xfrm>
        </p:spPr>
        <p:txBody>
          <a:bodyPr>
            <a:normAutofit fontScale="92500" lnSpcReduction="2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Med ustvarjanjem vizualizacije lahko oznakam na grafu dodate oznake.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Oznake lahko dodate tako, da kliknete na oznako oznake in potrdite potrditveno polje "Prikaži oznake oznak" v pogovornem oknu z oznakami.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V tem pogovornem oknu lahko spremenite obliko nalepk.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Etikete lahko ustvarite tudi tako, da dimenzijo ali mero povlečete na kartico z oznakami etiket.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Posamezne oznake lahko dodate oznaki tako, da na prikazu z desno tipko miške kliknete na oznako. </a:t>
            </a:r>
          </a:p>
          <a:p>
            <a:pPr marL="0" lvl="0" indent="0" algn="l" rtl="0">
              <a:spcBef>
                <a:spcPts val="800"/>
              </a:spcBef>
              <a:spcAft>
                <a:spcPts val="200"/>
              </a:spcAft>
              <a:buNone/>
            </a:pPr>
            <a:endParaRPr lang="en-US" dirty="0"/>
          </a:p>
          <a:p>
            <a:endParaRPr lang="hr-HR" dirty="0"/>
          </a:p>
        </p:txBody>
      </p:sp>
      <p:pic>
        <p:nvPicPr>
          <p:cNvPr id="4" name="Google Shape;803;p45">
            <a:extLst>
              <a:ext uri="{FF2B5EF4-FFF2-40B4-BE49-F238E27FC236}">
                <a16:creationId xmlns:a16="http://schemas.microsoft.com/office/drawing/2014/main" id="{2F6BE005-E67B-1994-B702-CD3E4EE0519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97777" y="1344888"/>
            <a:ext cx="3522046" cy="464202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6394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27D89-12DD-4006-09B3-031ED5658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Stolpčni diagrami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23447-020A-862A-9025-A05F3CF2D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02642" cy="4351338"/>
          </a:xfrm>
        </p:spPr>
        <p:txBody>
          <a:bodyPr>
            <a:normAutofit fontScale="92500"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V stolpčnih diagramih lahko primerjate podatke med kategorijami.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i="1" dirty="0"/>
              <a:t>Navpični </a:t>
            </a:r>
            <a:r>
              <a:rPr lang="en-US" dirty="0"/>
              <a:t>stolpčni diagram ustvarite tako, da na polico Stolpci postavite dimenzijo, na polico Vrstice pa mero.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i="1" dirty="0"/>
              <a:t>Vodoravni </a:t>
            </a:r>
            <a:r>
              <a:rPr lang="en-US" dirty="0"/>
              <a:t>stolpčni diagram ustvarite tako, da na polico Vrstice postavite dimenzijo, na polico Stolpci pa mero. </a:t>
            </a:r>
          </a:p>
          <a:p>
            <a:pPr marL="0" lvl="0" indent="0" algn="l" rtl="0">
              <a:spcBef>
                <a:spcPts val="800"/>
              </a:spcBef>
              <a:spcAft>
                <a:spcPts val="200"/>
              </a:spcAft>
              <a:buNone/>
            </a:pPr>
            <a:r>
              <a:rPr lang="en-US" dirty="0"/>
              <a:t>Uporabite dodatna merila ali dimenzije, da dodatno pojasnite svoje podatke, tako da oznakam dodate barvo (zložena vrstica) ali velikost. </a:t>
            </a:r>
          </a:p>
          <a:p>
            <a:endParaRPr lang="hr-HR" dirty="0"/>
          </a:p>
        </p:txBody>
      </p:sp>
      <p:pic>
        <p:nvPicPr>
          <p:cNvPr id="4" name="Google Shape;757;p40">
            <a:extLst>
              <a:ext uri="{FF2B5EF4-FFF2-40B4-BE49-F238E27FC236}">
                <a16:creationId xmlns:a16="http://schemas.microsoft.com/office/drawing/2014/main" id="{62F7FAB4-69CB-4EC2-E575-01A4E1ECD52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76256" y="1825625"/>
            <a:ext cx="3177543" cy="3989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0931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A9A79-1B20-EE3F-34DA-D26F5A100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Črtni diagrami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5CFD2-5A4F-206D-692D-D512B03A0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62524" cy="4351338"/>
          </a:xfrm>
        </p:spPr>
        <p:txBody>
          <a:bodyPr>
            <a:normAutofit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Črtni diagrami povezujejo posamezne podatkovne točke v pogledu.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Omogočajo preprost način vizualizacije zaporedja vrednosti in so uporabni, kadar želite videti trende skozi čas ali napovedati prihodnje vrednosti.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Črtni diagrami niso obvezni, vendar se pogosto uporabljajo, kadar gre za dimenzijo datuma.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Polja, dodana na polico s stolpci, bodo </a:t>
            </a:r>
            <a:r>
              <a:rPr lang="en-US" b="1" dirty="0"/>
              <a:t>os X</a:t>
            </a:r>
            <a:r>
              <a:rPr lang="en-US" dirty="0"/>
              <a:t>, polja, dodana na polico z vrsticami, pa </a:t>
            </a:r>
            <a:r>
              <a:rPr lang="en-US" b="1" dirty="0"/>
              <a:t>os Y</a:t>
            </a:r>
            <a:r>
              <a:rPr lang="en-US" dirty="0"/>
              <a:t>.</a:t>
            </a:r>
          </a:p>
          <a:p>
            <a:endParaRPr lang="hr-HR" dirty="0"/>
          </a:p>
        </p:txBody>
      </p:sp>
      <p:pic>
        <p:nvPicPr>
          <p:cNvPr id="4" name="Google Shape;764;p41">
            <a:extLst>
              <a:ext uri="{FF2B5EF4-FFF2-40B4-BE49-F238E27FC236}">
                <a16:creationId xmlns:a16="http://schemas.microsoft.com/office/drawing/2014/main" id="{730BFC7D-867F-DA16-5263-C49AA1A813F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92793" y="2128540"/>
            <a:ext cx="3478675" cy="34953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018704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stvari nov dokument." ma:contentTypeScope="" ma:versionID="e39e5a21f07b79f5f02b47bb518c1032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b4e78d507071451a3820eedd449fec3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e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2E9EA6-F4D8-4953-BEB3-515770B1A7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D7E8D9-DD34-4F73-97AC-EE421237E50D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3.xml><?xml version="1.0" encoding="utf-8"?>
<ds:datastoreItem xmlns:ds="http://schemas.openxmlformats.org/officeDocument/2006/customXml" ds:itemID="{C610CBDD-E415-4ACD-95FC-2903CE294B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13651</TotalTime>
  <Words>949</Words>
  <Application>Microsoft Office PowerPoint</Application>
  <PresentationFormat>Panoramiczny</PresentationFormat>
  <Paragraphs>88</Paragraphs>
  <Slides>16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16</vt:i4>
      </vt:variant>
    </vt:vector>
  </HeadingPairs>
  <TitlesOfParts>
    <vt:vector size="22" baseType="lpstr">
      <vt:lpstr>Aptos</vt:lpstr>
      <vt:lpstr>Arial</vt:lpstr>
      <vt:lpstr>Calibri</vt:lpstr>
      <vt:lpstr>Tahoma</vt:lpstr>
      <vt:lpstr>Motyw pakietu Office</vt:lpstr>
      <vt:lpstr>1_Motyw pakietu Office</vt:lpstr>
      <vt:lpstr>Prezentacja programu PowerPoint</vt:lpstr>
      <vt:lpstr>Agenda</vt:lpstr>
      <vt:lpstr>Elementi vizualizacije </vt:lpstr>
      <vt:lpstr>Dimenzije in mere</vt:lpstr>
      <vt:lpstr>Dimenzije in mere</vt:lpstr>
      <vt:lpstr>Os grafikona</vt:lpstr>
      <vt:lpstr>Oznake za grafikone</vt:lpstr>
      <vt:lpstr>Stolpčni diagrami</vt:lpstr>
      <vt:lpstr>Črtni diagrami</vt:lpstr>
      <vt:lpstr>Kombinirana os </vt:lpstr>
      <vt:lpstr>Dvojna os</vt:lpstr>
      <vt:lpstr>Razpršene ploskve </vt:lpstr>
      <vt:lpstr>Zemljevidi</vt:lpstr>
      <vt:lpstr>Deli celote</vt:lpstr>
      <vt:lpstr>Avtorji:  Dario Šebalj Dejan Mirčetić Michał Adamczak   Končna verzija: Junij 2025</vt:lpstr>
      <vt:lpstr>Hvala za vašo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keywords>, docId:D9DB6304CA5BC5319E24D1E85E921833</cp:keywords>
  <cp:lastModifiedBy>KRS</cp:lastModifiedBy>
  <cp:revision>160</cp:revision>
  <dcterms:created xsi:type="dcterms:W3CDTF">2023-07-06T12:09:08Z</dcterms:created>
  <dcterms:modified xsi:type="dcterms:W3CDTF">2025-10-28T13:42:26Z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</Properties>
</file>