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sldIdLst>
    <p:sldId id="295" r:id="rId5"/>
    <p:sldId id="296" r:id="rId6"/>
    <p:sldId id="297" r:id="rId7"/>
    <p:sldId id="298" r:id="rId8"/>
    <p:sldId id="299" r:id="rId9"/>
    <p:sldId id="300" r:id="rId10"/>
    <p:sldId id="301" r:id="rId11"/>
    <p:sldId id="302" r:id="rId12"/>
    <p:sldId id="303" r:id="rId13"/>
    <p:sldId id="304"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snapToGrid="0">
      <p:cViewPr varScale="1">
        <p:scale>
          <a:sx n="95" d="100"/>
          <a:sy n="95" d="100"/>
        </p:scale>
        <p:origin x="1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kar se je zgodilo.</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4"/>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1" name="Slika 1">
            <a:extLst>
              <a:ext uri="{FF2B5EF4-FFF2-40B4-BE49-F238E27FC236}">
                <a16:creationId xmlns:a16="http://schemas.microsoft.com/office/drawing/2014/main" id="{96CB6070-1128-B3AF-7D7E-ED754FBA54C1}"/>
              </a:ext>
            </a:extLst>
          </p:cNvPr>
          <p:cNvPicPr>
            <a:picLocks noChangeAspect="1"/>
          </p:cNvPicPr>
          <p:nvPr userDrawn="1"/>
        </p:nvPicPr>
        <p:blipFill>
          <a:blip r:embed="rId5"/>
          <a:stretch>
            <a:fillRect/>
          </a:stretch>
        </p:blipFill>
        <p:spPr>
          <a:xfrm>
            <a:off x="11054113" y="5709961"/>
            <a:ext cx="1063931" cy="1079889"/>
          </a:xfrm>
          <a:prstGeom prst="rect">
            <a:avLst/>
          </a:prstGeom>
          <a:solidFill>
            <a:schemeClr val="bg1"/>
          </a:solidFill>
        </p:spPr>
      </p:pic>
      <p:sp>
        <p:nvSpPr>
          <p:cNvPr id="12" name="pole tekstowe 5">
            <a:extLst>
              <a:ext uri="{FF2B5EF4-FFF2-40B4-BE49-F238E27FC236}">
                <a16:creationId xmlns:a16="http://schemas.microsoft.com/office/drawing/2014/main" id="{8A59100B-AB9B-1764-7F59-E6EB42EDADC5}"/>
              </a:ext>
            </a:extLst>
          </p:cNvPr>
          <p:cNvSpPr txBox="1"/>
          <p:nvPr userDrawn="1"/>
        </p:nvSpPr>
        <p:spPr>
          <a:xfrm>
            <a:off x="6086748" y="6051186"/>
            <a:ext cx="4967365" cy="738664"/>
          </a:xfrm>
          <a:prstGeom prst="rect">
            <a:avLst/>
          </a:prstGeom>
          <a:solidFill>
            <a:srgbClr val="FFFFFF"/>
          </a:solidFill>
          <a:ln>
            <a:solidFill>
              <a:schemeClr val="bg1"/>
            </a:solidFill>
          </a:ln>
        </p:spPr>
        <p:txBody>
          <a:bodyPr wrap="square">
            <a:spAutoFit/>
          </a:bodyPr>
          <a:lstStyle/>
          <a:p>
            <a:r>
              <a:rPr lang="en-US" sz="1050" dirty="0" err="1">
                <a:latin typeface="Tahoma" panose="020B0604030504040204" pitchFamily="34" charset="0"/>
                <a:ea typeface="Tahoma" panose="020B0604030504040204" pitchFamily="34" charset="0"/>
                <a:cs typeface="Tahoma" panose="020B0604030504040204" pitchFamily="34" charset="0"/>
              </a:rPr>
              <a:t>Sofinancirano</a:t>
            </a:r>
            <a:r>
              <a:rPr lang="en-US" sz="1050" dirty="0">
                <a:latin typeface="Tahoma" panose="020B0604030504040204" pitchFamily="34" charset="0"/>
                <a:ea typeface="Tahoma" panose="020B0604030504040204" pitchFamily="34" charset="0"/>
                <a:cs typeface="Tahoma" panose="020B0604030504040204" pitchFamily="34" charset="0"/>
              </a:rPr>
              <a:t> s </a:t>
            </a:r>
            <a:r>
              <a:rPr lang="en-US" sz="1050" dirty="0" err="1">
                <a:latin typeface="Tahoma" panose="020B0604030504040204" pitchFamily="34" charset="0"/>
                <a:ea typeface="Tahoma" panose="020B0604030504040204" pitchFamily="34" charset="0"/>
                <a:cs typeface="Tahoma" panose="020B0604030504040204" pitchFamily="34" charset="0"/>
              </a:rPr>
              <a:t>strani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Evropske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unije</a:t>
            </a:r>
            <a:endParaRPr lang="en-US" sz="1050" dirty="0">
              <a:latin typeface="Tahoma" panose="020B0604030504040204" pitchFamily="34" charset="0"/>
              <a:ea typeface="Tahoma" panose="020B0604030504040204" pitchFamily="34" charset="0"/>
              <a:cs typeface="Tahoma" panose="020B0604030504040204" pitchFamily="34" charset="0"/>
            </a:endParaRPr>
          </a:p>
          <a:p>
            <a:r>
              <a:rPr lang="en-US" sz="1050" dirty="0" err="1">
                <a:latin typeface="Tahoma" panose="020B0604030504040204" pitchFamily="34" charset="0"/>
                <a:ea typeface="Tahoma" panose="020B0604030504040204" pitchFamily="34" charset="0"/>
                <a:cs typeface="Tahoma" panose="020B0604030504040204" pitchFamily="34" charset="0"/>
              </a:rPr>
              <a:t>Izražena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stališča</a:t>
            </a:r>
            <a:r>
              <a:rPr lang="en-US" sz="1050" dirty="0">
                <a:latin typeface="Tahoma" panose="020B0604030504040204" pitchFamily="34" charset="0"/>
                <a:ea typeface="Tahoma" panose="020B0604030504040204" pitchFamily="34" charset="0"/>
                <a:cs typeface="Tahoma" panose="020B0604030504040204" pitchFamily="34" charset="0"/>
              </a:rPr>
              <a:t> in </a:t>
            </a:r>
            <a:r>
              <a:rPr lang="en-US" sz="1050" dirty="0" err="1">
                <a:latin typeface="Tahoma" panose="020B0604030504040204" pitchFamily="34" charset="0"/>
                <a:ea typeface="Tahoma" panose="020B0604030504040204" pitchFamily="34" charset="0"/>
                <a:cs typeface="Tahoma" panose="020B0604030504040204" pitchFamily="34" charset="0"/>
              </a:rPr>
              <a:t>mnenja</a:t>
            </a:r>
            <a:r>
              <a:rPr lang="en-US" sz="1050" dirty="0">
                <a:latin typeface="Tahoma" panose="020B0604030504040204" pitchFamily="34" charset="0"/>
                <a:ea typeface="Tahoma" panose="020B0604030504040204" pitchFamily="34" charset="0"/>
                <a:cs typeface="Tahoma" panose="020B0604030504040204" pitchFamily="34" charset="0"/>
              </a:rPr>
              <a:t> so </a:t>
            </a:r>
            <a:r>
              <a:rPr lang="en-US" sz="1050" dirty="0" err="1">
                <a:latin typeface="Tahoma" panose="020B0604030504040204" pitchFamily="34" charset="0"/>
                <a:ea typeface="Tahoma" panose="020B0604030504040204" pitchFamily="34" charset="0"/>
                <a:cs typeface="Tahoma" panose="020B0604030504040204" pitchFamily="34" charset="0"/>
              </a:rPr>
              <a:t>izključno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mnenja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avtorja</a:t>
            </a:r>
            <a:r>
              <a:rPr lang="en-US" sz="1050" dirty="0">
                <a:latin typeface="Tahoma" panose="020B0604030504040204" pitchFamily="34" charset="0"/>
                <a:ea typeface="Tahoma" panose="020B0604030504040204" pitchFamily="34" charset="0"/>
                <a:cs typeface="Tahoma" panose="020B0604030504040204" pitchFamily="34" charset="0"/>
              </a:rPr>
              <a:t>(-</a:t>
            </a:r>
            <a:r>
              <a:rPr lang="en-US" sz="1050" dirty="0" err="1">
                <a:latin typeface="Tahoma" panose="020B0604030504040204" pitchFamily="34" charset="0"/>
                <a:ea typeface="Tahoma" panose="020B0604030504040204" pitchFamily="34" charset="0"/>
                <a:cs typeface="Tahoma" panose="020B0604030504040204" pitchFamily="34" charset="0"/>
              </a:rPr>
              <a:t>jev</a:t>
            </a:r>
            <a:r>
              <a:rPr lang="en-US" sz="1050" dirty="0">
                <a:latin typeface="Tahoma" panose="020B0604030504040204" pitchFamily="34" charset="0"/>
                <a:ea typeface="Tahoma" panose="020B0604030504040204" pitchFamily="34" charset="0"/>
                <a:cs typeface="Tahoma" panose="020B0604030504040204" pitchFamily="34" charset="0"/>
              </a:rPr>
              <a:t>) in ne </a:t>
            </a:r>
            <a:r>
              <a:rPr lang="en-US" sz="1050" dirty="0" err="1">
                <a:latin typeface="Tahoma" panose="020B0604030504040204" pitchFamily="34" charset="0"/>
                <a:ea typeface="Tahoma" panose="020B0604030504040204" pitchFamily="34" charset="0"/>
                <a:cs typeface="Tahoma" panose="020B0604030504040204" pitchFamily="34" charset="0"/>
              </a:rPr>
              <a:t>odražajo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nujno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stališč</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Evropske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ali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Nacionalne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agencije</a:t>
            </a:r>
            <a:r>
              <a:rPr lang="en-US" sz="1050" dirty="0">
                <a:latin typeface="Tahoma" panose="020B0604030504040204" pitchFamily="34" charset="0"/>
                <a:ea typeface="Tahoma" panose="020B0604030504040204" pitchFamily="34" charset="0"/>
                <a:cs typeface="Tahoma" panose="020B0604030504040204" pitchFamily="34" charset="0"/>
              </a:rPr>
              <a:t> (NA). </a:t>
            </a:r>
            <a:r>
              <a:rPr lang="en-US" sz="1050" dirty="0" err="1">
                <a:latin typeface="Tahoma" panose="020B0604030504040204" pitchFamily="34" charset="0"/>
                <a:ea typeface="Tahoma" panose="020B0604030504040204" pitchFamily="34" charset="0"/>
                <a:cs typeface="Tahoma" panose="020B0604030504040204" pitchFamily="34" charset="0"/>
              </a:rPr>
              <a:t>Evropska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unija</a:t>
            </a:r>
            <a:r>
              <a:rPr lang="en-US" sz="1050" dirty="0">
                <a:latin typeface="Tahoma" panose="020B0604030504040204" pitchFamily="34" charset="0"/>
                <a:ea typeface="Tahoma" panose="020B0604030504040204" pitchFamily="34" charset="0"/>
                <a:cs typeface="Tahoma" panose="020B0604030504040204" pitchFamily="34" charset="0"/>
              </a:rPr>
              <a:t> in </a:t>
            </a:r>
            <a:r>
              <a:rPr lang="en-US" sz="1050" dirty="0" err="1">
                <a:latin typeface="Tahoma" panose="020B0604030504040204" pitchFamily="34" charset="0"/>
                <a:ea typeface="Tahoma" panose="020B0604030504040204" pitchFamily="34" charset="0"/>
                <a:cs typeface="Tahoma" panose="020B0604030504040204" pitchFamily="34" charset="0"/>
              </a:rPr>
              <a:t>Nacionalna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agencija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zanje</a:t>
            </a:r>
            <a:r>
              <a:rPr lang="en-US" sz="1050" dirty="0">
                <a:latin typeface="Tahoma" panose="020B0604030504040204" pitchFamily="34" charset="0"/>
                <a:ea typeface="Tahoma" panose="020B0604030504040204" pitchFamily="34" charset="0"/>
                <a:cs typeface="Tahoma" panose="020B0604030504040204" pitchFamily="34" charset="0"/>
              </a:rPr>
              <a:t> ne </a:t>
            </a:r>
            <a:r>
              <a:rPr lang="en-US" sz="1050" dirty="0" err="1">
                <a:latin typeface="Tahoma" panose="020B0604030504040204" pitchFamily="34" charset="0"/>
                <a:ea typeface="Tahoma" panose="020B0604030504040204" pitchFamily="34" charset="0"/>
                <a:cs typeface="Tahoma" panose="020B0604030504040204" pitchFamily="34" charset="0"/>
              </a:rPr>
              <a:t>prevzemata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odgovornosti</a:t>
            </a:r>
            <a:r>
              <a:rPr lang="en-US" sz="105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68" r:id="rId1"/>
    <p:sldLayoutId id="2147483670" r:id="rId2"/>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inteligenca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Netflix</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Študija primera</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9DD19172-F486-F55B-4C78-341919175A81}"/>
              </a:ext>
            </a:extLst>
          </p:cNvPr>
          <p:cNvSpPr txBox="1"/>
          <p:nvPr/>
        </p:nvSpPr>
        <p:spPr>
          <a:xfrm>
            <a:off x="411916" y="5378273"/>
            <a:ext cx="4997035" cy="1354217"/>
          </a:xfrm>
          <a:prstGeom prst="rect">
            <a:avLst/>
          </a:prstGeom>
          <a:noFill/>
        </p:spPr>
        <p:txBody>
          <a:bodyPr wrap="square" rtlCol="0">
            <a:spAutoFit/>
          </a:bodyPr>
          <a:lstStyle/>
          <a:p>
            <a:pPr algn="ctr"/>
            <a:r>
              <a:rPr lang="en-GB"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GB"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en-GB"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2">
            <a:extLst>
              <a:ext uri="{FF2B5EF4-FFF2-40B4-BE49-F238E27FC236}">
                <a16:creationId xmlns:a16="http://schemas.microsoft.com/office/drawing/2014/main" id="{E8F7F9B1-4D22-48C8-A2E5-8EED701C6DA4}"/>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en-GB" sz="1600" b="0" dirty="0">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Tree>
    <p:extLst>
      <p:ext uri="{BB962C8B-B14F-4D97-AF65-F5344CB8AC3E}">
        <p14:creationId xmlns:p14="http://schemas.microsoft.com/office/powerpoint/2010/main" val="4051245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20869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400" dirty="0"/>
              <a:t>Opis podjetja</a:t>
            </a:r>
          </a:p>
          <a:p>
            <a:r>
              <a:rPr lang="pl-PL" sz="2400" dirty="0"/>
              <a:t>Problem odločanja</a:t>
            </a:r>
          </a:p>
          <a:p>
            <a:r>
              <a:rPr lang="pl-PL" sz="2400" dirty="0"/>
              <a:t>Naloga</a:t>
            </a:r>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dirty="0"/>
              <a:t>Opis podjetja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85000" lnSpcReduction="10000"/>
          </a:bodyPr>
          <a:lstStyle/>
          <a:p>
            <a:pPr algn="just">
              <a:lnSpc>
                <a:spcPct val="150000"/>
              </a:lnSpc>
              <a:spcAft>
                <a:spcPts val="600"/>
              </a:spcAft>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Netflix je vodilna svetovna storitev pretakanja, ki ponuja neomejen dostop do filmov, televizijskih serij, dokumentarcev in drugih vsebin prek interneta. Netflix, ki je bil ustanovljen leta 1997 kot storitev pošiljanja DVD-jev po pošti, se je s prehodom na digitalno pretakanje zelo spremenil. Z več kot 230 milijoni naročnikov v več kot 190 državah je Netflix znan po ustvarjanju izvirnih vsebin ter širokem naboru licenčnih filmov in serij.</a:t>
            </a:r>
          </a:p>
          <a:p>
            <a:pPr algn="just">
              <a:lnSpc>
                <a:spcPct val="150000"/>
              </a:lnSpc>
              <a:spcAft>
                <a:spcPts val="600"/>
              </a:spcAft>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Netflix deluje na trgih po vsem svetu in ponuja različne vsebine, prilagojene lokalnim željam in jezikom. Platforma ponuja naročniške pakete brez oglasov, ki uporabnikom omogočajo neprekinjeno gledanje. Da bi ostal konkurenčen, Netflix nenehno vlaga v izvirne vsebine, kot so uspešnice "Stranger Things", "The Crown" in "Money Heist". Poleg tega podjetje uporablja napredno analitiko podatkov za prilagajanje vsebin in priporočil svojim uporabnikom, s čimer povečuje zvestobo strank.</a:t>
            </a:r>
          </a:p>
          <a:p>
            <a:pPr algn="just">
              <a:lnSpc>
                <a:spcPct val="150000"/>
              </a:lnSpc>
              <a:spcAft>
                <a:spcPts val="600"/>
              </a:spcAft>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Glavni izzivi, s katerimi se podjetje sooča, so ohranjanje strank, povečevanje baze naročnikov in optimizacija ponudbe vsebin.</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2E657-55BD-3EB1-F143-70AC58F8334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CB277C0-731A-AB0B-6864-0E8234701994}"/>
              </a:ext>
            </a:extLst>
          </p:cNvPr>
          <p:cNvSpPr>
            <a:spLocks noGrp="1"/>
          </p:cNvSpPr>
          <p:nvPr>
            <p:ph type="title"/>
          </p:nvPr>
        </p:nvSpPr>
        <p:spPr/>
        <p:txBody>
          <a:bodyPr/>
          <a:lstStyle/>
          <a:p>
            <a:r>
              <a:rPr lang="pl-PL" sz="3200" dirty="0"/>
              <a:t>Problem odločanja</a:t>
            </a:r>
          </a:p>
        </p:txBody>
      </p:sp>
      <p:sp>
        <p:nvSpPr>
          <p:cNvPr id="5" name="Symbol zastępczy zawartości 4">
            <a:extLst>
              <a:ext uri="{FF2B5EF4-FFF2-40B4-BE49-F238E27FC236}">
                <a16:creationId xmlns:a16="http://schemas.microsoft.com/office/drawing/2014/main" id="{4326A215-720B-ACFD-F1FE-F7D29F8F4A65}"/>
              </a:ext>
            </a:extLst>
          </p:cNvPr>
          <p:cNvSpPr>
            <a:spLocks noGrp="1"/>
          </p:cNvSpPr>
          <p:nvPr>
            <p:ph idx="1"/>
          </p:nvPr>
        </p:nvSpPr>
        <p:spPr/>
        <p:txBody>
          <a:bodyPr>
            <a:normAutofit fontScale="92500" lnSpcReduction="20000"/>
          </a:bodyPr>
          <a:lstStyle/>
          <a:p>
            <a:pPr algn="just">
              <a:lnSpc>
                <a:spcPct val="150000"/>
              </a:lnSpc>
              <a:spcAft>
                <a:spcPts val="600"/>
              </a:spcAft>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Kot vodilni ponudnik pretočnega videa se Netflix pri sprejemanju poslovnih odločitev sooča z </a:t>
            </a:r>
            <a:r>
              <a:rPr lang="pl-PL" sz="1800" b="1" kern="100" dirty="0">
                <a:effectLst/>
                <a:latin typeface="Tahoma" panose="020B0604030504040204" pitchFamily="34" charset="0"/>
                <a:ea typeface="Calibri" panose="020F0502020204030204" pitchFamily="34" charset="0"/>
                <a:cs typeface="Times New Roman" panose="02020603050405020304" pitchFamily="18" charset="0"/>
              </a:rPr>
              <a:t>več ključnimi izzivi</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Eden najpomembnejših izzivov je razumevanje preferenc uporabnikov in prilagajanje ponudbe vsebin za povečanje gledanosti, ohranjanje več naročnikov in privabljanje novih strank. Na vse bolj konkurenčnem trgu mora Netflix uporabljati podatke za optimizacijo svojega kataloga in boljše razumevanje potreb svojih uporabnikov.</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Netflix je v zadnjem času opazil več trendov, ki jih je treba skrbno analizirati:</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Upad naročnin na nekaterih trgih:</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Kljub temu, da skupna baza naročnikov narašča, se v nekaterih ključnih demografskih segmentih in regijah število naročnikov zmanjšuje, kar kaže na potrebo po poglobljenem razumevanju teh trgov.</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Večja konkurenca:</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Konkurenti, kot so Disney+, HBO Max in Amazon Prime Video, agresivno vstopajo na trg in veliko vlagajo v svoje izvirne vsebine.</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spcAft>
                <a:spcPts val="600"/>
              </a:spcAft>
              <a:buFont typeface="Symbol" panose="05050102010706020507" pitchFamily="18" charset="2"/>
              <a:buChar char=""/>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Spremembe v navadah gledalcev:</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pandemija je bistveno spremenila način, kako ljudje uživajo vsebine, vendar ostaja vprašanje, kako se bodo te navade razvijale v svetu po pandemiji.</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lgn="just">
              <a:lnSpc>
                <a:spcPct val="150000"/>
              </a:lnSpc>
              <a:spcAft>
                <a:spcPts val="600"/>
              </a:spcAft>
            </a:pP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960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2756B-6B35-0B5D-244D-38885EEFC1DB}"/>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F43EDC5-B545-C1BB-D473-C695F1CC51E6}"/>
              </a:ext>
            </a:extLst>
          </p:cNvPr>
          <p:cNvSpPr>
            <a:spLocks noGrp="1"/>
          </p:cNvSpPr>
          <p:nvPr>
            <p:ph type="title"/>
          </p:nvPr>
        </p:nvSpPr>
        <p:spPr/>
        <p:txBody>
          <a:bodyPr/>
          <a:lstStyle/>
          <a:p>
            <a:r>
              <a:rPr lang="pl-PL" sz="3200" dirty="0"/>
              <a:t>Problem odločanja</a:t>
            </a:r>
          </a:p>
        </p:txBody>
      </p:sp>
      <p:sp>
        <p:nvSpPr>
          <p:cNvPr id="5" name="Symbol zastępczy zawartości 4">
            <a:extLst>
              <a:ext uri="{FF2B5EF4-FFF2-40B4-BE49-F238E27FC236}">
                <a16:creationId xmlns:a16="http://schemas.microsoft.com/office/drawing/2014/main" id="{83A241B7-AC10-0D4E-2C6F-1E78B551419A}"/>
              </a:ext>
            </a:extLst>
          </p:cNvPr>
          <p:cNvSpPr>
            <a:spLocks noGrp="1"/>
          </p:cNvSpPr>
          <p:nvPr>
            <p:ph idx="1"/>
          </p:nvPr>
        </p:nvSpPr>
        <p:spPr/>
        <p:txBody>
          <a:bodyPr>
            <a:normAutofit/>
          </a:bodyPr>
          <a:lstStyle/>
          <a:p>
            <a:pPr algn="just">
              <a:lnSpc>
                <a:spcPct val="150000"/>
              </a:lnSpc>
              <a:spcAft>
                <a:spcPts val="600"/>
              </a:spcAft>
            </a:pPr>
            <a:r>
              <a:rPr lang="pl-PL" sz="2000" kern="100" dirty="0">
                <a:effectLst/>
                <a:latin typeface="Tahoma" panose="020B0604030504040204" pitchFamily="34" charset="0"/>
                <a:ea typeface="Calibri" panose="020F0502020204030204" pitchFamily="34" charset="0"/>
                <a:cs typeface="Times New Roman" panose="02020603050405020304" pitchFamily="18" charset="0"/>
              </a:rPr>
              <a:t>Izvršni odbor Netflixa želi uporabiti obstoječe podatke za sprejemanje odločitev o naslednjem:</a:t>
            </a:r>
            <a:endParaRPr lang="hr-HR"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pl-PL" sz="1600" kern="100" dirty="0">
                <a:effectLst/>
                <a:latin typeface="Tahoma" panose="020B0604030504040204" pitchFamily="34" charset="0"/>
                <a:ea typeface="Calibri" panose="020F0502020204030204" pitchFamily="34" charset="0"/>
                <a:cs typeface="Times New Roman" panose="02020603050405020304" pitchFamily="18" charset="0"/>
              </a:rPr>
              <a:t>Na katero vsebino naj se osredotočijo </a:t>
            </a:r>
            <a:r>
              <a:rPr lang="pl-PL" sz="1600" b="1" kern="100" dirty="0">
                <a:effectLst/>
                <a:latin typeface="Tahoma" panose="020B0604030504040204" pitchFamily="34" charset="0"/>
                <a:ea typeface="Calibri" panose="020F0502020204030204" pitchFamily="34" charset="0"/>
                <a:cs typeface="Times New Roman" panose="02020603050405020304" pitchFamily="18" charset="0"/>
              </a:rPr>
              <a:t>prihodnje trženjske kampanje</a:t>
            </a:r>
            <a:r>
              <a:rPr lang="pl-PL" sz="1600" kern="100" dirty="0">
                <a:effectLst/>
                <a:latin typeface="Tahoma" panose="020B0604030504040204" pitchFamily="34" charset="0"/>
                <a:ea typeface="Calibri" panose="020F0502020204030204" pitchFamily="34" charset="0"/>
                <a:cs typeface="Times New Roman" panose="02020603050405020304" pitchFamily="18" charset="0"/>
              </a:rPr>
              <a:t>?</a:t>
            </a:r>
            <a:endParaRPr lang="hr-HR" sz="16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pl-PL" sz="1600" kern="100" dirty="0">
                <a:effectLst/>
                <a:latin typeface="Tahoma" panose="020B0604030504040204" pitchFamily="34" charset="0"/>
                <a:ea typeface="Calibri" panose="020F0502020204030204" pitchFamily="34" charset="0"/>
                <a:cs typeface="Times New Roman" panose="02020603050405020304" pitchFamily="18" charset="0"/>
              </a:rPr>
              <a:t>Katere </a:t>
            </a:r>
            <a:r>
              <a:rPr lang="pl-PL" sz="1600" b="1" kern="100" dirty="0">
                <a:effectLst/>
                <a:latin typeface="Tahoma" panose="020B0604030504040204" pitchFamily="34" charset="0"/>
                <a:ea typeface="Calibri" panose="020F0502020204030204" pitchFamily="34" charset="0"/>
                <a:cs typeface="Times New Roman" panose="02020603050405020304" pitchFamily="18" charset="0"/>
              </a:rPr>
              <a:t>nove oddaje in filme </a:t>
            </a:r>
            <a:r>
              <a:rPr lang="pl-PL" sz="1600" kern="100" dirty="0">
                <a:effectLst/>
                <a:latin typeface="Tahoma" panose="020B0604030504040204" pitchFamily="34" charset="0"/>
                <a:ea typeface="Calibri" panose="020F0502020204030204" pitchFamily="34" charset="0"/>
                <a:cs typeface="Times New Roman" panose="02020603050405020304" pitchFamily="18" charset="0"/>
              </a:rPr>
              <a:t>bi morala produkcijska ekipa razviti, da bi zadovoljila potrebe uporabnikov?</a:t>
            </a:r>
            <a:endParaRPr lang="hr-HR" sz="16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spcAft>
                <a:spcPts val="600"/>
              </a:spcAft>
              <a:buFont typeface="Symbol" panose="05050102010706020507" pitchFamily="18" charset="2"/>
              <a:buChar char=""/>
            </a:pPr>
            <a:r>
              <a:rPr lang="pl-PL" sz="1600" kern="100" dirty="0">
                <a:effectLst/>
                <a:latin typeface="Tahoma" panose="020B0604030504040204" pitchFamily="34" charset="0"/>
                <a:ea typeface="Calibri" panose="020F0502020204030204" pitchFamily="34" charset="0"/>
                <a:cs typeface="Times New Roman" panose="02020603050405020304" pitchFamily="18" charset="0"/>
              </a:rPr>
              <a:t>Katere </a:t>
            </a:r>
            <a:r>
              <a:rPr lang="pl-PL" sz="1600" b="1" kern="100" dirty="0">
                <a:effectLst/>
                <a:latin typeface="Tahoma" panose="020B0604030504040204" pitchFamily="34" charset="0"/>
                <a:ea typeface="Calibri" panose="020F0502020204030204" pitchFamily="34" charset="0"/>
                <a:cs typeface="Times New Roman" panose="02020603050405020304" pitchFamily="18" charset="0"/>
              </a:rPr>
              <a:t>demografske skupine in regije </a:t>
            </a:r>
            <a:r>
              <a:rPr lang="pl-PL" sz="1600" kern="100" dirty="0">
                <a:effectLst/>
                <a:latin typeface="Tahoma" panose="020B0604030504040204" pitchFamily="34" charset="0"/>
                <a:ea typeface="Calibri" panose="020F0502020204030204" pitchFamily="34" charset="0"/>
                <a:cs typeface="Times New Roman" panose="02020603050405020304" pitchFamily="18" charset="0"/>
              </a:rPr>
              <a:t>imajo potencial za rast in kako se jim je treba posvetiti?</a:t>
            </a:r>
            <a:endParaRPr lang="hr-HR" sz="1600" kern="100" dirty="0">
              <a:effectLst/>
              <a:latin typeface="Tahoma" panose="020B0604030504040204" pitchFamily="34" charset="0"/>
              <a:ea typeface="Calibri" panose="020F0502020204030204" pitchFamily="34" charset="0"/>
              <a:cs typeface="Times New Roman" panose="02020603050405020304" pitchFamily="18" charset="0"/>
            </a:endParaRPr>
          </a:p>
          <a:p>
            <a:pPr lvl="1" algn="just">
              <a:lnSpc>
                <a:spcPct val="150000"/>
              </a:lnSpc>
              <a:spcAft>
                <a:spcPts val="600"/>
              </a:spcAft>
            </a:pPr>
            <a:endParaRPr lang="hr-HR" sz="16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39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265EC-20FD-B469-06F3-AB3BB8EDE87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0250504-6205-8E91-A53B-30189692D079}"/>
              </a:ext>
            </a:extLst>
          </p:cNvPr>
          <p:cNvSpPr>
            <a:spLocks noGrp="1"/>
          </p:cNvSpPr>
          <p:nvPr>
            <p:ph type="title"/>
          </p:nvPr>
        </p:nvSpPr>
        <p:spPr/>
        <p:txBody>
          <a:bodyPr/>
          <a:lstStyle/>
          <a:p>
            <a:r>
              <a:rPr lang="pl-PL" sz="3200" dirty="0"/>
              <a:t>Opis podatkovnih </a:t>
            </a:r>
            <a:r>
              <a:rPr lang="pl-PL" dirty="0"/>
              <a:t>nizov</a:t>
            </a:r>
            <a:endParaRPr lang="pl-PL" sz="3200" dirty="0"/>
          </a:p>
        </p:txBody>
      </p:sp>
      <p:sp>
        <p:nvSpPr>
          <p:cNvPr id="5" name="Symbol zastępczy zawartości 4">
            <a:extLst>
              <a:ext uri="{FF2B5EF4-FFF2-40B4-BE49-F238E27FC236}">
                <a16:creationId xmlns:a16="http://schemas.microsoft.com/office/drawing/2014/main" id="{A27596F7-448E-09B3-95B6-D25DD948E8AD}"/>
              </a:ext>
            </a:extLst>
          </p:cNvPr>
          <p:cNvSpPr>
            <a:spLocks noGrp="1"/>
          </p:cNvSpPr>
          <p:nvPr>
            <p:ph idx="1"/>
          </p:nvPr>
        </p:nvSpPr>
        <p:spPr/>
        <p:txBody>
          <a:bodyPr>
            <a:normAutofit/>
          </a:bodyPr>
          <a:lstStyle/>
          <a:p>
            <a:pPr algn="just">
              <a:lnSpc>
                <a:spcPct val="150000"/>
              </a:lnSpc>
              <a:spcAft>
                <a:spcPts val="600"/>
              </a:spcAft>
              <a:buNone/>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Nabor podatkov je sestavljen iz več tabel (listov) v datoteki Excel. Vsaka tabela vsebuje različne vrste informacij, povezanih z vsebino Netflixa:</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pl-PL" sz="1100" b="1" kern="100" dirty="0">
                <a:effectLst/>
                <a:latin typeface="Tahoma" panose="020B0604030504040204" pitchFamily="34" charset="0"/>
                <a:ea typeface="Calibri" panose="020F0502020204030204" pitchFamily="34" charset="0"/>
                <a:cs typeface="Times New Roman" panose="02020603050405020304" pitchFamily="18" charset="0"/>
              </a:rPr>
              <a:t>Netflix_titles</a:t>
            </a:r>
            <a:r>
              <a:rPr lang="pl-PL" sz="1100" kern="100" dirty="0">
                <a:effectLst/>
                <a:latin typeface="Tahoma" panose="020B0604030504040204" pitchFamily="34" charset="0"/>
                <a:ea typeface="Calibri" panose="020F0502020204030204" pitchFamily="34" charset="0"/>
                <a:cs typeface="Times New Roman" panose="02020603050405020304" pitchFamily="18" charset="0"/>
              </a:rPr>
              <a:t>: vsebuje osnovne informacije o naslovih Netflixa (filmi in TV oddaje). Ključni atributi vključujejo:</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duration_minutes: Trajanje filma v minutah. To polje je prazno za televizijske oddaje.</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duration_seasons: Število sezon za televizijske oddaje. To polje je prazno za filme.</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type: Vrsta vsebine, ki je lahko "Film" ali "TV oddaja"</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title: Ime vsebine.</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date_added: Datum, ko je bila vsebina dodana v Netflix</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release_year: Leto, v katerem je bila vsebina prvič objavljena</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rating: TV-MA, TV-14 itd.)</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description: Kratek opis vsebine.</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title_id: Edinstven identifikator za vsak naslov</a:t>
            </a:r>
          </a:p>
        </p:txBody>
      </p:sp>
    </p:spTree>
    <p:extLst>
      <p:ext uri="{BB962C8B-B14F-4D97-AF65-F5344CB8AC3E}">
        <p14:creationId xmlns:p14="http://schemas.microsoft.com/office/powerpoint/2010/main" val="3599264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9B735-E052-C767-FFF7-415FDCFAFDE0}"/>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A498BCA-D1EC-B768-7335-8168C61035D9}"/>
              </a:ext>
            </a:extLst>
          </p:cNvPr>
          <p:cNvSpPr>
            <a:spLocks noGrp="1"/>
          </p:cNvSpPr>
          <p:nvPr>
            <p:ph type="title"/>
          </p:nvPr>
        </p:nvSpPr>
        <p:spPr/>
        <p:txBody>
          <a:bodyPr/>
          <a:lstStyle/>
          <a:p>
            <a:r>
              <a:rPr lang="pl-PL" sz="3200" dirty="0"/>
              <a:t>Opis podatkovnega niza</a:t>
            </a:r>
          </a:p>
        </p:txBody>
      </p:sp>
      <p:sp>
        <p:nvSpPr>
          <p:cNvPr id="5" name="Symbol zastępczy zawartości 4">
            <a:extLst>
              <a:ext uri="{FF2B5EF4-FFF2-40B4-BE49-F238E27FC236}">
                <a16:creationId xmlns:a16="http://schemas.microsoft.com/office/drawing/2014/main" id="{99358582-EDD3-D4E3-91AA-9939A2586F9A}"/>
              </a:ext>
            </a:extLst>
          </p:cNvPr>
          <p:cNvSpPr>
            <a:spLocks noGrp="1"/>
          </p:cNvSpPr>
          <p:nvPr>
            <p:ph idx="1"/>
          </p:nvPr>
        </p:nvSpPr>
        <p:spPr/>
        <p:txBody>
          <a:bodyPr>
            <a:normAutofit/>
          </a:bodyPr>
          <a:lstStyle/>
          <a:p>
            <a:pPr marL="342900" lvl="0" indent="-342900" algn="just">
              <a:lnSpc>
                <a:spcPct val="150000"/>
              </a:lnSpc>
              <a:buFont typeface="+mj-lt"/>
              <a:buAutoNum type="arabicPeriod" startAt="2"/>
            </a:pPr>
            <a:r>
              <a:rPr lang="pl-PL" sz="1100" b="1" kern="100" dirty="0">
                <a:effectLst/>
                <a:latin typeface="Tahoma" panose="020B0604030504040204" pitchFamily="34" charset="0"/>
                <a:ea typeface="Calibri" panose="020F0502020204030204" pitchFamily="34" charset="0"/>
                <a:cs typeface="Times New Roman" panose="02020603050405020304" pitchFamily="18" charset="0"/>
              </a:rPr>
              <a:t>Netflix_titles_directors</a:t>
            </a:r>
            <a:r>
              <a:rPr lang="pl-PL" sz="1100" kern="100" dirty="0">
                <a:effectLst/>
                <a:latin typeface="Tahoma" panose="020B0604030504040204" pitchFamily="34" charset="0"/>
                <a:ea typeface="Calibri" panose="020F0502020204030204" pitchFamily="34" charset="0"/>
                <a:cs typeface="Times New Roman" panose="02020603050405020304" pitchFamily="18" charset="0"/>
              </a:rPr>
              <a:t>: ta tabela povezuje naslove z njihovimi režiserji. Ključni atributi vključujejo:</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director: Ime direktorja. </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title_id: edinstven identifikator naslova, ki se povezuje s tabelo netflix_titles.</a:t>
            </a:r>
          </a:p>
          <a:p>
            <a:pPr marL="342900" lvl="0" indent="-342900" algn="just">
              <a:lnSpc>
                <a:spcPct val="150000"/>
              </a:lnSpc>
              <a:buFont typeface="+mj-lt"/>
              <a:buAutoNum type="arabicPeriod" startAt="2"/>
            </a:pPr>
            <a:r>
              <a:rPr lang="pl-PL" sz="1100" b="1" kern="100" dirty="0">
                <a:effectLst/>
                <a:latin typeface="Tahoma" panose="020B0604030504040204" pitchFamily="34" charset="0"/>
                <a:ea typeface="Calibri" panose="020F0502020204030204" pitchFamily="34" charset="0"/>
                <a:cs typeface="Times New Roman" panose="02020603050405020304" pitchFamily="18" charset="0"/>
              </a:rPr>
              <a:t>Netflix_titles_countries</a:t>
            </a:r>
            <a:r>
              <a:rPr lang="pl-PL" sz="1100" kern="100" dirty="0">
                <a:effectLst/>
                <a:latin typeface="Tahoma" panose="020B0604030504040204" pitchFamily="34" charset="0"/>
                <a:ea typeface="Calibri" panose="020F0502020204030204" pitchFamily="34" charset="0"/>
                <a:cs typeface="Times New Roman" panose="02020603050405020304" pitchFamily="18" charset="0"/>
              </a:rPr>
              <a:t>: ta tabela povezuje naslove z državami, v katerih so bili ustvarjeni. Ključni atributi vključujejo:</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country: Ime </a:t>
            </a:r>
            <a:r>
              <a:rPr lang="en-US" sz="1100" kern="100" dirty="0" err="1">
                <a:effectLst/>
                <a:latin typeface="Tahoma" panose="020B0604030504040204" pitchFamily="34" charset="0"/>
                <a:ea typeface="Calibri" panose="020F0502020204030204" pitchFamily="34" charset="0"/>
                <a:cs typeface="Times New Roman" panose="02020603050405020304" pitchFamily="18" charset="0"/>
              </a:rPr>
              <a:t>države</a:t>
            </a:r>
            <a:r>
              <a:rPr lang="en-US" sz="1100" kern="100" dirty="0">
                <a:effectLst/>
                <a:latin typeface="Tahoma" panose="020B0604030504040204" pitchFamily="34" charset="0"/>
                <a:ea typeface="Calibri" panose="020F0502020204030204" pitchFamily="34" charset="0"/>
                <a:cs typeface="Times New Roman" panose="02020603050405020304" pitchFamily="18" charset="0"/>
              </a:rPr>
              <a:t>.</a:t>
            </a:r>
          </a:p>
          <a:p>
            <a:pPr marL="742950" lvl="1" indent="-285750" algn="just">
              <a:lnSpc>
                <a:spcPct val="150000"/>
              </a:lnSpc>
              <a:buFont typeface="+mj-lt"/>
              <a:buAutoNum type="alphaLcPeriod"/>
            </a:pPr>
            <a:r>
              <a:rPr lang="en-US" sz="1100" kern="100" dirty="0" err="1">
                <a:effectLst/>
                <a:latin typeface="Tahoma" panose="020B0604030504040204" pitchFamily="34" charset="0"/>
                <a:ea typeface="Calibri" panose="020F0502020204030204" pitchFamily="34" charset="0"/>
                <a:cs typeface="Times New Roman" panose="02020603050405020304" pitchFamily="18" charset="0"/>
              </a:rPr>
              <a:t>title_id</a:t>
            </a:r>
            <a:r>
              <a:rPr lang="en-US" sz="1100" kern="100" dirty="0">
                <a:effectLst/>
                <a:latin typeface="Tahoma" panose="020B0604030504040204" pitchFamily="34" charset="0"/>
                <a:ea typeface="Calibri" panose="020F0502020204030204" pitchFamily="34" charset="0"/>
                <a:cs typeface="Times New Roman" panose="02020603050405020304" pitchFamily="18" charset="0"/>
              </a:rPr>
              <a:t>: The unique identifier for the title, which links to the </a:t>
            </a:r>
            <a:r>
              <a:rPr lang="en-US" sz="1100" kern="100" dirty="0" err="1">
                <a:effectLst/>
                <a:latin typeface="Tahoma" panose="020B0604030504040204" pitchFamily="34" charset="0"/>
                <a:ea typeface="Calibri" panose="020F0502020204030204" pitchFamily="34" charset="0"/>
                <a:cs typeface="Times New Roman" panose="02020603050405020304" pitchFamily="18" charset="0"/>
              </a:rPr>
              <a:t>netflix</a:t>
            </a:r>
            <a:r>
              <a:rPr lang="sl-SI" sz="1100" kern="100" dirty="0">
                <a:ea typeface="Calibri" panose="020F0502020204030204" pitchFamily="34" charset="0"/>
                <a:cs typeface="Times New Roman" panose="02020603050405020304" pitchFamily="18" charset="0"/>
              </a:rPr>
              <a:t>_</a:t>
            </a:r>
            <a:r>
              <a:rPr lang="en-US" sz="1100" kern="100" dirty="0">
                <a:effectLst/>
                <a:latin typeface="Tahoma" panose="020B0604030504040204" pitchFamily="34" charset="0"/>
                <a:ea typeface="Calibri" panose="020F0502020204030204" pitchFamily="34" charset="0"/>
                <a:cs typeface="Times New Roman" panose="02020603050405020304" pitchFamily="18" charset="0"/>
              </a:rPr>
              <a:t>titles table.</a:t>
            </a:r>
          </a:p>
          <a:p>
            <a:pPr marL="342900" lvl="0" indent="-342900" algn="just">
              <a:lnSpc>
                <a:spcPct val="150000"/>
              </a:lnSpc>
              <a:buFont typeface="+mj-lt"/>
              <a:buAutoNum type="arabicPeriod" startAt="2"/>
            </a:pPr>
            <a:r>
              <a:rPr lang="pl-PL" sz="1100" b="1" kern="100" dirty="0">
                <a:effectLst/>
                <a:latin typeface="Tahoma" panose="020B0604030504040204" pitchFamily="34" charset="0"/>
                <a:ea typeface="Calibri" panose="020F0502020204030204" pitchFamily="34" charset="0"/>
                <a:cs typeface="Times New Roman" panose="02020603050405020304" pitchFamily="18" charset="0"/>
              </a:rPr>
              <a:t>Netflix_titles_roles</a:t>
            </a:r>
            <a:r>
              <a:rPr lang="pl-PL" sz="1100" kern="100" dirty="0">
                <a:effectLst/>
                <a:latin typeface="Tahoma" panose="020B0604030504040204" pitchFamily="34" charset="0"/>
                <a:ea typeface="Calibri" panose="020F0502020204030204" pitchFamily="34" charset="0"/>
                <a:cs typeface="Times New Roman" panose="02020603050405020304" pitchFamily="18" charset="0"/>
              </a:rPr>
              <a:t>: ta tabela povezuje naslove z igralci, ki so v njih sodelovali. Ključni atributi vključujejo:</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actor: Ime igralca.</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title_id: edinstven identifikator za naslov, ki je povezan s tabelo netflix_titles.</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startAt="2"/>
            </a:pPr>
            <a:r>
              <a:rPr lang="pl-PL" sz="1100" b="1" kern="100" dirty="0">
                <a:effectLst/>
                <a:latin typeface="Tahoma" panose="020B0604030504040204" pitchFamily="34" charset="0"/>
                <a:ea typeface="Calibri" panose="020F0502020204030204" pitchFamily="34" charset="0"/>
                <a:cs typeface="Times New Roman" panose="02020603050405020304" pitchFamily="18" charset="0"/>
              </a:rPr>
              <a:t>Netflix_titles_categories</a:t>
            </a:r>
            <a:r>
              <a:rPr lang="pl-PL" sz="1100" kern="100" dirty="0">
                <a:effectLst/>
                <a:latin typeface="Tahoma" panose="020B0604030504040204" pitchFamily="34" charset="0"/>
                <a:ea typeface="Calibri" panose="020F0502020204030204" pitchFamily="34" charset="0"/>
                <a:cs typeface="Times New Roman" panose="02020603050405020304" pitchFamily="18" charset="0"/>
              </a:rPr>
              <a:t>: ta tabela vsebuje informacije o kategorijah (žanrih), v katere spada vsak naslov. Ključni atributi vključujejo:</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category: Ime kategorije ali žanra (npr. "Komedije", "Drame", "Dokumentarni filmi").</a:t>
            </a:r>
          </a:p>
          <a:p>
            <a:pPr marL="742950" lvl="1" indent="-285750" algn="just">
              <a:lnSpc>
                <a:spcPct val="150000"/>
              </a:lnSpc>
              <a:buFont typeface="+mj-lt"/>
              <a:buAutoNum type="alphaLcPeriod"/>
            </a:pPr>
            <a:r>
              <a:rPr lang="pl-PL" sz="1100" kern="100" dirty="0">
                <a:effectLst/>
                <a:latin typeface="Tahoma" panose="020B0604030504040204" pitchFamily="34" charset="0"/>
                <a:ea typeface="Calibri" panose="020F0502020204030204" pitchFamily="34" charset="0"/>
                <a:cs typeface="Times New Roman" panose="02020603050405020304" pitchFamily="18" charset="0"/>
              </a:rPr>
              <a:t>title_id: edinstven identifikator za naslov, ki je povezan s tabelo netflix_titles.</a:t>
            </a:r>
          </a:p>
        </p:txBody>
      </p:sp>
    </p:spTree>
    <p:extLst>
      <p:ext uri="{BB962C8B-B14F-4D97-AF65-F5344CB8AC3E}">
        <p14:creationId xmlns:p14="http://schemas.microsoft.com/office/powerpoint/2010/main" val="2076421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7C68C-DA9F-476E-251E-42DFE54E1E6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C5674C4-7015-5808-DD67-F9037D5CF9D2}"/>
              </a:ext>
            </a:extLst>
          </p:cNvPr>
          <p:cNvSpPr>
            <a:spLocks noGrp="1"/>
          </p:cNvSpPr>
          <p:nvPr>
            <p:ph type="title"/>
          </p:nvPr>
        </p:nvSpPr>
        <p:spPr/>
        <p:txBody>
          <a:bodyPr/>
          <a:lstStyle/>
          <a:p>
            <a:r>
              <a:rPr lang="pl-PL" sz="3200" dirty="0"/>
              <a:t>Naloga</a:t>
            </a:r>
          </a:p>
        </p:txBody>
      </p:sp>
      <p:sp>
        <p:nvSpPr>
          <p:cNvPr id="5" name="Symbol zastępczy zawartości 4">
            <a:extLst>
              <a:ext uri="{FF2B5EF4-FFF2-40B4-BE49-F238E27FC236}">
                <a16:creationId xmlns:a16="http://schemas.microsoft.com/office/drawing/2014/main" id="{A42411F0-4796-601D-05F1-88EF3867567E}"/>
              </a:ext>
            </a:extLst>
          </p:cNvPr>
          <p:cNvSpPr>
            <a:spLocks noGrp="1"/>
          </p:cNvSpPr>
          <p:nvPr>
            <p:ph idx="1"/>
          </p:nvPr>
        </p:nvSpPr>
        <p:spPr/>
        <p:txBody>
          <a:bodyPr>
            <a:normAutofit/>
          </a:bodyPr>
          <a:lstStyle/>
          <a:p>
            <a:pPr algn="just">
              <a:lnSpc>
                <a:spcPct val="150000"/>
              </a:lnSpc>
              <a:spcAft>
                <a:spcPts val="600"/>
              </a:spcAft>
              <a:buNone/>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Vaša naloga podatkovnega analitika je pomagati izvršni ekipi Netflixa pri sprejemanju odločitev na podlagi informacij. Z razpoložljivim naborom podatkov boste raziskali naslednje vidike:</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pl-PL" sz="1400" b="1" kern="100" dirty="0">
                <a:ea typeface="Calibri" panose="020F0502020204030204" pitchFamily="34" charset="0"/>
                <a:cs typeface="Times New Roman" panose="02020603050405020304" pitchFamily="18" charset="0"/>
              </a:rPr>
              <a:t>P</a:t>
            </a: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repoznavanje najbolj priljubljenih žanrov in vsebin:</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Symbol" panose="05050102010706020507" pitchFamily="18"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Raziščite, kateri žanri (npr. drame, komedije, dokumentarni filmi) so med uporabniki Netflixa najbolj priljubljeni.</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Symbol" panose="05050102010706020507" pitchFamily="18"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Analizirajte priljubljenost različnih žanrov glede na demografske značilnosti, kot so starost, spol in regija.</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Symbol" panose="05050102010706020507" pitchFamily="18"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Razmislite, kako se je priljubljenost žanrov spreminjala skozi čas (npr. pred pandemijo, med njo in po njej).</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Analiza trendov gledanosti:</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Symbol" panose="05050102010706020507" pitchFamily="18"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Spremljajte, kako se gledanost spreminja med letom. Ali obstajajo določeni meseci ali sezonska obdobja, ko je gledanost še posebej visoka ali nizka?</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Symbol" panose="05050102010706020507" pitchFamily="18"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Raziščite vpliv pandemije na gledanost. Ali so v tem času postali bolj priljubljeni določeni žanri ali vrste vsebin?</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spcAft>
                <a:spcPts val="600"/>
              </a:spcAft>
              <a:buFont typeface="Symbol" panose="05050102010706020507" pitchFamily="18"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Analizirajte trajanje in pogostost gledanja različnih vrst vsebin (npr. filmov in serij).</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760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613F2-8C9C-E3A2-7749-8A45CBB5793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4AB043CB-AB92-A8C5-2F1A-17632A620086}"/>
              </a:ext>
            </a:extLst>
          </p:cNvPr>
          <p:cNvSpPr>
            <a:spLocks noGrp="1"/>
          </p:cNvSpPr>
          <p:nvPr>
            <p:ph type="title"/>
          </p:nvPr>
        </p:nvSpPr>
        <p:spPr/>
        <p:txBody>
          <a:bodyPr/>
          <a:lstStyle/>
          <a:p>
            <a:r>
              <a:rPr lang="pl-PL" sz="3200" dirty="0"/>
              <a:t>Naloga</a:t>
            </a:r>
          </a:p>
        </p:txBody>
      </p:sp>
      <p:sp>
        <p:nvSpPr>
          <p:cNvPr id="5" name="Symbol zastępczy zawartości 4">
            <a:extLst>
              <a:ext uri="{FF2B5EF4-FFF2-40B4-BE49-F238E27FC236}">
                <a16:creationId xmlns:a16="http://schemas.microsoft.com/office/drawing/2014/main" id="{7D759EEC-3804-8C82-D694-98CDD2777448}"/>
              </a:ext>
            </a:extLst>
          </p:cNvPr>
          <p:cNvSpPr>
            <a:spLocks noGrp="1"/>
          </p:cNvSpPr>
          <p:nvPr>
            <p:ph idx="1"/>
          </p:nvPr>
        </p:nvSpPr>
        <p:spPr/>
        <p:txBody>
          <a:bodyPr>
            <a:normAutofit/>
          </a:bodyPr>
          <a:lstStyle/>
          <a:p>
            <a:pPr algn="just">
              <a:lnSpc>
                <a:spcPct val="150000"/>
              </a:lnSpc>
              <a:spcAft>
                <a:spcPts val="600"/>
              </a:spcAft>
              <a:buNone/>
            </a:pPr>
            <a:r>
              <a:rPr lang="pl-PL" sz="1800" b="1" kern="100" dirty="0">
                <a:effectLst/>
                <a:latin typeface="Tahoma" panose="020B0604030504040204" pitchFamily="34" charset="0"/>
                <a:ea typeface="Calibri" panose="020F0502020204030204" pitchFamily="34" charset="0"/>
                <a:cs typeface="Times New Roman" panose="02020603050405020304" pitchFamily="18" charset="0"/>
              </a:rPr>
              <a:t>Vizualizacija rezultatov v programu Tableau:</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Ustvarite vizualizacije, ki jasno in učinkovito sporočajo ključne ugotovitve. Uporabite različne vrste grafov, kot so stolpčni, linijski, zemljevidi in toplotne karte.</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Pripravite nadzorno ploščo, ki bo vodstveni ekipi omogočila intuitivno raziskovanje podatkov in sprejemanje informiranih odločitev.</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Zagotovite, da so vizualizacije interaktivne in uporabnikom omogočajo filtriranje podatkov po različnih merilih (npr. žanr, regija, demografski podatki).</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Povežite vse tabele z razmerji</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684568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a96d4792d55c80b67b30b67aff3a0ec1">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55ebc69d9e123cf634fc7342a6d63ed5"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631B64B-B766-4059-9715-EBC728F4DA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3043</TotalTime>
  <Words>1030</Words>
  <Application>Microsoft Office PowerPoint</Application>
  <PresentationFormat>Panoramiczny</PresentationFormat>
  <Paragraphs>67</Paragraphs>
  <Slides>10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10</vt:i4>
      </vt:variant>
    </vt:vector>
  </HeadingPairs>
  <TitlesOfParts>
    <vt:vector size="15" baseType="lpstr">
      <vt:lpstr>Arial</vt:lpstr>
      <vt:lpstr>Calibri</vt:lpstr>
      <vt:lpstr>Symbol</vt:lpstr>
      <vt:lpstr>Tahoma</vt:lpstr>
      <vt:lpstr>Motyw pakietu Office</vt:lpstr>
      <vt:lpstr>Poslovna inteligenca</vt:lpstr>
      <vt:lpstr>Agenda</vt:lpstr>
      <vt:lpstr>Opis podjetja</vt:lpstr>
      <vt:lpstr>Problem odločanja</vt:lpstr>
      <vt:lpstr>Problem odločanja</vt:lpstr>
      <vt:lpstr>Opis podatkovnih nizov</vt:lpstr>
      <vt:lpstr>Opis podatkovnega niza</vt:lpstr>
      <vt:lpstr>Naloga</vt:lpstr>
      <vt:lpstr>Naloga</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docId:6C8AF7D09EDD0BC4F9BD2E931BE3D917</cp:keywords>
  <cp:lastModifiedBy>KRS</cp:lastModifiedBy>
  <cp:revision>20</cp:revision>
  <dcterms:created xsi:type="dcterms:W3CDTF">2023-07-06T12:09:08Z</dcterms:created>
  <dcterms:modified xsi:type="dcterms:W3CDTF">2025-10-28T13:24:43Z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