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5" r:id="rId5"/>
  </p:sldMasterIdLst>
  <p:notesMasterIdLst>
    <p:notesMasterId r:id="rId24"/>
  </p:notesMasterIdLst>
  <p:sldIdLst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409" r:id="rId21"/>
    <p:sldId id="335" r:id="rId22"/>
    <p:sldId id="410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015BA6"/>
    <a:srgbClr val="7F7F7F"/>
    <a:srgbClr val="AEAEAE"/>
    <a:srgbClr val="FFFFFF"/>
    <a:srgbClr val="292928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9" autoAdjust="0"/>
    <p:restoredTop sz="92258" autoAdjust="0"/>
  </p:normalViewPr>
  <p:slideViewPr>
    <p:cSldViewPr snapToGrid="0">
      <p:cViewPr varScale="1">
        <p:scale>
          <a:sx n="88" d="100"/>
          <a:sy n="88" d="100"/>
        </p:scale>
        <p:origin x="41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782C0-9634-45D9-AA9D-1F5A6C0DFCFE}" type="datetimeFigureOut">
              <a:rPr lang="pl-PL" smtClean="0"/>
              <a:t>28.10.2025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Kliknite, da uredite slog vzorca besedila</a:t>
            </a:r>
          </a:p>
          <a:p>
            <a:pPr lvl="1"/>
            <a:r>
              <a:rPr lang="pl-PL"/>
              <a:t>Drugi raven</a:t>
            </a:r>
          </a:p>
          <a:p>
            <a:pPr lvl="2"/>
            <a:r>
              <a:rPr lang="pl-PL"/>
              <a:t>Tretji raven</a:t>
            </a:r>
          </a:p>
          <a:p>
            <a:pPr lvl="3"/>
            <a:r>
              <a:rPr lang="pl-PL"/>
              <a:t>Višji nivo</a:t>
            </a:r>
          </a:p>
          <a:p>
            <a:pPr lvl="4"/>
            <a:r>
              <a:rPr lang="pl-PL"/>
              <a:t>Pojasnila o tem, kako se je zgodilo to, kar se je zgodilo.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9EF10-037F-4F0F-BE3F-FA2408EF2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25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770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60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126763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146141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61255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569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836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Klikni, da bi lahko uredili slog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Kliknite, da uredite slog vzorca besedila</a:t>
            </a:r>
          </a:p>
          <a:p>
            <a:pPr lvl="1"/>
            <a:r>
              <a:rPr lang="pl-PL" dirty="0"/>
              <a:t>Drugi raven</a:t>
            </a:r>
          </a:p>
          <a:p>
            <a:pPr lvl="2"/>
            <a:r>
              <a:rPr lang="pl-PL" dirty="0"/>
              <a:t>Tretji raven</a:t>
            </a:r>
          </a:p>
          <a:p>
            <a:pPr lvl="3"/>
            <a:r>
              <a:rPr lang="pl-PL" dirty="0"/>
              <a:t>Višji nivo</a:t>
            </a:r>
          </a:p>
          <a:p>
            <a:pPr lvl="4"/>
            <a:r>
              <a:rPr lang="pl-PL" dirty="0"/>
              <a:t>Pojasnila o tem, kako se je zgodilo to, da je bil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Financira Evropska unija.</a:t>
            </a:r>
          </a:p>
          <a:p>
            <a:r>
              <a:rPr lang="en-US" dirty="0"/>
              <a:t>Izražena stališča in mnenja so izključno stališča in mnenja avtorjev in ne odražajo nujno stališč in mnenj Evropske unije ali Izvajalske agencije za izobraževanje in kulturo (EACEA).</a:t>
            </a:r>
          </a:p>
          <a:p>
            <a:r>
              <a:rPr lang="en-US" dirty="0"/>
              <a:t>Evropska unija in agencija EACEA ne moreta biti odgovorni zanje.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DB8B49A-91DD-E2E0-C046-13FDB51AFF31}"/>
              </a:ext>
            </a:extLst>
          </p:cNvPr>
          <p:cNvSpPr txBox="1"/>
          <p:nvPr userDrawn="1"/>
        </p:nvSpPr>
        <p:spPr>
          <a:xfrm>
            <a:off x="7657032" y="6200486"/>
            <a:ext cx="4038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Co-funded by the European Union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Views and opinions expressed are however those of the author(s) only and do not necessarily reflect those of the European Union or the National Agency (NA).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Neither the European Union nor NA can be held responsible for them.</a:t>
            </a:r>
          </a:p>
        </p:txBody>
      </p:sp>
    </p:spTree>
    <p:extLst>
      <p:ext uri="{BB962C8B-B14F-4D97-AF65-F5344CB8AC3E}">
        <p14:creationId xmlns:p14="http://schemas.microsoft.com/office/powerpoint/2010/main" val="256847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626679" y="2690451"/>
            <a:ext cx="5337910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Tableu Desktop</a:t>
            </a:r>
          </a:p>
          <a:p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Terminologija Tableau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668F3BE0-D50E-57E1-D837-D84DD60AFE4E}"/>
              </a:ext>
            </a:extLst>
          </p:cNvPr>
          <p:cNvSpPr txBox="1">
            <a:spLocks/>
          </p:cNvSpPr>
          <p:nvPr/>
        </p:nvSpPr>
        <p:spPr>
          <a:xfrm>
            <a:off x="5700634" y="345175"/>
            <a:ext cx="5160406" cy="2184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 sz="2800" b="1" dirty="0"/>
              <a:t>Poslovna </a:t>
            </a:r>
            <a:r>
              <a:rPr lang="hr-HR" sz="2800" b="1" dirty="0" err="1"/>
              <a:t>inteligenca</a:t>
            </a:r>
            <a:endParaRPr lang="pl-PL" sz="2800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3EB65024-3D1F-CC61-F71D-9AE3B81F9F41}"/>
              </a:ext>
            </a:extLst>
          </p:cNvPr>
          <p:cNvSpPr txBox="1">
            <a:spLocks/>
          </p:cNvSpPr>
          <p:nvPr/>
        </p:nvSpPr>
        <p:spPr>
          <a:xfrm>
            <a:off x="5786525" y="4638167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Učno </a:t>
            </a:r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gradivo za </a:t>
            </a:r>
            <a:r>
              <a:rPr lang="pl-PL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vaje</a:t>
            </a: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F3FB5F9-2CB9-5ADB-E180-1653290481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4113" y="5626724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7BE151BD-5B99-3426-D848-4F23609FB061}"/>
              </a:ext>
            </a:extLst>
          </p:cNvPr>
          <p:cNvSpPr txBox="1"/>
          <p:nvPr/>
        </p:nvSpPr>
        <p:spPr>
          <a:xfrm>
            <a:off x="5987973" y="5723984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249E9970-4DFC-AE10-EC44-B170ECE3D0FB}"/>
              </a:ext>
            </a:extLst>
          </p:cNvPr>
          <p:cNvSpPr txBox="1"/>
          <p:nvPr/>
        </p:nvSpPr>
        <p:spPr>
          <a:xfrm>
            <a:off x="5998342" y="5741735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le tekstowe 12">
            <a:extLst>
              <a:ext uri="{FF2B5EF4-FFF2-40B4-BE49-F238E27FC236}">
                <a16:creationId xmlns:a16="http://schemas.microsoft.com/office/drawing/2014/main" id="{D1C43E22-1C65-9F23-AE1F-44CD473F7806}"/>
              </a:ext>
            </a:extLst>
          </p:cNvPr>
          <p:cNvSpPr txBox="1"/>
          <p:nvPr/>
        </p:nvSpPr>
        <p:spPr>
          <a:xfrm>
            <a:off x="539680" y="5293868"/>
            <a:ext cx="49970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en-GB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ole tekstowe 16">
            <a:extLst>
              <a:ext uri="{FF2B5EF4-FFF2-40B4-BE49-F238E27FC236}">
                <a16:creationId xmlns:a16="http://schemas.microsoft.com/office/drawing/2014/main" id="{FFA39244-9EA9-EB13-DB8D-A76A5FBDF898}"/>
              </a:ext>
            </a:extLst>
          </p:cNvPr>
          <p:cNvSpPr txBox="1"/>
          <p:nvPr/>
        </p:nvSpPr>
        <p:spPr>
          <a:xfrm>
            <a:off x="-42796" y="6378243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28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en-GB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</p:spTree>
    <p:extLst>
      <p:ext uri="{BB962C8B-B14F-4D97-AF65-F5344CB8AC3E}">
        <p14:creationId xmlns:p14="http://schemas.microsoft.com/office/powerpoint/2010/main" val="374070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77272-0FD8-4E92-F93A-2B8C181BC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Povezovanje z virom podatkov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9316D-50EF-156B-C2FB-25ADA985D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800" dirty="0"/>
              <a:t>Tableau Desktop se začne s povezovanjem z virom podatkov.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800" dirty="0"/>
              <a:t>Tableau Desktop ponuja številne možnosti podatkov, s katerimi se lahko povežete prek podokna Connect.  </a:t>
            </a:r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-US" sz="2800" dirty="0"/>
              <a:t>Iskanje podatkov - Povezava z zunanjim strežnikom Tableau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800" dirty="0"/>
              <a:t>V datoteko - povezava z lokalnimi datotekami, vključno s PDF, CSV, TXT in Microsoft Excel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800" dirty="0"/>
              <a:t>Na strežnik - povezava s priljubljenimi strežniki podatkovnih zbirk, vključno s strežniki Redshift, Oracle, DB2, SQL Server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800" dirty="0"/>
              <a:t>Shranjeni viri podatkov - povezava s pakiranimi viri podatkov Tableau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7CD7B5C-C11B-DF0B-CD61-DAA48152D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76CA36B-F213-DAEE-0AB5-460EB51CD532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593E2F6-ADBA-47BB-B110-D3F0E5412162}"/>
              </a:ext>
            </a:extLst>
          </p:cNvPr>
          <p:cNvSpPr txBox="1"/>
          <p:nvPr/>
        </p:nvSpPr>
        <p:spPr>
          <a:xfrm>
            <a:off x="6463943" y="618624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534839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F988C-D30B-A353-3246-CF93F3EBE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Vrste podatkov 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36A7D-A4D6-563F-1F57-AE95AB24C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Tableau podpira 7 različnih vrst podatkov. Te vrste podatkov lahko spreminjate z uporabo </a:t>
            </a:r>
            <a:r>
              <a:rPr lang="en-US" b="1" dirty="0"/>
              <a:t>podatkovne mreže </a:t>
            </a:r>
            <a:r>
              <a:rPr lang="en-US" dirty="0"/>
              <a:t>in/ali </a:t>
            </a:r>
            <a:r>
              <a:rPr lang="en-US" b="1" dirty="0"/>
              <a:t>podatkovnega podokna</a:t>
            </a:r>
            <a:r>
              <a:rPr lang="en-US" dirty="0"/>
              <a:t>. Podatkovne vrste morajo biti del prvotnega vira podatkov, da jih lahko spremenite.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Podprte vrste vključujejo: </a:t>
            </a: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</a:pPr>
            <a:r>
              <a:rPr lang="en-US" dirty="0"/>
              <a:t>Besedilo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</a:pPr>
            <a:r>
              <a:rPr lang="en-US" dirty="0"/>
              <a:t>Vrednosti datuma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</a:pPr>
            <a:r>
              <a:rPr lang="en-US" dirty="0"/>
              <a:t>Številčne vrednosti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</a:pPr>
            <a:r>
              <a:rPr lang="en-US" dirty="0"/>
              <a:t>Logične vrednosti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</a:pPr>
            <a:r>
              <a:rPr lang="en-US" dirty="0"/>
              <a:t>Geografske vloge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</a:pPr>
            <a:r>
              <a:rPr lang="en-US" dirty="0"/>
              <a:t>Skupina grozdov</a:t>
            </a:r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endParaRPr lang="en-US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4E3078B-488B-93DF-4A00-7896E00EA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0590F05-84B1-9F21-80BD-BDA1A8B6BEED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57C6603-96A8-9DFB-59CB-F82702E0BB79}"/>
              </a:ext>
            </a:extLst>
          </p:cNvPr>
          <p:cNvSpPr txBox="1"/>
          <p:nvPr/>
        </p:nvSpPr>
        <p:spPr>
          <a:xfrm>
            <a:off x="6463943" y="618624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722276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64785-F71C-DD4B-F647-82A1D132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Podatkovne povezave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55408-1EF8-8D7B-FAC3-0B5FD992F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Tableau podpira dve različni podatkovni povezavi Live in Extract.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Povezave v živo povezujejo Tableau neposredno z virom podatkov. Vse spremembe v podatkovnem viru se neposredno odražajo v pogledu Tableau. Povezava je odvisna od hitrosti vaše podatkovne zbirke.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Povezave v živo so odlične, kadar potrebujete podatke v pravem trenutku (skoraj v realnem času) in/ali kadar želite izkoristiti zmogljivost podatkovne zbirke/investicije.</a:t>
            </a:r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E058DCE-835D-875D-53B3-727C2F36F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54A46E0-BB5C-7C48-9B89-06DD9DE122AD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4923E0E-524C-D28B-5661-55671C74B6DD}"/>
              </a:ext>
            </a:extLst>
          </p:cNvPr>
          <p:cNvSpPr txBox="1"/>
          <p:nvPr/>
        </p:nvSpPr>
        <p:spPr>
          <a:xfrm>
            <a:off x="6463943" y="618624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446168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9569D-42FE-E5EA-238E-DED9EF6EE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51A02-0FF3-7B08-6B37-F4EFD55EC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Podatkovne povezave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956D7-32D4-CC02-7BC5-37BAB0585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Izvlečki ustvarijo shranjene podmnožice podatkov, ki jih lahko uporabite za izboljšanje učinkovitosti in vam omogočajo, da izkoristite določene funkcije Tableau.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Prednosti izvlečkov so: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Podpiranje velikih podatkovnih nizov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Izboljšana zmogljivost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Dodatne funkcije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Dostop do podatkov brez povezave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Lahko se osvežuje po urniku/periodično.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Povečano osveževanje za omejitev količine osveženih podatkov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1AF178E-0F2B-E388-A4F4-D5137833F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E788637-0670-9F44-DFBC-B1F866B10191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2791779-24D6-EF97-78DA-FB68BEDB9353}"/>
              </a:ext>
            </a:extLst>
          </p:cNvPr>
          <p:cNvSpPr txBox="1"/>
          <p:nvPr/>
        </p:nvSpPr>
        <p:spPr>
          <a:xfrm>
            <a:off x="6463943" y="618624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697183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8005-DBE2-063C-DF35-2C1FC8B73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Čiščenje </a:t>
            </a:r>
            <a:r>
              <a:rPr lang="hr-HR" dirty="0"/>
              <a:t>podatkov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752B3-D1BA-E491-D489-DAA00BCEA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62524" cy="4351338"/>
          </a:xfrm>
        </p:spPr>
        <p:txBody>
          <a:bodyPr/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800" dirty="0"/>
              <a:t>Interpreter podatkov lahko zazna elemente, ki se uporabljajo za vizualno privlačnost, in jih izključi iz nabora podatkov. To vključuje naslove, opombe, noge in prazne celice.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800" dirty="0"/>
              <a:t>Razlagalnik podatkov lahko omogočite tako, da preverite potrditveno polje Razlagalnik podatkov v podoknu za povezavo. </a:t>
            </a:r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r>
              <a:rPr lang="en-US" sz="2800" dirty="0"/>
              <a:t>Spremembe se prikažejo v podatkovni mreži.</a:t>
            </a:r>
          </a:p>
          <a:p>
            <a:endParaRPr lang="hr-HR" dirty="0"/>
          </a:p>
        </p:txBody>
      </p:sp>
      <p:pic>
        <p:nvPicPr>
          <p:cNvPr id="4" name="Google Shape;809;p50">
            <a:extLst>
              <a:ext uri="{FF2B5EF4-FFF2-40B4-BE49-F238E27FC236}">
                <a16:creationId xmlns:a16="http://schemas.microsoft.com/office/drawing/2014/main" id="{67E78CA3-8ED2-D1EA-018C-90C0D9689DB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8397" y="2151901"/>
            <a:ext cx="3220121" cy="32138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3D8509B-91D2-4746-8C02-96400102C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245FA92-9D0F-0957-3758-6258510F032B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874E8C34-1FD8-CFEA-23B5-64CF35C48C14}"/>
              </a:ext>
            </a:extLst>
          </p:cNvPr>
          <p:cNvSpPr txBox="1"/>
          <p:nvPr/>
        </p:nvSpPr>
        <p:spPr>
          <a:xfrm>
            <a:off x="6463943" y="618624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759886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FBB32-7A4E-7EE3-6054-834AF15D5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1B4A-CA00-FAE7-FDD5-4CD50C7A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hr-HR" dirty="0" err="1"/>
              <a:t>Oblikovanje </a:t>
            </a:r>
            <a:r>
              <a:rPr lang="hr-HR" dirty="0"/>
              <a:t>podatkov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8247E-BE9C-BA04-0CF0-F31D511FC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62524" cy="4351338"/>
          </a:xfrm>
        </p:spPr>
        <p:txBody>
          <a:bodyPr/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800" dirty="0"/>
              <a:t>Z razdelitvijo lahko vzamete polja z več informacijami in jih razdelite na ločene vrednosti.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800" dirty="0"/>
              <a:t>Privzeto Tableau razdeli na podlagi skupnega ločila (vejica, presledek). </a:t>
            </a:r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r>
              <a:rPr lang="en-US" sz="2800" dirty="0"/>
              <a:t>Vrsto ločila lahko določite z možnostjo razdelitve po meri. </a:t>
            </a:r>
          </a:p>
        </p:txBody>
      </p:sp>
      <p:pic>
        <p:nvPicPr>
          <p:cNvPr id="5" name="Google Shape;818;p51">
            <a:extLst>
              <a:ext uri="{FF2B5EF4-FFF2-40B4-BE49-F238E27FC236}">
                <a16:creationId xmlns:a16="http://schemas.microsoft.com/office/drawing/2014/main" id="{61981F6A-6B6A-9AD2-0C95-F628A7046C3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75671" y="1825625"/>
            <a:ext cx="3365809" cy="34337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062DBDC-044D-3E11-9610-FF73AB232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93CAE7E-29EA-6340-35EE-FAC71E549736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F5474490-BD2E-1A87-F746-A9DEF9F6CDD6}"/>
              </a:ext>
            </a:extLst>
          </p:cNvPr>
          <p:cNvSpPr txBox="1"/>
          <p:nvPr/>
        </p:nvSpPr>
        <p:spPr>
          <a:xfrm>
            <a:off x="6463943" y="618624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750720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D0770-8146-B86B-24EC-064CED653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Oblikovanje </a:t>
            </a:r>
            <a:r>
              <a:rPr lang="hr-HR" dirty="0"/>
              <a:t>podatkov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EFC08-6972-227A-25C1-A28A41F96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9623" cy="4351338"/>
          </a:xfrm>
        </p:spPr>
        <p:txBody>
          <a:bodyPr/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Pivot - omogoča zamenjavo podatkov iz oblike stolpcev v obliko vrstic in obratno.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Na splošno Tableau raje zahteva, da so vaši podatki višji kot široki.  </a:t>
            </a:r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r>
              <a:rPr lang="en-US" dirty="0"/>
              <a:t>Podatke lahko obrnete s pomočjo spustnega menija stolpcev v podatkovni mreži. </a:t>
            </a:r>
          </a:p>
          <a:p>
            <a:endParaRPr lang="hr-HR" dirty="0"/>
          </a:p>
        </p:txBody>
      </p:sp>
      <p:pic>
        <p:nvPicPr>
          <p:cNvPr id="4" name="Google Shape;827;p52">
            <a:extLst>
              <a:ext uri="{FF2B5EF4-FFF2-40B4-BE49-F238E27FC236}">
                <a16:creationId xmlns:a16="http://schemas.microsoft.com/office/drawing/2014/main" id="{FF9A38F1-E208-DA12-AFE8-B5F479FA4E3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16201" y="2166498"/>
            <a:ext cx="3820250" cy="2865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58033AE-DB34-D104-7E0D-B78E9BAC3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FD91194-8C28-FA69-6052-61FEF4FB16F3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08689ECE-4BDD-4583-BCCB-F41B8E72BB59}"/>
              </a:ext>
            </a:extLst>
          </p:cNvPr>
          <p:cNvSpPr txBox="1"/>
          <p:nvPr/>
        </p:nvSpPr>
        <p:spPr>
          <a:xfrm>
            <a:off x="6463943" y="618624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726558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Avtorji: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Končna verzija: Junij 2025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E8F05239-4A4A-84D8-4A91-AFD12922D935}"/>
              </a:ext>
            </a:extLst>
          </p:cNvPr>
          <p:cNvSpPr txBox="1"/>
          <p:nvPr/>
        </p:nvSpPr>
        <p:spPr>
          <a:xfrm>
            <a:off x="6449604" y="622723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3A42DA4-1ED3-B704-30FE-B3554FD25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Hvala za vašo pozornost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E0AB9ECB-BBAC-6B1A-5CBB-15E5F6059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FFBD58B-02FC-9ECF-427C-249C541249A9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7B77FC9-09BB-8A2A-4A5B-0F10FF32265B}"/>
              </a:ext>
            </a:extLst>
          </p:cNvPr>
          <p:cNvSpPr txBox="1"/>
          <p:nvPr/>
        </p:nvSpPr>
        <p:spPr>
          <a:xfrm>
            <a:off x="6463943" y="618624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766300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095" y="2049388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400" dirty="0"/>
              <a:t>Platforma Tableau</a:t>
            </a:r>
          </a:p>
          <a:p>
            <a:r>
              <a:rPr lang="en-US" sz="2400" dirty="0"/>
              <a:t>Terminologija uporabe</a:t>
            </a:r>
          </a:p>
          <a:p>
            <a:r>
              <a:rPr lang="en-US" sz="2400" dirty="0"/>
              <a:t>Elementi vizualizacije</a:t>
            </a:r>
          </a:p>
          <a:p>
            <a:r>
              <a:rPr lang="en-US" sz="2400" dirty="0"/>
              <a:t>Vrste delovnih zvezkov</a:t>
            </a:r>
            <a:endParaRPr lang="hr-HR" sz="2400" dirty="0"/>
          </a:p>
          <a:p>
            <a:r>
              <a:rPr lang="en-US" sz="2400" dirty="0"/>
              <a:t>Nastavitev in upravljanje podatkov</a:t>
            </a:r>
          </a:p>
          <a:p>
            <a:endParaRPr lang="en-US" sz="2400" dirty="0"/>
          </a:p>
          <a:p>
            <a:endParaRPr lang="pl-PL" sz="2400" dirty="0"/>
          </a:p>
          <a:p>
            <a:endParaRPr lang="pl-PL" sz="2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E68FD7C-A58F-21DF-9480-00D45CCCC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A9861A3-7FAE-53C2-EE47-F30645FA8428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58E996C-97F6-6490-4D7B-244658BEEC8C}"/>
              </a:ext>
            </a:extLst>
          </p:cNvPr>
          <p:cNvSpPr txBox="1"/>
          <p:nvPr/>
        </p:nvSpPr>
        <p:spPr>
          <a:xfrm>
            <a:off x="6463943" y="618624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865756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Raziskovanje platforme Tableau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B49D2F6B-FD8A-07D8-0005-DDB4D44E1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1" y="1809750"/>
            <a:ext cx="10515600" cy="4023256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 dirty="0"/>
              <a:t>Tableau Desktop se začne s povezovanjem z virom podatkov.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 dirty="0"/>
              <a:t>Tableau Desktop ponuja številne možnosti podatkov, s katerimi se lahko povežete prek podokna Connect.  </a:t>
            </a:r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-US" sz="2000" dirty="0"/>
              <a:t>Iskanje podatkov - Povezava z zunanjim strežnikom Tableau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000" dirty="0"/>
              <a:t>V datoteko - povezava z lokalnimi datotekami, vključno s PDF, CSV, TXT in Microsoft Excel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000" dirty="0"/>
              <a:t>Na strežnik - povezava s priljubljenimi strežniki podatkovnih zbirk, vključno s strežniki Redshift, Oracle, DB2, SQL Server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000" dirty="0"/>
              <a:t>Shranjeni viri podatkov - povezava s pakiranimi viri podatkov Tableau</a:t>
            </a:r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1626FE20-44DB-83FA-48DC-8FE2492E74E2}"/>
              </a:ext>
            </a:extLst>
          </p:cNvPr>
          <p:cNvSpPr txBox="1">
            <a:spLocks/>
          </p:cNvSpPr>
          <p:nvPr/>
        </p:nvSpPr>
        <p:spPr>
          <a:xfrm>
            <a:off x="283632" y="5833006"/>
            <a:ext cx="7945968" cy="120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BBB0CB8-C47E-49BA-AC88-9B8D95D9A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D383A58-5A92-48B7-93EE-481963B9D325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0D311B7-8649-81B5-58F1-F6B31778F9DB}"/>
              </a:ext>
            </a:extLst>
          </p:cNvPr>
          <p:cNvSpPr txBox="1"/>
          <p:nvPr/>
        </p:nvSpPr>
        <p:spPr>
          <a:xfrm>
            <a:off x="6463943" y="618624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896909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758FC-8C28-ECF4-4D21-4A227691A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Vrste </a:t>
            </a:r>
            <a:r>
              <a:rPr lang="hr-HR" dirty="0"/>
              <a:t>datotek </a:t>
            </a:r>
            <a:r>
              <a:rPr lang="hr-HR" dirty="0" err="1"/>
              <a:t>Tableau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1F9B2-2234-9F8D-B482-59F71A446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V Tableau se uporablja več različnih vrst datotek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dirty="0"/>
              <a:t>Delovni zvezki (.</a:t>
            </a:r>
            <a:r>
              <a:rPr lang="en-US" dirty="0" err="1"/>
              <a:t>twb</a:t>
            </a:r>
            <a:r>
              <a:rPr lang="en-US" dirty="0"/>
              <a:t>) - vsebujejo enega ali več delovnih listov ali nadzornih plošč. Ne vključujejo podatkov.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dirty="0"/>
              <a:t>Zaznamki (.</a:t>
            </a:r>
            <a:r>
              <a:rPr lang="en-US" dirty="0" err="1"/>
              <a:t>tbm</a:t>
            </a:r>
            <a:r>
              <a:rPr lang="en-US" dirty="0"/>
              <a:t>) - vsebujejo en sam delovni list in jih lahko preprosto delite s svojim delom.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dirty="0"/>
              <a:t>Pakirani delovni zvezki (.</a:t>
            </a:r>
            <a:r>
              <a:rPr lang="en-US" dirty="0" err="1"/>
              <a:t>twbx</a:t>
            </a:r>
            <a:r>
              <a:rPr lang="en-US" dirty="0"/>
              <a:t>) - vsebujejo delovni zvezek skupaj z vsemi drugimi podpornimi podatki ali slikami.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dirty="0"/>
              <a:t>Izvleček (.hyper ali .</a:t>
            </a:r>
            <a:r>
              <a:rPr lang="en-US" dirty="0" err="1"/>
              <a:t>tde</a:t>
            </a:r>
            <a:r>
              <a:rPr lang="en-US" dirty="0"/>
              <a:t>) - Lokalna kopija podsklopa ali celotnih podatkov, ki jo lahko delite z drugimi.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dirty="0"/>
              <a:t>Vir podatkov (.</a:t>
            </a:r>
            <a:r>
              <a:rPr lang="en-US" dirty="0" err="1"/>
              <a:t>tds</a:t>
            </a:r>
            <a:r>
              <a:rPr lang="en-US" dirty="0"/>
              <a:t>) - bližnjica za hitro povezovanje s podatki. Te datoteke ne vsebujejo dejanskih podatkov, temveč informacije za povezavo.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dirty="0"/>
              <a:t>Pakiran vir podatkov (.</a:t>
            </a:r>
            <a:r>
              <a:rPr lang="en-US" dirty="0" err="1"/>
              <a:t>tdsx</a:t>
            </a:r>
            <a:r>
              <a:rPr lang="en-US" dirty="0"/>
              <a:t>) - vsebuje datoteko vira podatkov in vse podatke iz lokalnih datotek. </a:t>
            </a:r>
          </a:p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 lang="en-US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04B0ACA-D41C-C9FE-7CF9-8ED05E6B8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A5A9DDE-AA84-6F5E-96DE-1E7BE405C029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C1B88AF-FACE-C6C2-7F1F-C5B35894FF59}"/>
              </a:ext>
            </a:extLst>
          </p:cNvPr>
          <p:cNvSpPr txBox="1"/>
          <p:nvPr/>
        </p:nvSpPr>
        <p:spPr>
          <a:xfrm>
            <a:off x="6463943" y="618624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420846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4EC4E-A59F-E0E5-5C01-27BCCC9A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Raziskovanje platforme Tableau</a:t>
            </a:r>
            <a:endParaRPr lang="hr-HR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0F2D6CC-8881-16BF-205B-4EE438A1BA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66" y="1313525"/>
            <a:ext cx="9518012" cy="485867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443596EB-5CE9-96AA-6CBD-42F95D1F7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A09BA74-EFFC-A40D-1202-EF6F22EA45DD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5C7B985-F978-E69C-01E8-BD7FF6565E23}"/>
              </a:ext>
            </a:extLst>
          </p:cNvPr>
          <p:cNvSpPr txBox="1"/>
          <p:nvPr/>
        </p:nvSpPr>
        <p:spPr>
          <a:xfrm>
            <a:off x="6463943" y="618624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870555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2792-BC08-381B-90AB-A1B8438C6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Terminologija Tableau 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14EF8-83AC-AD0E-44D8-A0C9D097C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800" dirty="0"/>
              <a:t>Kartice in police - Območje okoli pogleda. Tu so nameščeni podatki, ki ustvarjajo strukturo vaše vizualizacije.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800" dirty="0"/>
              <a:t>Primeri police v Tableau vključujejo: </a:t>
            </a:r>
          </a:p>
          <a:p>
            <a:pPr marL="9144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-US" sz="2800" dirty="0"/>
              <a:t>Vrstice</a:t>
            </a:r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800" dirty="0"/>
              <a:t>Stolpci </a:t>
            </a:r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800" dirty="0"/>
              <a:t>Filtri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800" dirty="0"/>
              <a:t>Primeri kartic v Tableau vključujejo: </a:t>
            </a:r>
          </a:p>
          <a:p>
            <a:pPr marL="9144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-US" sz="2800" dirty="0"/>
              <a:t>Marks</a:t>
            </a:r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800" dirty="0"/>
              <a:t>Legende</a:t>
            </a:r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800" dirty="0"/>
              <a:t>Strani</a:t>
            </a:r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800" dirty="0"/>
              <a:t>Namig za orodje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2CA0C39-A8D4-8A8A-4318-4DAA4CE9E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2A0869A-A77D-1E0E-30B6-A13CE1152A85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912F8D8-EFF9-0BF6-9A7A-0C0D3AA210CB}"/>
              </a:ext>
            </a:extLst>
          </p:cNvPr>
          <p:cNvSpPr txBox="1"/>
          <p:nvPr/>
        </p:nvSpPr>
        <p:spPr>
          <a:xfrm>
            <a:off x="6463943" y="618624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55847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34C50-D1A1-1B78-9E0D-85D83D2A6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Terminologija Tableau 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7D6BF-2E9C-B668-37A5-227C20A60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800" dirty="0"/>
              <a:t>Orodna vrstica in navigacijski meni - To področje se uporablja za dostop do ukazov in analiz. 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800" dirty="0"/>
              <a:t>Pogled - platno, na katerem je prikazana vizualizacija. To območje je obdano s kartami in policami.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800" dirty="0"/>
              <a:t>Oznake - Podatki, prikazani v pogledu. Prikažete jih lahko v različnih vrstah vizualizacije.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800" dirty="0"/>
              <a:t>Stranska vrstica - lokacija podokna s podatki in podokna za analitiko.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786DAFC-B430-7EFC-C8DC-69570B101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226A3D0-360A-7E3F-8E38-41E77BFAB666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8A36F9F-CD58-FD7A-C7D5-CF71D5D69036}"/>
              </a:ext>
            </a:extLst>
          </p:cNvPr>
          <p:cNvSpPr txBox="1"/>
          <p:nvPr/>
        </p:nvSpPr>
        <p:spPr>
          <a:xfrm>
            <a:off x="6463943" y="618624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4166244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B6218-C44C-E72F-FD63-70580BA2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7E90B-258D-DE95-B2FF-9BEB00974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Terminologija Tableau 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0D902-A49B-53D8-7324-76714AFA5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800" dirty="0"/>
              <a:t>Podokno Podatki - Prikaz povezav vira podatkov in razpoložljivih podatkovnih polj.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800" dirty="0"/>
              <a:t>Podokno za analitiko - hiter dostop do analitike, ki je na voljo za vaš pogled.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800" dirty="0"/>
              <a:t>Vir podatkov - Omogoča dostop do polj vira podatkov, ki se uporabljajo v delovnem zvezku.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800" dirty="0"/>
              <a:t>Vrstica stanja - nahaja se na dnu delovnega prostora Tableau. Prikazuje opise elementov menija in informacije o trenutnem pogledu.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C4B3658-0C96-8194-672E-C46C4CE10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636C8DD-2F51-20A9-9E94-20AA8C1A1ABE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0875A22-8CF6-3D47-FB42-6707044F295A}"/>
              </a:ext>
            </a:extLst>
          </p:cNvPr>
          <p:cNvSpPr txBox="1"/>
          <p:nvPr/>
        </p:nvSpPr>
        <p:spPr>
          <a:xfrm>
            <a:off x="6463943" y="618624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41230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941B-55BB-6398-26AD-D6F6DDAB8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Elementi vizualizacije 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D3C63-3A39-E49B-17CB-D473E89E7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800" dirty="0"/>
              <a:t>Dimenzije, mere in oznake so združene za ustvarjanje različnih grafov za vizualizacijo podatkov.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800" dirty="0"/>
              <a:t>Dimenzije so kvalitativne vrednosti, kot so imena in datumi.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800" dirty="0"/>
              <a:t>Meritve so numerične, kvantitativne vrednosti, ki jih lahko izmerite.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800" dirty="0"/>
              <a:t>Oznake so podatkovne točke, ki so prikazane v pogledu z uporabo:</a:t>
            </a:r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-US" sz="2800" dirty="0"/>
              <a:t>Barva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800" dirty="0"/>
              <a:t>Velikost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800" dirty="0"/>
              <a:t>Oblika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800" dirty="0"/>
              <a:t>Namig za orodje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C84A932-5C3C-5D8B-0357-875CA922F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BACD082-FF75-9DAA-B323-0604667E678C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1116A60-F427-6600-A8F5-BDBE561DB051}"/>
              </a:ext>
            </a:extLst>
          </p:cNvPr>
          <p:cNvSpPr txBox="1"/>
          <p:nvPr/>
        </p:nvSpPr>
        <p:spPr>
          <a:xfrm>
            <a:off x="6463943" y="618624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408910025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e39e5a21f07b79f5f02b47bb518c103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b4e78d507071451a3820eedd449fec3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50AF98-F157-4397-A1B5-9E9990FE7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D7E8D9-DD34-4F73-97AC-EE421237E50D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2F2E9EA6-F4D8-4953-BEB3-515770B1A7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13650</TotalTime>
  <Words>2520</Words>
  <Application>Microsoft Office PowerPoint</Application>
  <PresentationFormat>Panoramiczny</PresentationFormat>
  <Paragraphs>158</Paragraphs>
  <Slides>18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Aptos</vt:lpstr>
      <vt:lpstr>Arial</vt:lpstr>
      <vt:lpstr>Calibri</vt:lpstr>
      <vt:lpstr>Tahoma</vt:lpstr>
      <vt:lpstr>Motyw pakietu Office</vt:lpstr>
      <vt:lpstr>1_Motyw pakietu Office</vt:lpstr>
      <vt:lpstr>Prezentacja programu PowerPoint</vt:lpstr>
      <vt:lpstr>Agenda</vt:lpstr>
      <vt:lpstr>Raziskovanje platforme Tableau</vt:lpstr>
      <vt:lpstr>Vrste datotek Tableau</vt:lpstr>
      <vt:lpstr>Raziskovanje platforme Tableau</vt:lpstr>
      <vt:lpstr>Terminologija Tableau </vt:lpstr>
      <vt:lpstr>Terminologija Tableau </vt:lpstr>
      <vt:lpstr>Terminologija Tableau </vt:lpstr>
      <vt:lpstr>Elementi vizualizacije </vt:lpstr>
      <vt:lpstr>Povezovanje z virom podatkov</vt:lpstr>
      <vt:lpstr>Vrste podatkov </vt:lpstr>
      <vt:lpstr>Podatkovne povezave</vt:lpstr>
      <vt:lpstr>Podatkovne povezave</vt:lpstr>
      <vt:lpstr>Čiščenje podatkov </vt:lpstr>
      <vt:lpstr>Oblikovanje podatkov</vt:lpstr>
      <vt:lpstr>Oblikovanje podatkov </vt:lpstr>
      <vt:lpstr>Avtorji:  Dario Šebalj Dejan Mirčetić Michał Adamczak   Končna verzija: Junij 2025</vt:lpstr>
      <vt:lpstr>Hvala za vašo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keywords>, docId:D9DB6304CA5BC5319E24D1E85E921833</cp:keywords>
  <cp:lastModifiedBy>KRS</cp:lastModifiedBy>
  <cp:revision>159</cp:revision>
  <dcterms:created xsi:type="dcterms:W3CDTF">2023-07-06T12:09:08Z</dcterms:created>
  <dcterms:modified xsi:type="dcterms:W3CDTF">2025-10-28T11:41:53Z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