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84" r:id="rId8"/>
    <p:sldId id="285" r:id="rId9"/>
    <p:sldId id="286" r:id="rId10"/>
    <p:sldId id="287" r:id="rId11"/>
    <p:sldId id="288" r:id="rId12"/>
    <p:sldId id="289" r:id="rId13"/>
    <p:sldId id="263" r:id="rId14"/>
    <p:sldId id="335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4BA5D8-3B6D-41C8-AC05-F78238B2254E}" v="6" dt="2025-11-05T09:16:52.4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95097" autoAdjust="0"/>
  </p:normalViewPr>
  <p:slideViewPr>
    <p:cSldViewPr snapToGrid="0">
      <p:cViewPr varScale="1">
        <p:scale>
          <a:sx n="102" d="100"/>
          <a:sy n="102" d="100"/>
        </p:scale>
        <p:origin x="76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0D71F56B-DD92-4394-A640-FC2E09197DEC}"/>
    <pc:docChg chg="modSld modMainMaster">
      <pc:chgData name="Dario Šebalj" userId="a71eced3-786e-4eb6-80ca-f62c4fda7d06" providerId="ADAL" clId="{0D71F56B-DD92-4394-A640-FC2E09197DEC}" dt="2025-11-05T09:16:52.499" v="6"/>
      <pc:docMkLst>
        <pc:docMk/>
      </pc:docMkLst>
      <pc:sldChg chg="addSp delSp modSp mod">
        <pc:chgData name="Dario Šebalj" userId="a71eced3-786e-4eb6-80ca-f62c4fda7d06" providerId="ADAL" clId="{0D71F56B-DD92-4394-A640-FC2E09197DEC}" dt="2025-11-05T09:16:39.463" v="4"/>
        <pc:sldMkLst>
          <pc:docMk/>
          <pc:sldMk cId="2920479427" sldId="256"/>
        </pc:sldMkLst>
        <pc:spChg chg="add mod">
          <ac:chgData name="Dario Šebalj" userId="a71eced3-786e-4eb6-80ca-f62c4fda7d06" providerId="ADAL" clId="{0D71F56B-DD92-4394-A640-FC2E09197DEC}" dt="2025-11-05T09:16:39.463" v="4"/>
          <ac:spMkLst>
            <pc:docMk/>
            <pc:sldMk cId="2920479427" sldId="256"/>
            <ac:spMk id="3" creationId="{35E3EE1A-76AD-AE07-D23F-EF296F7FC332}"/>
          </ac:spMkLst>
        </pc:spChg>
        <pc:spChg chg="mod">
          <ac:chgData name="Dario Šebalj" userId="a71eced3-786e-4eb6-80ca-f62c4fda7d06" providerId="ADAL" clId="{0D71F56B-DD92-4394-A640-FC2E09197DEC}" dt="2025-11-05T09:16:30.473" v="2" actId="6549"/>
          <ac:spMkLst>
            <pc:docMk/>
            <pc:sldMk cId="2920479427" sldId="256"/>
            <ac:spMk id="5" creationId="{9AC256C7-DE57-3D54-E589-F59329555D7C}"/>
          </ac:spMkLst>
        </pc:spChg>
        <pc:spChg chg="del mod">
          <ac:chgData name="Dario Šebalj" userId="a71eced3-786e-4eb6-80ca-f62c4fda7d06" providerId="ADAL" clId="{0D71F56B-DD92-4394-A640-FC2E09197DEC}" dt="2025-11-05T09:16:39.115" v="3" actId="478"/>
          <ac:spMkLst>
            <pc:docMk/>
            <pc:sldMk cId="2920479427" sldId="256"/>
            <ac:spMk id="6" creationId="{311E5F1D-370A-1D7A-7E79-CCEB891EE01F}"/>
          </ac:spMkLst>
        </pc:spChg>
        <pc:picChg chg="add mod">
          <ac:chgData name="Dario Šebalj" userId="a71eced3-786e-4eb6-80ca-f62c4fda7d06" providerId="ADAL" clId="{0D71F56B-DD92-4394-A640-FC2E09197DEC}" dt="2025-11-05T09:16:39.463" v="4"/>
          <ac:picMkLst>
            <pc:docMk/>
            <pc:sldMk cId="2920479427" sldId="256"/>
            <ac:picMk id="12" creationId="{6AF8AE9B-129F-74BB-9CAA-B2D6463BFE23}"/>
          </ac:picMkLst>
        </pc:picChg>
        <pc:picChg chg="del">
          <ac:chgData name="Dario Šebalj" userId="a71eced3-786e-4eb6-80ca-f62c4fda7d06" providerId="ADAL" clId="{0D71F56B-DD92-4394-A640-FC2E09197DEC}" dt="2025-11-05T09:16:39.115" v="3" actId="478"/>
          <ac:picMkLst>
            <pc:docMk/>
            <pc:sldMk cId="2920479427" sldId="256"/>
            <ac:picMk id="1026" creationId="{DF3823DD-8D25-872F-C72C-4C503464DBA8}"/>
          </ac:picMkLst>
        </pc:picChg>
      </pc:sldChg>
      <pc:sldMasterChg chg="addSp delSp modSp">
        <pc:chgData name="Dario Šebalj" userId="a71eced3-786e-4eb6-80ca-f62c4fda7d06" providerId="ADAL" clId="{0D71F56B-DD92-4394-A640-FC2E09197DEC}" dt="2025-11-05T09:16:52.499" v="6"/>
        <pc:sldMasterMkLst>
          <pc:docMk/>
          <pc:sldMasterMk cId="3146977866" sldId="2147483648"/>
        </pc:sldMasterMkLst>
        <pc:spChg chg="add mod">
          <ac:chgData name="Dario Šebalj" userId="a71eced3-786e-4eb6-80ca-f62c4fda7d06" providerId="ADAL" clId="{0D71F56B-DD92-4394-A640-FC2E09197DEC}" dt="2025-11-05T09:16:52.499" v="6"/>
          <ac:spMkLst>
            <pc:docMk/>
            <pc:sldMasterMk cId="3146977866" sldId="2147483648"/>
            <ac:spMk id="4" creationId="{9C0D6714-1538-090D-EFEB-AB666F0FE00E}"/>
          </ac:spMkLst>
        </pc:spChg>
        <pc:spChg chg="del mod">
          <ac:chgData name="Dario Šebalj" userId="a71eced3-786e-4eb6-80ca-f62c4fda7d06" providerId="ADAL" clId="{0D71F56B-DD92-4394-A640-FC2E09197DEC}" dt="2025-11-05T09:16:52.266" v="5" actId="478"/>
          <ac:spMkLst>
            <pc:docMk/>
            <pc:sldMasterMk cId="3146977866" sldId="2147483648"/>
            <ac:spMk id="5" creationId="{EDB8B49A-91DD-E2E0-C046-13FDB51AFF31}"/>
          </ac:spMkLst>
        </pc:spChg>
        <pc:picChg chg="del">
          <ac:chgData name="Dario Šebalj" userId="a71eced3-786e-4eb6-80ca-f62c4fda7d06" providerId="ADAL" clId="{0D71F56B-DD92-4394-A640-FC2E09197DEC}" dt="2025-11-05T09:16:52.266" v="5" actId="478"/>
          <ac:picMkLst>
            <pc:docMk/>
            <pc:sldMasterMk cId="3146977866" sldId="2147483648"/>
            <ac:picMk id="9" creationId="{A1CFD1AA-490A-2DEF-96E8-48A625214639}"/>
          </ac:picMkLst>
        </pc:picChg>
        <pc:picChg chg="add mod">
          <ac:chgData name="Dario Šebalj" userId="a71eced3-786e-4eb6-80ca-f62c4fda7d06" providerId="ADAL" clId="{0D71F56B-DD92-4394-A640-FC2E09197DEC}" dt="2025-11-05T09:16:52.499" v="6"/>
          <ac:picMkLst>
            <pc:docMk/>
            <pc:sldMasterMk cId="3146977866" sldId="2147483648"/>
            <ac:picMk id="10" creationId="{E1AEAD18-2961-FE24-8FD7-2B8CAA54716E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pole tekstowe 4">
            <a:extLst>
              <a:ext uri="{FF2B5EF4-FFF2-40B4-BE49-F238E27FC236}">
                <a16:creationId xmlns:a16="http://schemas.microsoft.com/office/drawing/2014/main" id="{9C0D6714-1538-090D-EFEB-AB666F0FE00E}"/>
              </a:ext>
            </a:extLst>
          </p:cNvPr>
          <p:cNvSpPr txBox="1"/>
          <p:nvPr userDrawn="1"/>
        </p:nvSpPr>
        <p:spPr>
          <a:xfrm>
            <a:off x="7359162" y="6200486"/>
            <a:ext cx="3994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0" name="Picture 9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E1AEAD18-2961-FE24-8FD7-2B8CAA54716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178259"/>
            <a:ext cx="785255" cy="64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Poslovna inteligencija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Netflix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Studija slučaja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5">
            <a:extLst>
              <a:ext uri="{FF2B5EF4-FFF2-40B4-BE49-F238E27FC236}">
                <a16:creationId xmlns:a16="http://schemas.microsoft.com/office/drawing/2014/main" id="{35E3EE1A-76AD-AE07-D23F-EF296F7FC332}"/>
              </a:ext>
            </a:extLst>
          </p:cNvPr>
          <p:cNvSpPr txBox="1"/>
          <p:nvPr/>
        </p:nvSpPr>
        <p:spPr>
          <a:xfrm>
            <a:off x="6266562" y="5723984"/>
            <a:ext cx="49673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2" name="Picture 11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6AF8AE9B-129F-74BB-9CAA-B2D6463BFE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5658462"/>
            <a:ext cx="1180628" cy="97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Hvala na pozornosti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Autori: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Dario Šebalj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Mirčetić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dirty="0"/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Zadnja verzija: lipanj 2025.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400" dirty="0"/>
              <a:t>Opis poslovnog subjekta</a:t>
            </a:r>
          </a:p>
          <a:p>
            <a:r>
              <a:rPr lang="pl-PL" sz="2400" dirty="0"/>
              <a:t>Problem odlučivanja</a:t>
            </a:r>
          </a:p>
          <a:p>
            <a:r>
              <a:rPr lang="pl-PL" sz="2400" dirty="0"/>
              <a:t>Zadatak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Opis poslovnog subjekta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 je globalni lider u streaming uslugama, koji pruža neograničen pristup filmovima, TV serijama, dokumentarcima i drugim oblicima sadržaja putem interneta. Osnovan 1997. godine kao DVD usluga putem pošte, Netflix je doživio značajnu transformaciju prelaskom na digitalni streaming. S više od 230 milijuna pretplatnika u više od 190 zemalja, Netflix je poznat po svojoj originalnoj produkciji sadržaja, kao i po širokoj ponudi licenciranih filmova i serija.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 posluje na tržištima širom svijeta, s različitim sadržajima prilagođenima lokalnim preferencijama i jezicima. Platforma nudi pretplatničke pakete bez oglasa, omogućujući korisnicima neprekidno iskustvo gledanja. Kako bi ostao konkurentan, Netflix kontinuirano ulaže u originalni sadržaj kao što su hit serije "Stranger Things", "The Crown", i "Money Heist". Osim toga, tvrtka koristi naprednu analitiku podataka za personalizaciju sadržaja i preporuke za svoje korisnike, čime povećava angažman i zadržavanje pretplatnika.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Ključni izazovi s kojima se tvrtka suočava uključuju zadržavanje korisnika, povećanje baze pretplatnika i optimizacija ponude sadržaja.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2E657-55BD-3EB1-F143-70AC58F83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CB277C0-731A-AB0B-6864-0E8234701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Problem odlučivanja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4326A215-720B-ACFD-F1FE-F7D29F8F4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Kao lider na tržištu streaminga, Netflix se suočava s </a:t>
            </a:r>
            <a:r>
              <a:rPr lang="pl-PL" sz="18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nekoliko ključnih izazova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donošenju poslovnih odluka. Jedan od najvažnijih izazova je razumijevanje preferencija svojih korisnika i prilagodba sadržaja kako bi se povećala gledanost, zadržao veći broj pretplatnika, i privukli novi korisnici. U sve konkurentnijem tržištu, Netflix mora koristiti podatke kako bi optimizirao svoj katalog i bolje razumio potrebe svojih korisnika.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posljednje vrijeme, Netflix je zabilježio nekoliko trendova koji zahtijevaju pažljivu analizu: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4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 u pretplatama na određenim tržištima: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Iako ukupni broj pretplatnika raste, neki ključni demografski segmenti i regije bilježe pad, što sugerira potrebu za dubljim razumijevanjem tih tržišta.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4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 konkurencije: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Konkurenti poput Disney+, HBO Max i Amazon Prime Video agresivno ulaze na tržište, s velikim investicijama u vlastiti originalni sadržaj.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4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Promjene u gledalačkim navikama: 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Pandemija je značajno promijenila načine na koje ljudi konzumiraju sadržaj, no postavlja se pitanje kako će se te navike razvijati u post-pandemijskom razdoblju.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602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2756B-6B35-0B5D-244D-38885EEFC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F43EDC5-B545-C1BB-D473-C695F1CC5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Problem odlučivanja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3A241B7-AC10-0D4E-2C6F-1E78B5514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2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Upravni odbor Netflixa želi iskoristiti postojeće podatke kako bi donio odluke o sljedećim koracima:</a:t>
            </a:r>
            <a:endParaRPr lang="hr-HR" sz="2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Koji sadržaji trebaju biti u središtu </a:t>
            </a:r>
            <a:r>
              <a:rPr lang="pl-PL" sz="18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budućih marketinških kampanja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Koje </a:t>
            </a:r>
            <a:r>
              <a:rPr lang="pl-PL" sz="18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 serije i filmove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treba produkcijski tim razvijati kako bi zadovoljili potrebe korisnika?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Koje </a:t>
            </a:r>
            <a:r>
              <a:rPr lang="pl-PL" sz="18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demografske skupine i regije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pokazuju potencijal za rast i kako ih targetirati?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endParaRPr lang="hr-HR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396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265EC-20FD-B469-06F3-AB3BB8EDE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0250504-6205-8E91-A53B-30189692D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Opis skupa podataka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27596F7-448E-09B3-95B6-D25DD948E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Dataset se sastoji od nekoliko tablica (radnih listova) unutar Excel dokumenta. Svaka tablica sadrži različite informacije povezane s Netflix sadržajem: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11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Netflix_titles:</a:t>
            </a: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sadrži osnovne informacije o Netflix naslovima (filmovima i TV serijama). Ključni atributi uključuju: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duration_minutes: Trajanje filma u minutama. Ako se radi o TV emisiji, ovaj stupac ostaje prazan.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duration_seasons: Broj sezona za TV emisije. Ako se radi o filmu, ovaj stupac ostaje prazan.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type: Vrsta sadržaja, koja može biti "Movie" (film) ili "TV Show" (TV emisija).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title: Naziv sadržaja.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date_added: Datum kada je sadržaj dodan na Netflix.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release_year: Godina kada je sadržaj prvi put objavljen.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rating: Ocjena sadržaja prema uzrastu (npr. TV-MA, TV-14, itd.).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description: Kratak opis sadržaja.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title_id: Jedinstveni identifikator za svaki naslov.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600"/>
              </a:spcAft>
              <a:buFont typeface="+mj-lt"/>
              <a:buAutoNum type="alphaLcPeriod"/>
            </a:pP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264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9B735-E052-C767-FFF7-415FDCFAF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A498BCA-D1EC-B768-7335-8168C610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Dataset description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9358582-EDD3-D4E3-91AA-9939A2586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 startAt="2"/>
            </a:pPr>
            <a:r>
              <a:rPr lang="pl-PL" sz="11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Netflix_titles_directors:</a:t>
            </a: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ova tablica povezuje naslove sa njihovim redateljima. Ključni atributi uključuju: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director: Ime redatelja.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title_id: Jedinstveni identifikator naslova, koji se povezuje s tablicom netflix_titles.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 startAt="2"/>
            </a:pPr>
            <a:r>
              <a:rPr lang="pl-PL" sz="11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Netflix_titles_countries:</a:t>
            </a: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ova tablica povezuje naslove s državama u kojima su producirani. Ključni atributi uključuju: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country: Naziv zemlje.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title_id: Jedinstveni identifikator naslova, koji se povezuje s tablicom netflix_titles.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 startAt="2"/>
            </a:pPr>
            <a:r>
              <a:rPr lang="pl-PL" sz="11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Netflix_titles_roles:</a:t>
            </a: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ova tablica povezuje naslove s glumcima koji su u njima sudjelovali. Ključni atributi uključuju: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actor: Ime glumca.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title_id: Jedinstveni identifikator naslova, koji se povezuje s tablicom netflix_titles.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 startAt="2"/>
            </a:pPr>
            <a:r>
              <a:rPr lang="pl-PL" sz="11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Netflix_titles_categories: </a:t>
            </a: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ova tablica sadrži informacije o kategorijama (žanrovima) u koje pojedini naslovi spadaju. Ključni atributi uključuju: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category: Naziv kategorije ili žanra (npr. "Comedies", "Dramas", "Documentaries").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title_id: Jedinstveni identifikator naslova, koji se povezuje s tablicom netflix_titles.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421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7C68C-DA9F-476E-251E-42DFE54E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C5674C4-7015-5808-DD67-F9037D5CF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Zadatak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42411F0-4796-601D-05F1-88EF38675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Vaš zadatak kao analitičara podataka jest pomoći upravnom timu Netflixa donijeti informirane odluke. Koristit ćete dostupni skup podataka kako biste istražili sljedeće aspekte: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14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Identifikacija najpopularnijih žanrova i sadržaja: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Istražite koji su žanrovi (npr. drama, komedija, dokumentarci) najpopularniji među korisnicima.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Analizirajte popularnost različitih žanrova u odnosu na demografske karakteristike poput dobi, spola i regije.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Razmislite o tome kako se popularnost žanrova mijenjala kroz vrijeme (npr. prije, tijekom i nakon pandemije).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14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 trendova u gledanosti: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Pratite kako se gledanost mijenja tijekom godine. Postoje li određeni mjeseci ili sezonski periodi kada je gledanost izrazito visoka ili niska?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Istražite utjecaj pandemije na gledanost. Jesu li neki žanrovi ili tipovi sadržaja postali popularniji u to vrijeme?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Analizirajte trajanje i učestalost gledanja različitih tipova sadržaja (npr. filmovi u usporedbi sa serijama).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600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613F2-8C9C-E3A2-7749-8A45CBB57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AB043CB-AB92-A8C5-2F1A-17632A620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Zadatak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D759EEC-3804-8C82-D694-98CDD2777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18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Vizualizacija rezultata u Tableau: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Kreirajte vizualizacije koje jasno i učinkovito komuniciraju vaše ključne nalaze. Koristite različite vrste grafova, kao što su stupčasti grafikoni, linijski grafovi, karte i sl.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Pripremite dashboard koji će omogućiti upravnom timu da intuitivno istraži podatke i donese informirane odluke.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Osigurajte da vizualizacije budu interaktivne, omogućujući korisnicima filtriranje podataka po različitim kriterijima (npr. žanr, regija, demografija).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Relacijama povežite sve radne listove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84568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86103960ca44d5c9df2a8fb84c243902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f0b528dcbc4ce96b8fc80b5cec964086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64B64F0A-B4A7-4D1D-9CC0-91F6EBAAC502}"/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3007</TotalTime>
  <Words>1090</Words>
  <Application>Microsoft Office PowerPoint</Application>
  <PresentationFormat>Widescreen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Symbol</vt:lpstr>
      <vt:lpstr>Tahoma</vt:lpstr>
      <vt:lpstr>Motyw pakietu Office</vt:lpstr>
      <vt:lpstr>Poslovna inteligencija</vt:lpstr>
      <vt:lpstr>Agenda</vt:lpstr>
      <vt:lpstr>Opis poslovnog subjekta</vt:lpstr>
      <vt:lpstr>Problem odlučivanja</vt:lpstr>
      <vt:lpstr>Problem odlučivanja</vt:lpstr>
      <vt:lpstr>Opis skupa podataka</vt:lpstr>
      <vt:lpstr>Dataset description</vt:lpstr>
      <vt:lpstr>Zadatak</vt:lpstr>
      <vt:lpstr>Zadatak</vt:lpstr>
      <vt:lpstr>Hvala na pozornosti</vt:lpstr>
      <vt:lpstr>Autori:  Dario Šebalj Dejan Mirčetić Michał Adamczak   Zadnja verzija: lipanj 2025.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Dario Šebalj</cp:lastModifiedBy>
  <cp:revision>19</cp:revision>
  <dcterms:created xsi:type="dcterms:W3CDTF">2023-07-06T12:09:08Z</dcterms:created>
  <dcterms:modified xsi:type="dcterms:W3CDTF">2025-11-05T09:16:55Z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