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95" r:id="rId13"/>
    <p:sldId id="296" r:id="rId14"/>
    <p:sldId id="297" r:id="rId15"/>
    <p:sldId id="298" r:id="rId16"/>
    <p:sldId id="299" r:id="rId17"/>
    <p:sldId id="266" r:id="rId18"/>
    <p:sldId id="263" r:id="rId19"/>
    <p:sldId id="33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E9028-5718-65B3-3014-6B2E04E44567}" v="32" dt="2025-04-09T12:09:27.450"/>
    <p1510:client id="{B559EA80-B567-5F1C-4781-25B0047A32B8}" v="372" dt="2025-04-10T07:46:3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S::dario.sebalj_efos.hr#ext#@putpoznanpl.onmicrosoft.com::89557be9-5a4b-40ec-a5bf-61e588efe439" providerId="AD" clId="Web-{B559EA80-B567-5F1C-4781-25B0047A32B8}"/>
    <pc:docChg chg="modSld">
      <pc:chgData name="Dario Šebalj" userId="S::dario.sebalj_efos.hr#ext#@putpoznanpl.onmicrosoft.com::89557be9-5a4b-40ec-a5bf-61e588efe439" providerId="AD" clId="Web-{B559EA80-B567-5F1C-4781-25B0047A32B8}" dt="2025-04-10T07:46:28.970" v="320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B559EA80-B567-5F1C-4781-25B0047A32B8}" dt="2025-04-10T07:46:28.970" v="320" actId="20577"/>
        <pc:sldMkLst>
          <pc:docMk/>
          <pc:sldMk cId="4020019421" sldId="26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28.970" v="32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24.861" v="314" actId="20577"/>
        <pc:sldMkLst>
          <pc:docMk/>
          <pc:sldMk cId="3298298427" sldId="26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6:17.111" v="311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24.861" v="31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0:08.216" v="61" actId="20577"/>
        <pc:sldMkLst>
          <pc:docMk/>
          <pc:sldMk cId="1021420716" sldId="281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08.216" v="61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39:34.247" v="11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1.953" v="201" actId="20577"/>
        <pc:sldMkLst>
          <pc:docMk/>
          <pc:sldMk cId="1230425581" sldId="283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39.390" v="195" actId="20577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3:21.953" v="201" actId="20577"/>
          <ac:spMkLst>
            <pc:docMk/>
            <pc:sldMk cId="1230425581" sldId="283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24.123" v="138" actId="20577"/>
        <pc:sldMkLst>
          <pc:docMk/>
          <pc:sldMk cId="3549849075" sldId="284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0:35.310" v="97" actId="20577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24.123" v="138" actId="20577"/>
          <ac:spMkLst>
            <pc:docMk/>
            <pc:sldMk cId="3549849075" sldId="284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1:57.186" v="165" actId="20577"/>
        <pc:sldMkLst>
          <pc:docMk/>
          <pc:sldMk cId="2034886605" sldId="28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1:41.170" v="154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1:57.186" v="165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2:26.390" v="169" actId="20577"/>
        <pc:sldMkLst>
          <pc:docMk/>
          <pc:sldMk cId="3938375118" sldId="28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2:05.108" v="167" actId="20577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2:26.390" v="169" actId="20577"/>
          <ac:spMkLst>
            <pc:docMk/>
            <pc:sldMk cId="3938375118" sldId="286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3:29.015" v="203" actId="20577"/>
        <pc:sldMkLst>
          <pc:docMk/>
          <pc:sldMk cId="1270194159" sldId="295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29.015" v="203" actId="20577"/>
          <ac:spMkLst>
            <pc:docMk/>
            <pc:sldMk cId="1270194159" sldId="295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07.156" v="215" actId="20577"/>
        <pc:sldMkLst>
          <pc:docMk/>
          <pc:sldMk cId="3513674872" sldId="296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3:35.297" v="206" actId="20577"/>
          <ac:spMkLst>
            <pc:docMk/>
            <pc:sldMk cId="3513674872" sldId="296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07.156" v="215" actId="20577"/>
          <ac:spMkLst>
            <pc:docMk/>
            <pc:sldMk cId="3513674872" sldId="296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4:58.923" v="240" actId="20577"/>
        <pc:sldMkLst>
          <pc:docMk/>
          <pc:sldMk cId="689661584" sldId="297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4:12.860" v="216" actId="20577"/>
          <ac:spMkLst>
            <pc:docMk/>
            <pc:sldMk cId="689661584" sldId="297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4:58.923" v="240" actId="20577"/>
          <ac:spMkLst>
            <pc:docMk/>
            <pc:sldMk cId="689661584" sldId="297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5:44.923" v="279" actId="20577"/>
        <pc:sldMkLst>
          <pc:docMk/>
          <pc:sldMk cId="1160580041" sldId="298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03.173" v="242" actId="20577"/>
          <ac:spMkLst>
            <pc:docMk/>
            <pc:sldMk cId="1160580041" sldId="298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5:44.923" v="279" actId="20577"/>
          <ac:spMkLst>
            <pc:docMk/>
            <pc:sldMk cId="1160580041" sldId="298"/>
            <ac:spMk id="7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B559EA80-B567-5F1C-4781-25B0047A32B8}" dt="2025-04-10T07:46:14.001" v="310" actId="20577"/>
        <pc:sldMkLst>
          <pc:docMk/>
          <pc:sldMk cId="1569576428" sldId="299"/>
        </pc:sldMkLst>
        <pc:spChg chg="mod">
          <ac:chgData name="Dario Šebalj" userId="S::dario.sebalj_efos.hr#ext#@putpoznanpl.onmicrosoft.com::89557be9-5a4b-40ec-a5bf-61e588efe439" providerId="AD" clId="Web-{B559EA80-B567-5F1C-4781-25B0047A32B8}" dt="2025-04-10T07:45:49.298" v="280" actId="20577"/>
          <ac:spMkLst>
            <pc:docMk/>
            <pc:sldMk cId="1569576428" sldId="299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B559EA80-B567-5F1C-4781-25B0047A32B8}" dt="2025-04-10T07:46:14.001" v="310" actId="20577"/>
          <ac:spMkLst>
            <pc:docMk/>
            <pc:sldMk cId="1569576428" sldId="299"/>
            <ac:spMk id="7" creationId="{08B1E3E4-9C4A-4CF8-DBD2-8A61BD597723}"/>
          </ac:spMkLst>
        </pc:spChg>
      </pc:sldChg>
    </pc:docChg>
  </pc:docChgLst>
  <pc:docChgLst>
    <pc:chgData name="dejan.mircetic" userId="S::dejan.mircetic_ivi.ac.rs#ext#@putpoznanpl.onmicrosoft.com::aafd7282-78c3-4639-a277-e34c7523e36e" providerId="AD" clId="Web-{D097DCE2-1D08-80B8-3A64-4FD1320EF5E4}"/>
    <pc:docChg chg="addSld modSld">
      <pc:chgData name="dejan.mircetic" userId="S::dejan.mircetic_ivi.ac.rs#ext#@putpoznanpl.onmicrosoft.com::aafd7282-78c3-4639-a277-e34c7523e36e" providerId="AD" clId="Web-{D097DCE2-1D08-80B8-3A64-4FD1320EF5E4}" dt="2025-03-18T14:18:00.594" v="7" actId="20577"/>
      <pc:docMkLst>
        <pc:docMk/>
      </pc:docMkLst>
      <pc:sldChg chg="modSp">
        <pc:chgData name="dejan.mircetic" userId="S::dejan.mircetic_ivi.ac.rs#ext#@putpoznanpl.onmicrosoft.com::aafd7282-78c3-4639-a277-e34c7523e36e" providerId="AD" clId="Web-{D097DCE2-1D08-80B8-3A64-4FD1320EF5E4}" dt="2025-03-18T14:17:31.451" v="4" actId="20577"/>
        <pc:sldMkLst>
          <pc:docMk/>
          <pc:sldMk cId="3298298427" sldId="266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7:31.451" v="4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replId">
        <pc:chgData name="dejan.mircetic" userId="S::dejan.mircetic_ivi.ac.rs#ext#@putpoznanpl.onmicrosoft.com::aafd7282-78c3-4639-a277-e34c7523e36e" providerId="AD" clId="Web-{D097DCE2-1D08-80B8-3A64-4FD1320EF5E4}" dt="2025-03-18T14:18:00.594" v="7" actId="20577"/>
        <pc:sldMkLst>
          <pc:docMk/>
          <pc:sldMk cId="3937864735" sldId="294"/>
        </pc:sldMkLst>
        <pc:spChg chg="mod">
          <ac:chgData name="dejan.mircetic" userId="S::dejan.mircetic_ivi.ac.rs#ext#@putpoznanpl.onmicrosoft.com::aafd7282-78c3-4639-a277-e34c7523e36e" providerId="AD" clId="Web-{D097DCE2-1D08-80B8-3A64-4FD1320EF5E4}" dt="2025-03-18T14:18:00.594" v="7" actId="20577"/>
          <ac:spMkLst>
            <pc:docMk/>
            <pc:sldMk cId="3937864735" sldId="294"/>
            <ac:spMk id="8" creationId="{1BA74302-D0BA-352F-C774-3AF53A73A2CB}"/>
          </ac:spMkLst>
        </pc:spChg>
      </pc:sldChg>
    </pc:docChg>
  </pc:docChgLst>
  <pc:docChgLst>
    <pc:chgData clId="Web-{B559EA80-B567-5F1C-4781-25B0047A32B8}"/>
    <pc:docChg chg="modSld">
      <pc:chgData name="" userId="" providerId="" clId="Web-{B559EA80-B567-5F1C-4781-25B0047A32B8}" dt="2025-04-10T07:39:07.325" v="19" actId="20577"/>
      <pc:docMkLst>
        <pc:docMk/>
      </pc:docMkLst>
      <pc:sldChg chg="modSp">
        <pc:chgData name="" userId="" providerId="" clId="Web-{B559EA80-B567-5F1C-4781-25B0047A32B8}" dt="2025-04-10T07:39:07.325" v="19" actId="20577"/>
        <pc:sldMkLst>
          <pc:docMk/>
          <pc:sldMk cId="2920479427" sldId="256"/>
        </pc:sldMkLst>
        <pc:spChg chg="mod">
          <ac:chgData name="" userId="" providerId="" clId="Web-{B559EA80-B567-5F1C-4781-25B0047A32B8}" dt="2025-04-10T07:39:07.325" v="19" actId="20577"/>
          <ac:spMkLst>
            <pc:docMk/>
            <pc:sldMk cId="2920479427" sldId="256"/>
            <ac:spMk id="2" creationId="{EB42DF12-B99A-B28D-4CDB-00731913E04F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  <pc:docChgLst>
    <pc:chgData name="Dario Šebalj" userId="S::dario.sebalj_efos.hr#ext#@putpoznanpl.onmicrosoft.com::89557be9-5a4b-40ec-a5bf-61e588efe439" providerId="AD" clId="Web-{62CE9028-5718-65B3-3014-6B2E04E44567}"/>
    <pc:docChg chg="modSld">
      <pc:chgData name="Dario Šebalj" userId="S::dario.sebalj_efos.hr#ext#@putpoznanpl.onmicrosoft.com::89557be9-5a4b-40ec-a5bf-61e588efe439" providerId="AD" clId="Web-{62CE9028-5718-65B3-3014-6B2E04E44567}" dt="2025-04-09T12:09:27.450" v="31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62CE9028-5718-65B3-3014-6B2E04E44567}" dt="2025-04-09T12:08:33.652" v="9" actId="20577"/>
        <pc:sldMkLst>
          <pc:docMk/>
          <pc:sldMk cId="2920479427" sldId="256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30.715" v="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8:33.652" v="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27.450" v="31" actId="20577"/>
        <pc:sldMkLst>
          <pc:docMk/>
          <pc:sldMk cId="1952772968" sldId="262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9:27.450" v="31" actId="20577"/>
          <ac:spMkLst>
            <pc:docMk/>
            <pc:sldMk cId="1952772968" sldId="262"/>
            <ac:spMk id="4" creationId="{1B53A616-BC45-7003-D00A-64BD15781752}"/>
          </ac:spMkLst>
        </pc:spChg>
      </pc:sldChg>
      <pc:sldChg chg="modSp">
        <pc:chgData name="Dario Šebalj" userId="S::dario.sebalj_efos.hr#ext#@putpoznanpl.onmicrosoft.com::89557be9-5a4b-40ec-a5bf-61e588efe439" providerId="AD" clId="Web-{62CE9028-5718-65B3-3014-6B2E04E44567}" dt="2025-04-09T12:09:04.340" v="22" actId="20577"/>
        <pc:sldMkLst>
          <pc:docMk/>
          <pc:sldMk cId="1254930911" sldId="264"/>
        </pc:sldMkLst>
        <pc:spChg chg="mod">
          <ac:chgData name="Dario Šebalj" userId="S::dario.sebalj_efos.hr#ext#@putpoznanpl.onmicrosoft.com::89557be9-5a4b-40ec-a5bf-61e588efe439" providerId="AD" clId="Web-{62CE9028-5718-65B3-3014-6B2E04E44567}" dt="2025-04-09T12:08:44.980" v="1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62CE9028-5718-65B3-3014-6B2E04E44567}" dt="2025-04-09T12:09:04.340" v="22" actId="20577"/>
          <ac:spMkLst>
            <pc:docMk/>
            <pc:sldMk cId="1254930911" sldId="264"/>
            <ac:spMk id="8" creationId="{BA68647D-8959-AECA-FF1C-384AA40B60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ADFF712C-21C4-5B6F-AFA4-8D90C0BF6128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4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360A716-0F02-9FA9-C04A-F3DCB6DF67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/>
                <a:ea typeface="Tahoma"/>
                <a:cs typeface="Tahoma"/>
              </a:rPr>
              <a:t>Duboke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neuronske</a:t>
            </a:r>
            <a:r>
              <a:rPr lang="pl-PL" sz="4400" dirty="0">
                <a:latin typeface="Tahoma"/>
                <a:ea typeface="Tahoma"/>
                <a:cs typeface="Tahoma"/>
              </a:rPr>
              <a:t> </a:t>
            </a:r>
            <a:r>
              <a:rPr lang="pl-PL" sz="4400" dirty="0" err="1">
                <a:latin typeface="Tahoma"/>
                <a:ea typeface="Tahoma"/>
                <a:cs typeface="Tahoma"/>
              </a:rPr>
              <a:t>mreže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/>
                <a:ea typeface="Tahoma"/>
                <a:cs typeface="Tahoma"/>
              </a:rPr>
              <a:t>Vježbe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D939CADA-65A1-3C05-691C-0513BA2015D1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5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8FCA6A7-D6C4-A8A5-33CD-D4E2B2C71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Kako ga riješiti?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Kako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bismo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riješili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dirty="0">
                <a:latin typeface="Tahoma"/>
                <a:ea typeface="Tahoma"/>
                <a:cs typeface="Tahoma"/>
              </a:rPr>
              <a:t> problem,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koristit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ćemo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sljedeće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ključeva</a:t>
            </a:r>
            <a:r>
              <a:rPr lang="en-US" sz="1800" dirty="0">
                <a:latin typeface="Tahoma"/>
                <a:ea typeface="Tahoma"/>
                <a:cs typeface="Tahoma"/>
              </a:rPr>
              <a:t> u R: </a:t>
            </a:r>
            <a:endParaRPr lang="sr-Latn-R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: API za </a:t>
            </a:r>
            <a:r>
              <a:rPr lang="en-US" sz="180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visoke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razine</a:t>
            </a:r>
            <a:r>
              <a:rPr lang="en-US" sz="1800" dirty="0">
                <a:latin typeface="Tahoma"/>
                <a:ea typeface="Tahoma"/>
                <a:cs typeface="Tahoma"/>
              </a:rPr>
              <a:t> koji </a:t>
            </a:r>
            <a:r>
              <a:rPr lang="en-US" sz="1800" err="1">
                <a:latin typeface="Tahoma"/>
                <a:ea typeface="Tahoma"/>
                <a:cs typeface="Tahoma"/>
              </a:rPr>
              <a:t>radi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povrh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TensorFlowa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r>
              <a:rPr lang="en-US" sz="180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jednostavne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metode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err="1">
                <a:latin typeface="Tahoma"/>
                <a:ea typeface="Tahoma"/>
                <a:cs typeface="Tahoma"/>
              </a:rPr>
              <a:t>izgradnju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 err="1">
                <a:latin typeface="Tahoma"/>
                <a:ea typeface="Tahoma"/>
                <a:cs typeface="Tahoma"/>
              </a:rPr>
              <a:t>tensorflow</a:t>
            </a:r>
            <a:r>
              <a:rPr lang="en-US" sz="1800" dirty="0">
                <a:latin typeface="Tahoma"/>
                <a:ea typeface="Tahoma"/>
                <a:cs typeface="Tahoma"/>
              </a:rPr>
              <a:t>: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temeljna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pozadina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Keras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moćne</a:t>
            </a:r>
            <a:r>
              <a:rPr lang="en-US" sz="1800" dirty="0">
                <a:latin typeface="Tahoma"/>
                <a:ea typeface="Tahoma"/>
                <a:cs typeface="Tahoma"/>
              </a:rPr>
              <a:t> alate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računanje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latin typeface="Tahoma"/>
                <a:ea typeface="Tahoma"/>
                <a:cs typeface="Tahoma"/>
              </a:rPr>
              <a:t>reticulate: </a:t>
            </a:r>
            <a:r>
              <a:rPr lang="en-US" sz="1800" err="1">
                <a:latin typeface="Tahoma"/>
                <a:ea typeface="Tahoma"/>
                <a:cs typeface="Tahoma"/>
              </a:rPr>
              <a:t>paket</a:t>
            </a:r>
            <a:r>
              <a:rPr lang="en-US" sz="1800" dirty="0">
                <a:latin typeface="Tahoma"/>
                <a:ea typeface="Tahoma"/>
                <a:cs typeface="Tahoma"/>
              </a:rPr>
              <a:t> koji </a:t>
            </a:r>
            <a:r>
              <a:rPr lang="en-US" sz="1800" err="1">
                <a:latin typeface="Tahoma"/>
                <a:ea typeface="Tahoma"/>
                <a:cs typeface="Tahoma"/>
              </a:rPr>
              <a:t>omogućuje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jednostavnu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između</a:t>
            </a:r>
            <a:r>
              <a:rPr lang="en-US" sz="1800" dirty="0">
                <a:latin typeface="Tahoma"/>
                <a:ea typeface="Tahoma"/>
                <a:cs typeface="Tahoma"/>
              </a:rPr>
              <a:t> R-a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Pythona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err="1">
                <a:latin typeface="Tahoma"/>
                <a:ea typeface="Tahoma"/>
                <a:cs typeface="Tahoma"/>
              </a:rPr>
              <a:t>neophodan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err="1">
                <a:latin typeface="Tahoma"/>
                <a:ea typeface="Tahoma"/>
                <a:cs typeface="Tahoma"/>
              </a:rPr>
              <a:t>učinkovito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korištenje</a:t>
            </a:r>
            <a:r>
              <a:rPr lang="en-US" sz="1800" dirty="0">
                <a:latin typeface="Tahoma"/>
                <a:ea typeface="Tahoma"/>
                <a:cs typeface="Tahoma"/>
              </a:rPr>
              <a:t> TensorFlow-a. </a:t>
            </a:r>
            <a:endParaRPr lang="en-US" sz="180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Ovi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paketi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omogućuju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učinkovitu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implementaciju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dubinskog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unaprijednim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praćenjem</a:t>
            </a:r>
            <a:r>
              <a:rPr lang="en-US" sz="1800" dirty="0">
                <a:latin typeface="Tahoma"/>
                <a:ea typeface="Tahoma"/>
                <a:cs typeface="Tahoma"/>
              </a:rPr>
              <a:t> (DNN)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konvolucijske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neuronske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dirty="0">
                <a:latin typeface="Tahoma"/>
                <a:ea typeface="Tahoma"/>
                <a:cs typeface="Tahoma"/>
              </a:rPr>
              <a:t> (CNN)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znamenki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1367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rješavanje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problema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opći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sljedeći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sz="1800" kern="100">
              <a:effectLst/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err="1">
                <a:latin typeface="Tahoma"/>
                <a:ea typeface="Tahoma"/>
                <a:cs typeface="Tahoma"/>
              </a:rPr>
              <a:t>Učitaj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pretprocesiraj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: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endParaRPr lang="en-US" b="1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Učitajte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MNIST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dataset_mnist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Preoblikujte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vektore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>
                <a:latin typeface="Tahoma"/>
                <a:ea typeface="Tahoma"/>
                <a:cs typeface="Tahoma"/>
              </a:rPr>
              <a:t>784-dimenzionalne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)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budući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da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očekuje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ravan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unos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err="1">
                <a:latin typeface="Tahoma"/>
                <a:ea typeface="Tahoma"/>
                <a:cs typeface="Tahoma"/>
              </a:rPr>
              <a:t>Normalizirajte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vrijednosti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raspon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između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0 </a:t>
            </a:r>
            <a:r>
              <a:rPr lang="en-US" sz="1800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1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err="1">
                <a:latin typeface="Tahoma"/>
                <a:ea typeface="Tahoma"/>
                <a:cs typeface="Tahoma"/>
              </a:rPr>
              <a:t>bolju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izvedbu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One-hot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kodirajte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oznake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bi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odgovarale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formatu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Definiraj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en-US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Izgradite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duboku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neuronsku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mrežu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Kerasovu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keras_model_sequential</a:t>
            </a:r>
            <a:r>
              <a:rPr lang="en-US" sz="1800" kern="0" dirty="0">
                <a:latin typeface="Tahoma"/>
                <a:ea typeface="Tahoma"/>
                <a:cs typeface="Tahoma"/>
              </a:rPr>
              <a:t>(). </a:t>
            </a:r>
            <a:endParaRPr lang="en-US"/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Dodajte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ReLU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skrivene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slojeve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effectLst/>
                <a:latin typeface="Tahoma"/>
                <a:ea typeface="Tahoma"/>
                <a:cs typeface="Tahoma"/>
              </a:rPr>
              <a:t>softmax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aktivacijom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izlazni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sloj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prikladno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višeklasnu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Tahoma"/>
                <a:cs typeface="Tahoma"/>
              </a:rPr>
              <a:t>Kompiliraj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model:</a:t>
            </a:r>
            <a:endParaRPr lang="sr-Latn-RS" dirty="0">
              <a:ea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funkciju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gubitka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effectLst/>
                <a:latin typeface="Tahoma"/>
                <a:ea typeface="Tahoma"/>
                <a:cs typeface="Tahoma"/>
              </a:rPr>
              <a:t>categorical_crossentropy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err="1">
                <a:latin typeface="Tahoma"/>
                <a:ea typeface="Tahoma"/>
                <a:cs typeface="Tahoma"/>
              </a:rPr>
              <a:t>koja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err="1">
                <a:latin typeface="Tahoma"/>
                <a:ea typeface="Tahoma"/>
                <a:cs typeface="Tahoma"/>
              </a:rPr>
              <a:t>standardna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err="1">
                <a:latin typeface="Tahoma"/>
                <a:ea typeface="Tahoma"/>
                <a:cs typeface="Tahoma"/>
              </a:rPr>
              <a:t>probleme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klasa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>
              <a:latin typeface="Tahoma"/>
              <a:ea typeface="Tahoma"/>
              <a:cs typeface="Tahoma"/>
            </a:endParaRPr>
          </a:p>
          <a:p>
            <a:pPr marL="685800">
              <a:spcBef>
                <a:spcPts val="500"/>
              </a:spcBef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Odaberite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optimizator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npr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RMSprop)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ažuriranje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težine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tijekom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treninga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endParaRPr lang="en-US" dirty="0"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Treniriraj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Trenirajte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model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obično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koristeći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80%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20%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provjeru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valjanosti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>
              <a:latin typeface="Tahoma"/>
              <a:ea typeface="Tahoma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Pratite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metrike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izvedbe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točnost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procijenili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dobro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uči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8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BA" kern="0" dirty="0">
                <a:latin typeface="Tahoma"/>
                <a:ea typeface="Tahoma"/>
                <a:cs typeface="Tahoma"/>
              </a:rPr>
              <a:t>Koraci</a:t>
            </a:r>
            <a:endParaRPr lang="sr-Latn-R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imes New Roman"/>
                <a:ea typeface="Tahoma"/>
                <a:cs typeface="Tahoma"/>
              </a:rPr>
              <a:t>Evaluirajte</a:t>
            </a:r>
            <a:r>
              <a:rPr lang="en-US" sz="1800" b="1" kern="0" dirty="0">
                <a:latin typeface="Times New Roman"/>
                <a:ea typeface="Tahoma"/>
                <a:cs typeface="Tahoma"/>
              </a:rPr>
              <a:t> model:</a:t>
            </a:r>
            <a:endParaRPr lang="sr-Latn-RS" dirty="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Nakon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procijenite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izvedbu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testnom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skupu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biste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utvrdili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koliko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dobro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generalizira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neviđene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1800" b="1" kern="0" dirty="0" err="1">
                <a:latin typeface="Tahoma"/>
                <a:ea typeface="Calibri"/>
                <a:cs typeface="Tahoma"/>
              </a:rPr>
              <a:t>Intepretirajte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 </a:t>
            </a:r>
            <a:r>
              <a:rPr lang="en-US" sz="1800" b="1" kern="0" dirty="0" err="1">
                <a:latin typeface="Tahoma"/>
                <a:ea typeface="Calibri"/>
                <a:cs typeface="Tahoma"/>
              </a:rPr>
              <a:t>rezultate</a:t>
            </a:r>
            <a:r>
              <a:rPr lang="en-US" sz="1800" b="1" kern="0" dirty="0">
                <a:latin typeface="Tahoma"/>
                <a:ea typeface="Calibri"/>
                <a:cs typeface="Tahoma"/>
              </a:rPr>
              <a:t>:</a:t>
            </a:r>
            <a:endParaRPr lang="en-US" sz="1800" b="1" kern="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/>
            </a:endParaRPr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Vizualizirajte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gubitak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točnost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obuke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validacije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tijekom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epoha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pPr lvl="1">
              <a:buSzPts val="1000"/>
              <a:buFont typeface="Arial" panose="02070309020205020404" pitchFamily="49" charset="0"/>
              <a:buChar char="•"/>
              <a:tabLst>
                <a:tab pos="914400" algn="l"/>
              </a:tabLst>
            </a:pPr>
            <a:r>
              <a:rPr lang="en-US" sz="1800" kern="0" dirty="0" err="1">
                <a:latin typeface="Tahoma"/>
                <a:ea typeface="Tahoma"/>
                <a:cs typeface="Tahoma"/>
              </a:rPr>
              <a:t>Koristite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uvježbani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predviđanje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novih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/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7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Sažetak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Problem MNIST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vrijedan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dubokog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slika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dirty="0">
                <a:latin typeface="Tahoma"/>
                <a:ea typeface="Tahoma"/>
                <a:cs typeface="Tahoma"/>
              </a:rPr>
              <a:t>Proces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izgradnja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obuka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evaluacija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tumačenje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vještine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svakoga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tko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radi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strojnim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učenjem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drugim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stvarnim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aplikacijama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Hvala</a:t>
            </a:r>
            <a:r>
              <a:rPr lang="pl-PL" dirty="0">
                <a:latin typeface="Tahoma"/>
                <a:ea typeface="Tahoma"/>
                <a:cs typeface="Tahoma"/>
              </a:rPr>
              <a:t> na </a:t>
            </a:r>
            <a:r>
              <a:rPr lang="pl-PL" dirty="0" err="1">
                <a:latin typeface="Tahoma"/>
                <a:ea typeface="Tahoma"/>
                <a:cs typeface="Tahoma"/>
              </a:rPr>
              <a:t>pažnji</a:t>
            </a:r>
            <a:r>
              <a:rPr lang="pl-PL" dirty="0">
                <a:latin typeface="Tahoma"/>
                <a:ea typeface="Tahoma"/>
                <a:cs typeface="Tahoma"/>
              </a:rPr>
              <a:t>!</a:t>
            </a:r>
            <a:endParaRPr lang="sr-Latn-RS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2000" dirty="0">
                <a:latin typeface="Tahoma"/>
                <a:ea typeface="Tahoma"/>
                <a:cs typeface="Tahoma"/>
              </a:rPr>
              <a:t> je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strojno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2000" dirty="0">
                <a:latin typeface="Tahoma"/>
                <a:ea typeface="Tahoma"/>
                <a:cs typeface="Tahoma"/>
              </a:rPr>
              <a:t>? </a:t>
            </a:r>
            <a:endParaRPr lang="sr-Latn-RS" sz="2000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Temelji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i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teorijske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postavke</a:t>
            </a:r>
            <a:r>
              <a:rPr lang="en-GB" sz="2000" dirty="0">
                <a:latin typeface="Tahoma"/>
                <a:ea typeface="Tahoma"/>
                <a:cs typeface="Tahoma"/>
              </a:rPr>
              <a:t> ML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Studija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slučaja</a:t>
            </a:r>
            <a:r>
              <a:rPr lang="en-GB" sz="2000" dirty="0"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znamenki</a:t>
            </a:r>
            <a:r>
              <a:rPr lang="en-GB" sz="2000" dirty="0">
                <a:latin typeface="Tahoma"/>
                <a:ea typeface="Tahoma"/>
                <a:cs typeface="Tahoma"/>
              </a:rPr>
              <a:t> s MNIST </a:t>
            </a:r>
            <a:endParaRPr lang="en-US" dirty="0"/>
          </a:p>
          <a:p>
            <a:r>
              <a:rPr lang="en-GB" sz="2000" dirty="0">
                <a:latin typeface="Tahoma"/>
                <a:ea typeface="Tahoma"/>
                <a:cs typeface="Tahoma"/>
              </a:rPr>
              <a:t>Kako 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to </a:t>
            </a:r>
            <a:r>
              <a:rPr lang="en-GB" sz="2000" dirty="0" err="1">
                <a:latin typeface="Tahoma"/>
                <a:ea typeface="Tahoma"/>
                <a:cs typeface="Tahoma"/>
              </a:rPr>
              <a:t>riješiti</a:t>
            </a:r>
            <a:r>
              <a:rPr lang="en-GB" sz="200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GB" sz="2000" dirty="0" err="1">
                <a:latin typeface="Tahoma"/>
                <a:ea typeface="Tahoma"/>
                <a:cs typeface="Tahoma"/>
              </a:rPr>
              <a:t>Paketi</a:t>
            </a:r>
            <a:r>
              <a:rPr lang="en-GB" sz="2000" dirty="0">
                <a:latin typeface="Tahoma"/>
                <a:ea typeface="Tahoma"/>
                <a:cs typeface="Tahoma"/>
              </a:rPr>
              <a:t> za </a:t>
            </a:r>
            <a:r>
              <a:rPr lang="en-GB" sz="2000" dirty="0" err="1">
                <a:latin typeface="Tahoma"/>
                <a:ea typeface="Tahoma"/>
                <a:cs typeface="Tahoma"/>
              </a:rPr>
              <a:t>korištenje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endParaRPr lang="en-US" dirty="0"/>
          </a:p>
          <a:p>
            <a:r>
              <a:rPr lang="en-GB" sz="2000" dirty="0" err="1">
                <a:latin typeface="Tahoma"/>
                <a:ea typeface="Tahoma"/>
                <a:cs typeface="Tahoma"/>
              </a:rPr>
              <a:t>Postupak</a:t>
            </a:r>
            <a:r>
              <a:rPr lang="en-GB" sz="2000" dirty="0">
                <a:latin typeface="Tahoma"/>
                <a:ea typeface="Tahoma"/>
                <a:cs typeface="Tahoma"/>
              </a:rPr>
              <a:t> koji </a:t>
            </a:r>
            <a:r>
              <a:rPr lang="en-GB" sz="2000" dirty="0" err="1">
                <a:latin typeface="Tahoma"/>
                <a:ea typeface="Tahoma"/>
                <a:cs typeface="Tahoma"/>
              </a:rPr>
              <a:t>treba</a:t>
            </a:r>
            <a:r>
              <a:rPr lang="en-GB" sz="2000" dirty="0">
                <a:latin typeface="Tahoma"/>
                <a:ea typeface="Tahoma"/>
                <a:cs typeface="Tahoma"/>
              </a:rPr>
              <a:t> </a:t>
            </a:r>
            <a:r>
              <a:rPr lang="en-GB" sz="2000" dirty="0" err="1">
                <a:latin typeface="Tahoma"/>
                <a:ea typeface="Tahoma"/>
                <a:cs typeface="Tahoma"/>
              </a:rPr>
              <a:t>slijediti</a:t>
            </a:r>
            <a:endParaRPr lang="en-US" dirty="0" err="1"/>
          </a:p>
          <a:p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Tahoma"/>
                <a:ea typeface="Tahoma"/>
                <a:cs typeface="Tahoma"/>
              </a:rPr>
              <a:t>Što je strojno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je </a:t>
            </a:r>
            <a:r>
              <a:rPr lang="en-GB" sz="1800" dirty="0" err="1"/>
              <a:t>podskup</a:t>
            </a:r>
            <a:r>
              <a:rPr lang="en-GB" sz="1800" dirty="0"/>
              <a:t>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omogućuju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</a:t>
            </a:r>
            <a:r>
              <a:rPr lang="en-GB" sz="1800" dirty="0" err="1"/>
              <a:t>izvršavanje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bez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eksplicitno</a:t>
            </a:r>
            <a:r>
              <a:rPr lang="en-GB" sz="1800" dirty="0"/>
              <a:t> </a:t>
            </a:r>
            <a:r>
              <a:rPr lang="en-GB" sz="1800" dirty="0" err="1"/>
              <a:t>programirana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strojnog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poboljšavaju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  <a:endParaRPr lang="hr-HR" sz="1800" dirty="0"/>
          </a:p>
          <a:p>
            <a:r>
              <a:rPr lang="en-GB" sz="1800" dirty="0"/>
              <a:t>ML </a:t>
            </a:r>
            <a:r>
              <a:rPr lang="en-GB" sz="1800" dirty="0" err="1"/>
              <a:t>proizlazi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ovog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ići</a:t>
            </a:r>
            <a:r>
              <a:rPr lang="en-GB" sz="1800" dirty="0"/>
              <a:t> </a:t>
            </a:r>
            <a:r>
              <a:rPr lang="en-GB" sz="1800" dirty="0" err="1"/>
              <a:t>dalje</a:t>
            </a:r>
            <a:r>
              <a:rPr lang="en-GB" sz="1800" dirty="0"/>
              <a:t> od "</a:t>
            </a:r>
            <a:r>
              <a:rPr lang="en-GB" sz="1800" dirty="0" err="1"/>
              <a:t>onoga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mu </a:t>
            </a:r>
            <a:r>
              <a:rPr lang="en-GB" sz="1800" dirty="0" err="1"/>
              <a:t>narediti</a:t>
            </a:r>
            <a:r>
              <a:rPr lang="en-GB" sz="1800" dirty="0"/>
              <a:t> da </a:t>
            </a:r>
            <a:r>
              <a:rPr lang="en-GB" sz="1800" dirty="0" err="1"/>
              <a:t>izvrši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samo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izvršiti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iznenaditi</a:t>
            </a:r>
            <a:r>
              <a:rPr lang="en-GB" sz="1800" dirty="0"/>
              <a:t>? </a:t>
            </a:r>
            <a:r>
              <a:rPr lang="en-GB" sz="1800" dirty="0" err="1"/>
              <a:t>Umjesto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izrađuju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Što</a:t>
            </a:r>
            <a:r>
              <a:rPr lang="pl-PL" dirty="0">
                <a:latin typeface="Tahoma"/>
                <a:ea typeface="Tahoma"/>
                <a:cs typeface="Tahoma"/>
              </a:rPr>
              <a:t> je </a:t>
            </a:r>
            <a:r>
              <a:rPr lang="pl-PL" dirty="0" err="1">
                <a:latin typeface="Tahoma"/>
                <a:ea typeface="Tahoma"/>
                <a:cs typeface="Tahoma"/>
              </a:rPr>
              <a:t>strojno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učenje</a:t>
            </a:r>
            <a:r>
              <a:rPr lang="pl-PL" dirty="0">
                <a:latin typeface="Tahoma"/>
                <a:ea typeface="Tahoma"/>
                <a:cs typeface="Tahoma"/>
              </a:rPr>
              <a:t>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3763" y="5576471"/>
            <a:ext cx="57422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Treniranje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kod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klasičnog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programiranja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u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odnosu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na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strojno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/>
                <a:ea typeface="Tahoma"/>
                <a:cs typeface="Arial"/>
              </a:rPr>
              <a:t>učenje</a:t>
            </a:r>
            <a:r>
              <a:rPr lang="en-GB" sz="1100" dirty="0">
                <a:solidFill>
                  <a:srgbClr val="231F20"/>
                </a:solidFill>
                <a:latin typeface="Arial"/>
                <a:ea typeface="Tahoma"/>
                <a:cs typeface="Arial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/>
                <a:ea typeface="Tahoma"/>
                <a:cs typeface="Arial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Temelji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teorijske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postavke</a:t>
            </a:r>
            <a:r>
              <a:rPr lang="en-GB" dirty="0">
                <a:latin typeface="Tahoma"/>
                <a:ea typeface="Tahoma"/>
                <a:cs typeface="Tahoma"/>
              </a:rPr>
              <a:t> ML-a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strojnog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poslovnu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inteligenciju</a:t>
            </a:r>
            <a:r>
              <a:rPr lang="en-GB" sz="1800" dirty="0">
                <a:latin typeface="Tahoma"/>
                <a:ea typeface="Tahoma"/>
                <a:cs typeface="Tahoma"/>
              </a:rPr>
              <a:t> (BI)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promijenila</a:t>
            </a:r>
            <a:r>
              <a:rPr lang="en-GB" sz="1800" dirty="0">
                <a:latin typeface="Tahoma"/>
                <a:ea typeface="Tahoma"/>
                <a:cs typeface="Tahoma"/>
              </a:rPr>
              <a:t> je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sz="1800" dirty="0">
              <a:latin typeface="Tahoma"/>
              <a:ea typeface="Tahoma"/>
              <a:cs typeface="Tahoma"/>
            </a:endParaRPr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ukorijenjen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statistici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Rasprava</a:t>
            </a:r>
            <a:r>
              <a:rPr lang="en-GB" sz="1800" dirty="0">
                <a:latin typeface="Tahoma"/>
                <a:ea typeface="Tahoma"/>
                <a:cs typeface="Tahoma"/>
              </a:rPr>
              <a:t>: Je li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područje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ili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statistike</a:t>
            </a:r>
            <a:r>
              <a:rPr lang="en-GB" sz="1800" dirty="0">
                <a:latin typeface="Tahoma"/>
                <a:ea typeface="Tahoma"/>
                <a:cs typeface="Tahoma"/>
              </a:rPr>
              <a:t>?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algoritmi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djeluju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izvan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tradicionalnih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matematičkih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granica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vitalan</a:t>
            </a:r>
            <a:r>
              <a:rPr lang="en-GB" sz="1800" dirty="0">
                <a:latin typeface="Tahoma"/>
                <a:ea typeface="Tahoma"/>
                <a:cs typeface="Tahoma"/>
              </a:rPr>
              <a:t> u BI-u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pretprocesiranje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rudarenje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primjenu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>
                <a:latin typeface="Tahoma"/>
                <a:ea typeface="Tahoma"/>
                <a:cs typeface="Tahoma"/>
              </a:rPr>
              <a:t>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poboljšava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Integracija</a:t>
            </a:r>
            <a:r>
              <a:rPr lang="en-GB" sz="1800" dirty="0">
                <a:latin typeface="Tahoma"/>
                <a:ea typeface="Tahoma"/>
                <a:cs typeface="Tahoma"/>
              </a:rPr>
              <a:t> ML-a u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procese</a:t>
            </a:r>
            <a:r>
              <a:rPr lang="en-GB" sz="1800" dirty="0">
                <a:latin typeface="Tahoma"/>
                <a:ea typeface="Tahoma"/>
                <a:cs typeface="Tahoma"/>
              </a:rPr>
              <a:t>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djelotvorne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uvide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Premošćivanje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u ML-u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učinkovit</a:t>
            </a:r>
            <a:r>
              <a:rPr lang="en-GB" sz="1800" dirty="0">
                <a:latin typeface="Tahoma"/>
                <a:ea typeface="Tahoma"/>
                <a:cs typeface="Tahoma"/>
              </a:rPr>
              <a:t> BI.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Strategije</a:t>
            </a:r>
            <a:r>
              <a:rPr lang="en-GB" sz="1800" dirty="0">
                <a:latin typeface="Tahoma"/>
                <a:ea typeface="Tahoma"/>
                <a:cs typeface="Tahoma"/>
              </a:rPr>
              <a:t>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algoritama</a:t>
            </a:r>
            <a:r>
              <a:rPr lang="en-GB" sz="1800" dirty="0">
                <a:latin typeface="Tahoma"/>
                <a:ea typeface="Tahoma"/>
                <a:cs typeface="Tahoma"/>
              </a:rPr>
              <a:t> za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aplikacije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stvarnom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svijetu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Važnost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korištenja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izlaza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odluka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pl-PL" dirty="0" err="1">
              <a:latin typeface="Tahoma"/>
              <a:ea typeface="Tahoma"/>
              <a:cs typeface="Tahoma"/>
            </a:endParaRPr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Figure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.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Arhitektura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Microsoft business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intelligence</a:t>
            </a:r>
            <a:endParaRPr lang="en-GB" sz="1100" err="1">
              <a:latin typeface="Arial"/>
              <a:ea typeface="Tahoma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Prilagođeno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pl-PL" sz="11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prema</a:t>
            </a:r>
            <a:r>
              <a:rPr lang="pl-PL" sz="1100" dirty="0">
                <a:solidFill>
                  <a:srgbClr val="000000"/>
                </a:solidFill>
                <a:latin typeface="Arial"/>
                <a:ea typeface="Tahoma"/>
                <a:cs typeface="Arial"/>
              </a:rPr>
              <a:t> https://www.scnsoft.com/services/business-intelligence/microsoft</a:t>
            </a:r>
            <a:endParaRPr lang="en-GB" sz="1100" dirty="0">
              <a:effectLst/>
              <a:latin typeface="Arial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ahoma"/>
                <a:ea typeface="Tahoma"/>
                <a:cs typeface="Tahoma"/>
              </a:rPr>
              <a:t>Poslovna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dirty="0">
                <a:latin typeface="Tahoma"/>
                <a:ea typeface="Tahoma"/>
                <a:cs typeface="Tahoma"/>
              </a:rPr>
              <a:t> </a:t>
            </a:r>
            <a:r>
              <a:rPr lang="en-GB" dirty="0" err="1">
                <a:latin typeface="Tahoma"/>
                <a:ea typeface="Tahoma"/>
                <a:cs typeface="Tahoma"/>
              </a:rPr>
              <a:t>i</a:t>
            </a:r>
            <a:r>
              <a:rPr lang="en-GB" dirty="0">
                <a:latin typeface="Tahoma"/>
                <a:ea typeface="Tahoma"/>
                <a:cs typeface="Tahoma"/>
              </a:rPr>
              <a:t> ML u SC-</a:t>
            </a:r>
            <a:r>
              <a:rPr lang="en-GB" dirty="0" err="1">
                <a:latin typeface="Tahoma"/>
                <a:ea typeface="Tahoma"/>
                <a:cs typeface="Tahoma"/>
              </a:rPr>
              <a:t>ovima</a:t>
            </a:r>
            <a:endParaRPr lang="en-GB" b="0" dirty="0" err="1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>
                <a:latin typeface="Tahoma"/>
                <a:ea typeface="Tahoma"/>
                <a:cs typeface="Tahoma"/>
              </a:rPr>
              <a:t>Poslovna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 (BI) u SC-</a:t>
            </a:r>
            <a:r>
              <a:rPr lang="en-GB" sz="1800" dirty="0" err="1">
                <a:latin typeface="Tahoma"/>
                <a:ea typeface="Tahoma"/>
                <a:cs typeface="Tahoma"/>
              </a:rPr>
              <a:t>ovima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promatranim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temelju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modeliranja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Uključivanje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matematike</a:t>
            </a:r>
            <a:r>
              <a:rPr lang="en-GB" sz="1800" dirty="0">
                <a:latin typeface="Tahoma"/>
                <a:ea typeface="Tahoma"/>
                <a:cs typeface="Tahoma"/>
              </a:rPr>
              <a:t>: BI se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uvelike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statistiku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također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koristi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operacijsko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linearnu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algebru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neizrazitu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logiku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numeričku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optimizaciju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metaheuristiku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nastajanju</a:t>
            </a:r>
            <a:r>
              <a:rPr lang="en-GB" sz="1800" dirty="0">
                <a:latin typeface="Tahoma"/>
                <a:ea typeface="Tahoma"/>
                <a:cs typeface="Tahoma"/>
              </a:rPr>
              <a:t>: Nove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disruptivne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tehnologije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kao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strojno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učenje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umjetna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inteligencija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digitalni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blizanci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smartizacija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živi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laboratoriji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itd</a:t>
            </a:r>
            <a:r>
              <a:rPr lang="en-GB" sz="1800" dirty="0">
                <a:latin typeface="Tahoma"/>
                <a:ea typeface="Tahoma"/>
                <a:cs typeface="Tahoma"/>
              </a:rPr>
              <a:t>.,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dobivaju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važnosti</a:t>
            </a:r>
            <a:r>
              <a:rPr lang="en-GB" sz="1800" dirty="0">
                <a:latin typeface="Tahoma"/>
                <a:ea typeface="Tahoma"/>
                <a:cs typeface="Tahoma"/>
              </a:rPr>
              <a:t> u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analizi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donošenju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zaključaka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sr-Latn-RS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Nedostatak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strogih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procedura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radnim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procesima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ML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nedostaje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stroga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organizacija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ali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oslanjaju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na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uspješne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smjernice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prakse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literature.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Različiti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: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postupci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razlikuju</a:t>
            </a:r>
            <a:r>
              <a:rPr lang="en-GB" sz="1800" dirty="0">
                <a:latin typeface="Tahoma"/>
                <a:ea typeface="Tahoma"/>
                <a:cs typeface="Tahoma"/>
              </a:rPr>
              <a:t> se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ovisno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korištenom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softveru</a:t>
            </a:r>
            <a:r>
              <a:rPr lang="en-GB" sz="1800" dirty="0">
                <a:latin typeface="Tahoma"/>
                <a:ea typeface="Tahoma"/>
                <a:cs typeface="Tahoma"/>
              </a:rPr>
              <a:t>. Na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primjer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Business Intelligence </a:t>
            </a:r>
            <a:r>
              <a:rPr lang="en-GB" sz="1800" dirty="0" err="1">
                <a:latin typeface="Tahoma"/>
                <a:ea typeface="Tahoma"/>
                <a:cs typeface="Tahoma"/>
              </a:rPr>
              <a:t>nudi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pohranu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izvješćivanje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dijeljenje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znanost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  <a:p>
            <a:r>
              <a:rPr lang="en-GB" sz="1800" dirty="0" err="1">
                <a:latin typeface="Tahoma"/>
                <a:ea typeface="Tahoma"/>
                <a:cs typeface="Tahoma"/>
              </a:rPr>
              <a:t>Ponuđeni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alati</a:t>
            </a:r>
            <a:r>
              <a:rPr lang="en-GB" sz="1800" dirty="0">
                <a:latin typeface="Tahoma"/>
                <a:ea typeface="Tahoma"/>
                <a:cs typeface="Tahoma"/>
              </a:rPr>
              <a:t>: </a:t>
            </a:r>
            <a:r>
              <a:rPr lang="en-GB" sz="1800" dirty="0" err="1">
                <a:latin typeface="Tahoma"/>
                <a:ea typeface="Tahoma"/>
                <a:cs typeface="Tahoma"/>
              </a:rPr>
              <a:t>Microsoftov</a:t>
            </a:r>
            <a:r>
              <a:rPr lang="en-GB" sz="1800" dirty="0">
                <a:latin typeface="Tahoma"/>
                <a:ea typeface="Tahoma"/>
                <a:cs typeface="Tahoma"/>
              </a:rPr>
              <a:t> BI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paket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pruža</a:t>
            </a:r>
            <a:r>
              <a:rPr lang="en-GB" sz="1800" dirty="0">
                <a:latin typeface="Tahoma"/>
                <a:ea typeface="Tahoma"/>
                <a:cs typeface="Tahoma"/>
              </a:rPr>
              <a:t> alate za </a:t>
            </a:r>
            <a:r>
              <a:rPr lang="en-GB" sz="1800" dirty="0" err="1">
                <a:latin typeface="Tahoma"/>
                <a:ea typeface="Tahoma"/>
                <a:cs typeface="Tahoma"/>
              </a:rPr>
              <a:t>različite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zadatke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unos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pohranu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integraciju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upravljanje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obradu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izvješćivanje</a:t>
            </a:r>
            <a:r>
              <a:rPr lang="en-GB" sz="1800" dirty="0">
                <a:latin typeface="Tahoma"/>
                <a:ea typeface="Tahoma"/>
                <a:cs typeface="Tahoma"/>
              </a:rPr>
              <a:t>, </a:t>
            </a:r>
            <a:r>
              <a:rPr lang="en-GB" sz="1800" dirty="0" err="1">
                <a:latin typeface="Tahoma"/>
                <a:ea typeface="Tahoma"/>
                <a:cs typeface="Tahoma"/>
              </a:rPr>
              <a:t>dijeljenje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i</a:t>
            </a:r>
            <a:r>
              <a:rPr lang="en-GB" sz="1800" dirty="0">
                <a:latin typeface="Tahoma"/>
                <a:ea typeface="Tahoma"/>
                <a:cs typeface="Tahoma"/>
              </a:rPr>
              <a:t> </a:t>
            </a:r>
            <a:r>
              <a:rPr lang="en-GB" sz="1800" dirty="0" err="1">
                <a:latin typeface="Tahoma"/>
                <a:ea typeface="Tahoma"/>
                <a:cs typeface="Tahoma"/>
              </a:rPr>
              <a:t>znanost</a:t>
            </a:r>
            <a:r>
              <a:rPr lang="en-GB" sz="1800" dirty="0">
                <a:latin typeface="Tahoma"/>
                <a:ea typeface="Tahoma"/>
                <a:cs typeface="Tahoma"/>
              </a:rPr>
              <a:t> o </a:t>
            </a:r>
            <a:r>
              <a:rPr lang="en-GB" sz="1800" dirty="0" err="1">
                <a:latin typeface="Tahoma"/>
                <a:ea typeface="Tahoma"/>
                <a:cs typeface="Tahoma"/>
              </a:rPr>
              <a:t>podacima</a:t>
            </a:r>
            <a:r>
              <a:rPr lang="en-GB" sz="1800" dirty="0">
                <a:latin typeface="Tahoma"/>
                <a:ea typeface="Tahoma"/>
                <a:cs typeface="Tahoma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Studija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slučaja</a:t>
            </a:r>
            <a:r>
              <a:rPr lang="en-US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: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klasifikacija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znamenki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</a:t>
            </a:r>
            <a:r>
              <a:rPr lang="en-US" kern="0" dirty="0" err="1">
                <a:latin typeface="Tahoma"/>
                <a:ea typeface="Times New Roman" panose="02020603050405020304" pitchFamily="18" charset="0"/>
                <a:cs typeface="Tahoma"/>
              </a:rPr>
              <a:t>uz</a:t>
            </a:r>
            <a:r>
              <a:rPr lang="en-US" kern="0" dirty="0">
                <a:latin typeface="Tahoma"/>
                <a:ea typeface="Times New Roman" panose="02020603050405020304" pitchFamily="18" charset="0"/>
                <a:cs typeface="Tahoma"/>
              </a:rPr>
              <a:t> MNIST</a:t>
            </a:r>
            <a:endParaRPr lang="en-US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1545928"/>
            <a:ext cx="10515600" cy="4566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usredotočili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smo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problem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klasifikacije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znamenki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pomoću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skupa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MNIST,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često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korištenog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mjerila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strojnom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učenju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posebno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područjima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logistika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gdje</a:t>
            </a:r>
            <a:r>
              <a:rPr lang="en-US" sz="1800" dirty="0">
                <a:latin typeface="Tahoma"/>
                <a:ea typeface="Tahoma"/>
                <a:cs typeface="Tahoma"/>
              </a:rPr>
              <a:t> je </a:t>
            </a:r>
            <a:r>
              <a:rPr lang="en-US" sz="1800" dirty="0" err="1">
                <a:latin typeface="Tahoma"/>
                <a:ea typeface="Tahoma"/>
                <a:cs typeface="Tahoma"/>
              </a:rPr>
              <a:t>automatsko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prepoznavanje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poštanskog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broja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ključno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dirty="0" err="1">
                <a:latin typeface="Tahoma"/>
                <a:ea typeface="Tahoma"/>
                <a:cs typeface="Tahoma"/>
              </a:rPr>
              <a:t>učinkovite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dirty="0" err="1">
                <a:latin typeface="Tahoma"/>
                <a:ea typeface="Tahoma"/>
                <a:cs typeface="Tahoma"/>
              </a:rPr>
              <a:t>isporuke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sr-Latn-BA" sz="1800" dirty="0"/>
          </a:p>
          <a:p>
            <a:pPr marL="0" indent="0">
              <a:buNone/>
            </a:pPr>
            <a:endParaRPr lang="sr-Latn-BA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kern="0" dirty="0" err="1">
                <a:latin typeface="Tahoma"/>
                <a:ea typeface="Times New Roman" panose="02020603050405020304" pitchFamily="18" charset="0"/>
                <a:cs typeface="Tahoma"/>
              </a:rPr>
              <a:t>Što</a:t>
            </a:r>
            <a:r>
              <a:rPr lang="en-US" sz="1800" b="1" kern="0" dirty="0">
                <a:latin typeface="Tahoma"/>
                <a:ea typeface="Times New Roman" panose="02020603050405020304" pitchFamily="18" charset="0"/>
                <a:cs typeface="Tahoma"/>
              </a:rPr>
              <a:t> je</a:t>
            </a:r>
            <a:r>
              <a:rPr lang="en-US" sz="1800" b="1" kern="0" dirty="0">
                <a:effectLst/>
                <a:latin typeface="Tahoma"/>
                <a:ea typeface="Times New Roman" panose="02020603050405020304" pitchFamily="18" charset="0"/>
                <a:cs typeface="Tahoma"/>
              </a:rPr>
              <a:t> MNIST?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MNIST-a 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Modificirani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nacionalni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institut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standarde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b="1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b="1" kern="0" err="1">
                <a:latin typeface="Tahoma"/>
                <a:ea typeface="Tahoma"/>
                <a:cs typeface="Tahoma"/>
              </a:rPr>
              <a:t>tehnologiju</a:t>
            </a:r>
            <a:r>
              <a:rPr lang="en-US" sz="1800" b="1" kern="0" dirty="0">
                <a:effectLst/>
                <a:latin typeface="Tahoma"/>
                <a:ea typeface="Tahoma"/>
                <a:cs typeface="Tahoma"/>
              </a:rPr>
              <a:t>)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sastoji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se od 70 000 </a:t>
            </a:r>
            <a:r>
              <a:rPr lang="en-US" sz="1800" kern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pisanih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znamenki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označena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odgovarajućom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znamenkom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(0-9). </a:t>
            </a:r>
            <a:r>
              <a:rPr lang="en-US" sz="1800" kern="0" err="1">
                <a:latin typeface="Tahoma"/>
                <a:ea typeface="Tahoma"/>
                <a:cs typeface="Tahoma"/>
              </a:rPr>
              <a:t>Skup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podijeljen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60 000 </a:t>
            </a:r>
            <a:r>
              <a:rPr lang="en-US" sz="1800" kern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err="1">
                <a:latin typeface="Tahoma"/>
                <a:ea typeface="Tahoma"/>
                <a:cs typeface="Tahoma"/>
              </a:rPr>
              <a:t>obuku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10 000 </a:t>
            </a:r>
            <a:r>
              <a:rPr lang="en-US" sz="1800" kern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0" err="1">
                <a:latin typeface="Tahoma"/>
                <a:ea typeface="Tahoma"/>
                <a:cs typeface="Tahoma"/>
              </a:rPr>
              <a:t>testiranje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err="1">
                <a:latin typeface="Tahoma"/>
                <a:ea typeface="Tahoma"/>
                <a:cs typeface="Tahoma"/>
              </a:rPr>
              <a:t>Svaka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slika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28 x 28 </a:t>
            </a:r>
            <a:r>
              <a:rPr lang="en-US" sz="1800" kern="0" err="1">
                <a:latin typeface="Tahoma"/>
                <a:ea typeface="Tahoma"/>
                <a:cs typeface="Tahoma"/>
              </a:rPr>
              <a:t>piksela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err="1">
                <a:latin typeface="Tahoma"/>
                <a:ea typeface="Tahoma"/>
                <a:cs typeface="Tahoma"/>
              </a:rPr>
              <a:t>što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predstavlja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malu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0" err="1">
                <a:latin typeface="Tahoma"/>
                <a:ea typeface="Tahoma"/>
                <a:cs typeface="Tahoma"/>
              </a:rPr>
              <a:t>sivim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tonovima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centriranu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rukom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napisanu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znamenku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0" err="1">
                <a:latin typeface="Tahoma"/>
                <a:ea typeface="Tahoma"/>
                <a:cs typeface="Tahoma"/>
              </a:rPr>
              <a:t>osposobiti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model </a:t>
            </a:r>
            <a:r>
              <a:rPr lang="en-US" sz="1800" kern="0" dirty="0">
                <a:latin typeface="Tahoma"/>
                <a:ea typeface="Tahoma"/>
                <a:cs typeface="Tahoma"/>
              </a:rPr>
              <a:t>koji </a:t>
            </a:r>
            <a:r>
              <a:rPr lang="en-US" sz="1800" kern="0" err="1">
                <a:latin typeface="Tahoma"/>
                <a:ea typeface="Tahoma"/>
                <a:cs typeface="Tahoma"/>
              </a:rPr>
              <a:t>može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prepoznati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znamenke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ispravno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ih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0" err="1">
                <a:latin typeface="Tahoma"/>
                <a:ea typeface="Tahoma"/>
                <a:cs typeface="Tahoma"/>
              </a:rPr>
              <a:t>klasificirati</a:t>
            </a:r>
            <a:r>
              <a:rPr lang="en-US" sz="1800" kern="0" dirty="0">
                <a:effectLst/>
                <a:latin typeface="Tahoma"/>
                <a:ea typeface="Tahoma"/>
                <a:cs typeface="Tahoma"/>
              </a:rPr>
              <a:t>.</a:t>
            </a:r>
            <a:r>
              <a:rPr lang="en-US" sz="1800" kern="0" dirty="0">
                <a:latin typeface="Tahoma"/>
                <a:ea typeface="Tahoma"/>
                <a:cs typeface="Tahoma"/>
              </a:rPr>
              <a:t> </a:t>
            </a:r>
            <a:endParaRPr lang="en-US" sz="1800" kern="100" dirty="0">
              <a:effectLst/>
              <a:latin typeface="Tahoma"/>
              <a:ea typeface="Calibri" panose="020F0502020204030204" pitchFamily="34" charset="0"/>
              <a:cs typeface="Tahoma"/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900" kern="0" dirty="0" err="1">
                <a:latin typeface="Tahoma"/>
                <a:ea typeface="Tahoma"/>
                <a:cs typeface="Tahoma"/>
              </a:rPr>
              <a:t>Studija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: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klasifikacija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znamenki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kern="0" dirty="0" err="1">
                <a:latin typeface="Tahoma"/>
                <a:ea typeface="Tahoma"/>
                <a:cs typeface="Tahoma"/>
              </a:rPr>
              <a:t>uz</a:t>
            </a:r>
            <a:r>
              <a:rPr lang="en-US" sz="2900" kern="0" dirty="0">
                <a:latin typeface="Tahoma"/>
                <a:ea typeface="Tahoma"/>
                <a:cs typeface="Tahoma"/>
              </a:rPr>
              <a:t> </a:t>
            </a:r>
            <a:r>
              <a:rPr lang="en-US" sz="2900" b="1" kern="0" dirty="0">
                <a:effectLst/>
                <a:latin typeface="Tahoma"/>
                <a:ea typeface="Tahoma"/>
                <a:cs typeface="Tahoma"/>
              </a:rPr>
              <a:t>MNIST</a:t>
            </a:r>
            <a:endParaRPr lang="en-US" sz="2900" b="0" kern="0" dirty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53334-6483-6595-C7EE-30CC88637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1366797"/>
            <a:ext cx="7668695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4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7D241-CD33-49FC-AE2A-414E091C8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1100</Words>
  <Application>Microsoft Office PowerPoint</Application>
  <PresentationFormat>Panoramiczny</PresentationFormat>
  <Paragraphs>80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Times New Roman</vt:lpstr>
      <vt:lpstr>Motyw pakietu Office</vt:lpstr>
      <vt:lpstr>Poslovna inteligencija</vt:lpstr>
      <vt:lpstr>Sadržaj</vt:lpstr>
      <vt:lpstr>Što je strojno učenje?</vt:lpstr>
      <vt:lpstr>Što je strojno učenje?</vt:lpstr>
      <vt:lpstr>Temelji i teorijske postavke ML-a</vt:lpstr>
      <vt:lpstr>Poslovna inteligencija i ML u SC-ovima</vt:lpstr>
      <vt:lpstr>Poslovna inteligencija i ML u SC-ovima</vt:lpstr>
      <vt:lpstr>Studija slučaja: klasifikacija znamenki uz MNIST</vt:lpstr>
      <vt:lpstr>Studija slučaja: klasifikacija znamenki uz MNIST</vt:lpstr>
      <vt:lpstr>Kako ga riješiti?</vt:lpstr>
      <vt:lpstr>Koraci</vt:lpstr>
      <vt:lpstr>Koraci</vt:lpstr>
      <vt:lpstr>Koraci</vt:lpstr>
      <vt:lpstr>Sažetak</vt:lpstr>
      <vt:lpstr>Hvala na pažnji!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98</cp:revision>
  <dcterms:created xsi:type="dcterms:W3CDTF">2023-07-06T12:09:08Z</dcterms:created>
  <dcterms:modified xsi:type="dcterms:W3CDTF">2025-11-06T11:11:03Z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