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3" r:id="rId19"/>
    <p:sldId id="335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B0A91-B685-4E50-9D38-41FA67E9D7C5}" v="6" dt="2025-11-05T09:06:51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5097" autoAdjust="0"/>
  </p:normalViewPr>
  <p:slideViewPr>
    <p:cSldViewPr snapToGrid="0">
      <p:cViewPr varScale="1">
        <p:scale>
          <a:sx n="102" d="100"/>
          <a:sy n="102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D71F56B-DD92-4394-A640-FC2E09197DEC}"/>
    <pc:docChg chg="modSld modMainMaster">
      <pc:chgData name="Dario Šebalj" userId="a71eced3-786e-4eb6-80ca-f62c4fda7d06" providerId="ADAL" clId="{0D71F56B-DD92-4394-A640-FC2E09197DEC}" dt="2025-11-05T09:06:51.230" v="10"/>
      <pc:docMkLst>
        <pc:docMk/>
      </pc:docMkLst>
      <pc:sldChg chg="addSp delSp modSp mod">
        <pc:chgData name="Dario Šebalj" userId="a71eced3-786e-4eb6-80ca-f62c4fda7d06" providerId="ADAL" clId="{0D71F56B-DD92-4394-A640-FC2E09197DEC}" dt="2025-11-05T09:06:51.230" v="10"/>
        <pc:sldMkLst>
          <pc:docMk/>
          <pc:sldMk cId="2920479427" sldId="256"/>
        </pc:sldMkLst>
        <pc:spChg chg="mod">
          <ac:chgData name="Dario Šebalj" userId="a71eced3-786e-4eb6-80ca-f62c4fda7d06" providerId="ADAL" clId="{0D71F56B-DD92-4394-A640-FC2E09197DEC}" dt="2025-11-05T09:06:39.737" v="4" actId="6549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rio Šebalj" userId="a71eced3-786e-4eb6-80ca-f62c4fda7d06" providerId="ADAL" clId="{0D71F56B-DD92-4394-A640-FC2E09197DEC}" dt="2025-11-05T09:06:45.770" v="8" actId="20577"/>
          <ac:spMkLst>
            <pc:docMk/>
            <pc:sldMk cId="2920479427" sldId="256"/>
            <ac:spMk id="6" creationId="{311E5F1D-370A-1D7A-7E79-CCEB891EE01F}"/>
          </ac:spMkLst>
        </pc:spChg>
        <pc:picChg chg="add mod">
          <ac:chgData name="Dario Šebalj" userId="a71eced3-786e-4eb6-80ca-f62c4fda7d06" providerId="ADAL" clId="{0D71F56B-DD92-4394-A640-FC2E09197DEC}" dt="2025-11-05T09:06:51.230" v="10"/>
          <ac:picMkLst>
            <pc:docMk/>
            <pc:sldMk cId="2920479427" sldId="256"/>
            <ac:picMk id="3" creationId="{FC0DB322-7836-4214-DD38-C0995684C5C2}"/>
          </ac:picMkLst>
        </pc:picChg>
        <pc:picChg chg="del">
          <ac:chgData name="Dario Šebalj" userId="a71eced3-786e-4eb6-80ca-f62c4fda7d06" providerId="ADAL" clId="{0D71F56B-DD92-4394-A640-FC2E09197DEC}" dt="2025-11-05T09:06:51.045" v="9" actId="478"/>
          <ac:picMkLst>
            <pc:docMk/>
            <pc:sldMk cId="2920479427" sldId="256"/>
            <ac:picMk id="1026" creationId="{DF3823DD-8D25-872F-C72C-4C503464DBA8}"/>
          </ac:picMkLst>
        </pc:picChg>
      </pc:sldChg>
      <pc:sldMasterChg chg="addSp delSp modSp">
        <pc:chgData name="Dario Šebalj" userId="a71eced3-786e-4eb6-80ca-f62c4fda7d06" providerId="ADAL" clId="{0D71F56B-DD92-4394-A640-FC2E09197DEC}" dt="2025-11-05T09:06:36.045" v="3"/>
        <pc:sldMasterMkLst>
          <pc:docMk/>
          <pc:sldMasterMk cId="3146977866" sldId="2147483648"/>
        </pc:sldMasterMkLst>
        <pc:spChg chg="add mod">
          <ac:chgData name="Dario Šebalj" userId="a71eced3-786e-4eb6-80ca-f62c4fda7d06" providerId="ADAL" clId="{0D71F56B-DD92-4394-A640-FC2E09197DEC}" dt="2025-11-05T09:06:36.045" v="3"/>
          <ac:spMkLst>
            <pc:docMk/>
            <pc:sldMasterMk cId="3146977866" sldId="2147483648"/>
            <ac:spMk id="4" creationId="{3080810A-62BB-DFCF-6E71-A91A93DF4522}"/>
          </ac:spMkLst>
        </pc:spChg>
        <pc:spChg chg="del mod">
          <ac:chgData name="Dario Šebalj" userId="a71eced3-786e-4eb6-80ca-f62c4fda7d06" providerId="ADAL" clId="{0D71F56B-DD92-4394-A640-FC2E09197DEC}" dt="2025-11-05T09:06:35.829" v="2" actId="478"/>
          <ac:spMkLst>
            <pc:docMk/>
            <pc:sldMasterMk cId="3146977866" sldId="2147483648"/>
            <ac:spMk id="5" creationId="{EDB8B49A-91DD-E2E0-C046-13FDB51AFF31}"/>
          </ac:spMkLst>
        </pc:spChg>
        <pc:picChg chg="del">
          <ac:chgData name="Dario Šebalj" userId="a71eced3-786e-4eb6-80ca-f62c4fda7d06" providerId="ADAL" clId="{0D71F56B-DD92-4394-A640-FC2E09197DEC}" dt="2025-11-05T09:06:35.829" v="2" actId="478"/>
          <ac:picMkLst>
            <pc:docMk/>
            <pc:sldMasterMk cId="3146977866" sldId="2147483648"/>
            <ac:picMk id="9" creationId="{A1CFD1AA-490A-2DEF-96E8-48A625214639}"/>
          </ac:picMkLst>
        </pc:picChg>
        <pc:picChg chg="add mod">
          <ac:chgData name="Dario Šebalj" userId="a71eced3-786e-4eb6-80ca-f62c4fda7d06" providerId="ADAL" clId="{0D71F56B-DD92-4394-A640-FC2E09197DEC}" dt="2025-11-05T09:06:36.045" v="3"/>
          <ac:picMkLst>
            <pc:docMk/>
            <pc:sldMasterMk cId="3146977866" sldId="2147483648"/>
            <ac:picMk id="10" creationId="{54126242-4FEA-C41B-2C67-59AB82539A0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797E7-737F-4DF0-939F-BD6734B4ECF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6B4BC-FC53-46F7-ABE7-2AA584C8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5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3080810A-62BB-DFCF-6E71-A91A93DF4522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54126242-4FEA-C41B-2C67-59AB82539A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Osnove vizualizacije podataka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materijali za vježbe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1E5F1D-370A-1D7A-7E79-CCEB891EE01F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Sufi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FC0DB322-7836-4214-DD38-C0995684C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236E-61B6-5578-AA48-2AC78CB5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Kombinirane osi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1DE4-EE04-AA5E-4BC3-6559D172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6903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Kombinirana os (</a:t>
            </a:r>
            <a:r>
              <a:rPr lang="hr-HR" dirty="0" err="1">
                <a:highlight>
                  <a:srgbClr val="FFFFFF"/>
                </a:highlight>
              </a:rPr>
              <a:t>Blended</a:t>
            </a:r>
            <a:r>
              <a:rPr lang="hr-HR" dirty="0">
                <a:highlight>
                  <a:srgbClr val="FFFFFF"/>
                </a:highlight>
              </a:rPr>
              <a:t> Axis) dijeli os tako da su sve oznake prikazane u jednom oknu.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Miješanje osi je najprikladnije kada se uspoređuju mjere koje imaju sličnu ljestvicu i jedinice.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Povlačenjem jedne mjere na os druge mjere stvorit ćete kombiniranu os. Vidjet ćete da je to označeno s dvije zelene trake iznad Y-osi mjerenja.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Mjere se mogu povući na os iz podatkovnog okna ili kartice police.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>
              <a:highlight>
                <a:srgbClr val="FFFFFF"/>
              </a:highlight>
            </a:endParaRPr>
          </a:p>
          <a:p>
            <a:endParaRPr lang="hr-HR" dirty="0"/>
          </a:p>
        </p:txBody>
      </p:sp>
      <p:pic>
        <p:nvPicPr>
          <p:cNvPr id="4" name="Google Shape;773;p42">
            <a:extLst>
              <a:ext uri="{FF2B5EF4-FFF2-40B4-BE49-F238E27FC236}">
                <a16:creationId xmlns:a16="http://schemas.microsoft.com/office/drawing/2014/main" id="{EDEB0649-C49F-49C1-19E7-3AA8F48021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5475" y="1865748"/>
            <a:ext cx="3108460" cy="36681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4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8568-E8EE-9235-7F97-879C47ED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Dualne osi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6A971-E4D8-A825-0597-BD2A9FF6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7888" cy="4351338"/>
          </a:xfrm>
        </p:spPr>
        <p:txBody>
          <a:bodyPr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Dual Axis uspoređuje višestruke mjere koristeći dvostruke osi koje su dvije neovisne osi koje se nalaze jedna na drugoj.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Dvostruke osi korisne su za analizu dviju mjera s različitim mjerilima.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Povlačenjem mjere udesno ili na vrh prikaza stvorit ćete dvostruku os. To je označeno crnom točkastom linijom i jednom zelenom trakom.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Dvostruka os može prikazati dvije različite vrste oznaka na istom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82;p43">
            <a:extLst>
              <a:ext uri="{FF2B5EF4-FFF2-40B4-BE49-F238E27FC236}">
                <a16:creationId xmlns:a16="http://schemas.microsoft.com/office/drawing/2014/main" id="{8DC176B9-6906-08EE-1B45-9845921A75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2274" y="1920346"/>
            <a:ext cx="3211525" cy="3572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19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B72C-E07E-EC78-09FC-4D2142EB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Dijagram raspršenosti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C4BCA-6FDB-999C-9B1C-AE0CF9A9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24" y="1825625"/>
            <a:ext cx="6207493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Dijagrami raspršenosti koriste se za vizualizaciju </a:t>
            </a:r>
            <a:r>
              <a:rPr lang="hr-HR" b="1" dirty="0"/>
              <a:t>odnosa</a:t>
            </a:r>
            <a:r>
              <a:rPr lang="hr-HR" dirty="0"/>
              <a:t> između numeričkih varijabli i pokazuju uzorke u skupovima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Napravite dijagram raspršenosti tako da barem jednu mjeru postavite na policu </a:t>
            </a:r>
            <a:r>
              <a:rPr lang="hr-HR" b="1" dirty="0"/>
              <a:t>Stupci</a:t>
            </a:r>
            <a:r>
              <a:rPr lang="hr-HR" dirty="0"/>
              <a:t> i barem jednu mjeru na policu </a:t>
            </a:r>
            <a:r>
              <a:rPr lang="hr-HR" b="1" dirty="0"/>
              <a:t>Redovi</a:t>
            </a:r>
            <a:r>
              <a:rPr lang="hr-HR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Povlačenjem sekundarne kategorije (dimenzije) na oznaku </a:t>
            </a:r>
            <a:r>
              <a:rPr lang="hr-HR" b="1" dirty="0"/>
              <a:t>Boje</a:t>
            </a:r>
            <a:r>
              <a:rPr lang="hr-HR" dirty="0"/>
              <a:t>, </a:t>
            </a:r>
            <a:r>
              <a:rPr lang="hr-HR" b="1" dirty="0"/>
              <a:t>Veličina</a:t>
            </a:r>
            <a:r>
              <a:rPr lang="hr-HR" dirty="0"/>
              <a:t>, </a:t>
            </a:r>
            <a:r>
              <a:rPr lang="hr-HR" b="1" dirty="0"/>
              <a:t>Oznaka</a:t>
            </a:r>
            <a:r>
              <a:rPr lang="hr-HR" dirty="0"/>
              <a:t>, </a:t>
            </a:r>
            <a:r>
              <a:rPr lang="hr-HR" b="1" dirty="0"/>
              <a:t>Detalj</a:t>
            </a:r>
            <a:r>
              <a:rPr lang="hr-HR" dirty="0"/>
              <a:t> ili </a:t>
            </a:r>
            <a:r>
              <a:rPr lang="hr-HR" b="1" dirty="0"/>
              <a:t>Oblik</a:t>
            </a:r>
            <a:r>
              <a:rPr lang="hr-HR" dirty="0"/>
              <a:t> stvorit će se dijagram s više oznaka.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93;p44">
            <a:extLst>
              <a:ext uri="{FF2B5EF4-FFF2-40B4-BE49-F238E27FC236}">
                <a16:creationId xmlns:a16="http://schemas.microsoft.com/office/drawing/2014/main" id="{5FF126F7-D6BC-4334-77EE-6999CC6452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9079" y="2045292"/>
            <a:ext cx="3923860" cy="35373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32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EA20-C4AD-3522-BC04-B9272E75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EB7A-7F7A-4105-1FDD-20BA814A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Karte vam omogućuju izradu geografske analize vaših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Karte zahtijevaju podatke o lokaciji za ispravan rad.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Uobičajene vrste podataka karte uključuju:</a:t>
            </a:r>
          </a:p>
          <a:p>
            <a:pPr>
              <a:spcBef>
                <a:spcPts val="800"/>
              </a:spcBef>
            </a:pPr>
            <a:r>
              <a:rPr lang="hr-HR" dirty="0"/>
              <a:t>Zemljopisna dužina i širina</a:t>
            </a:r>
          </a:p>
          <a:p>
            <a:pPr>
              <a:spcBef>
                <a:spcPts val="800"/>
              </a:spcBef>
            </a:pPr>
            <a:r>
              <a:rPr lang="hr-HR" dirty="0"/>
              <a:t>Grad, država i država</a:t>
            </a:r>
          </a:p>
          <a:p>
            <a:pPr>
              <a:spcBef>
                <a:spcPts val="800"/>
              </a:spcBef>
            </a:pPr>
            <a:r>
              <a:rPr lang="hr-HR" dirty="0"/>
              <a:t>Zračna luka</a:t>
            </a:r>
          </a:p>
          <a:p>
            <a:pPr>
              <a:spcBef>
                <a:spcPts val="800"/>
              </a:spcBef>
            </a:pPr>
            <a:r>
              <a:rPr lang="hr-HR" dirty="0"/>
              <a:t>pozivni broj (SAD)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Dodavanje dodatnih dimenzija i mjera kartici s ocjenama dodatno će objasniti razinu detalja.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endParaRPr lang="hr-HR" dirty="0"/>
          </a:p>
        </p:txBody>
      </p:sp>
      <p:pic>
        <p:nvPicPr>
          <p:cNvPr id="4" name="Google Shape;800;p45">
            <a:extLst>
              <a:ext uri="{FF2B5EF4-FFF2-40B4-BE49-F238E27FC236}">
                <a16:creationId xmlns:a16="http://schemas.microsoft.com/office/drawing/2014/main" id="{19A02C1F-D108-C47B-1C08-016E243048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703" y="2069630"/>
            <a:ext cx="3666951" cy="32355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66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DB63-A1E5-C4A4-6341-30F67611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Dio cjeline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5798-D55B-D173-B336-C46E9C5F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2246" cy="4351338"/>
          </a:xfrm>
        </p:spPr>
        <p:txBody>
          <a:bodyPr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Tortni</a:t>
            </a:r>
            <a:r>
              <a:rPr lang="hr-HR" dirty="0"/>
              <a:t> dijagrami i mape stabla izvrsne su mogućnosti kada želite prikazati postotak cjeline.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Tortne</a:t>
            </a:r>
            <a:r>
              <a:rPr lang="hr-HR" dirty="0"/>
              <a:t> grafikone treba koristiti kada želite prikazati odnose između polja u odnosu na cjelinu. Treba ih koristiti kada je broj dimenzija ograničen (manje od 5).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Karte stabla, slične kružnim grafikonima, izvrstan su način za prikazivanje odnosa između polja koja imaju više od 5 dimenzija.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838;p49">
            <a:extLst>
              <a:ext uri="{FF2B5EF4-FFF2-40B4-BE49-F238E27FC236}">
                <a16:creationId xmlns:a16="http://schemas.microsoft.com/office/drawing/2014/main" id="{33564F96-E26E-781D-638D-EF34E4E990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2829" y="2474646"/>
            <a:ext cx="3982173" cy="30532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77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pozornosti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400" dirty="0"/>
              <a:t>Dimenzije i mjere</a:t>
            </a:r>
          </a:p>
          <a:p>
            <a:r>
              <a:rPr lang="hr-HR" sz="2400" dirty="0"/>
              <a:t>Diskretna i kontinuirana polja</a:t>
            </a:r>
          </a:p>
          <a:p>
            <a:r>
              <a:rPr lang="hr-HR" sz="2400" dirty="0"/>
              <a:t>Uređivanje svojstava podataka</a:t>
            </a:r>
          </a:p>
          <a:p>
            <a:r>
              <a:rPr lang="hr-HR" sz="2400" dirty="0"/>
              <a:t>Os i oznake</a:t>
            </a:r>
          </a:p>
          <a:p>
            <a:r>
              <a:rPr lang="hr-HR" sz="2400" dirty="0"/>
              <a:t>Izrada uobičajenih grafikona</a:t>
            </a:r>
          </a:p>
          <a:p>
            <a:endParaRPr lang="hr-H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Elementi vizualizacije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Dimenzije, mjere i oznake kombiniraju se za stvaranje različitih grafikona za vizualizaciju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Dimenzije su kvalitativne vrijednosti kao što su imena i datumi.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Mjere su numeričke, kvantitativne vrijednosti koje možete mjeriti.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Oznake su podatkovne točke prikazane pomoću</a:t>
            </a:r>
            <a:r>
              <a:rPr lang="en-US" sz="2000" dirty="0"/>
              <a:t>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hr-HR" sz="2000" dirty="0"/>
              <a:t>boje</a:t>
            </a:r>
            <a:endParaRPr lang="en-US"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000" dirty="0"/>
              <a:t>veličine</a:t>
            </a:r>
            <a:endParaRPr lang="en-US"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000" dirty="0"/>
              <a:t>oblika</a:t>
            </a: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4822-A8B8-C26A-8030-23E24C6E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Dimenzije i mjere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B54D-6A4C-E603-6D75-114874F3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7257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Podatkovna polja stvaraju se iz stupaca u izvoru podataka. Polja povučena na policu stupca ili retka predstavljena su kao oznake na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Podatkovna polja mogu se kategorizirati u dvije vrste: dimenzije i mjere.</a:t>
            </a:r>
          </a:p>
          <a:p>
            <a:pPr>
              <a:spcBef>
                <a:spcPts val="800"/>
              </a:spcBef>
            </a:pPr>
            <a:r>
              <a:rPr lang="hr-HR" dirty="0"/>
              <a:t>Dimenzije su polja koja se koriste za kategoriziranje, segmentiranje i otkrivanje detalja u vašim podacima.</a:t>
            </a:r>
          </a:p>
          <a:p>
            <a:pPr>
              <a:spcBef>
                <a:spcPts val="800"/>
              </a:spcBef>
            </a:pPr>
            <a:r>
              <a:rPr lang="hr-HR" dirty="0"/>
              <a:t>Mjere su polja koja se mogu agregirati.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Tableau</a:t>
            </a:r>
            <a:r>
              <a:rPr lang="hr-HR" dirty="0"/>
              <a:t> odvaja ova polja u podatkovnom oknu pomoću vodoravne crte.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</p:txBody>
      </p:sp>
      <p:pic>
        <p:nvPicPr>
          <p:cNvPr id="4" name="Google Shape;756;p40">
            <a:extLst>
              <a:ext uri="{FF2B5EF4-FFF2-40B4-BE49-F238E27FC236}">
                <a16:creationId xmlns:a16="http://schemas.microsoft.com/office/drawing/2014/main" id="{759BC3A9-145C-C3D6-6063-FAB2501465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0146" y="1825625"/>
            <a:ext cx="2091731" cy="35262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1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F246-ECAB-6E19-20BE-9BBCCD52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4778-9472-3982-304F-953AE0F0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Dimenzije i mjere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B01E-22BE-C58C-113C-C0246B7C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6356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Dimenzija i mjere mogu se prikazati na dva različita načina: kontinuirano i diskretno.</a:t>
            </a:r>
          </a:p>
          <a:p>
            <a:pPr>
              <a:spcBef>
                <a:spcPts val="800"/>
              </a:spcBef>
            </a:pPr>
            <a:r>
              <a:rPr lang="hr-HR" dirty="0"/>
              <a:t>Kontinuirana polja predstavljaju kontinuirani put bez prekida. Njima se stvara os X kada se postave na stupce i os Y kada se postave na policu redaka</a:t>
            </a:r>
          </a:p>
          <a:p>
            <a:pPr>
              <a:spcBef>
                <a:spcPts val="800"/>
              </a:spcBef>
            </a:pPr>
            <a:r>
              <a:rPr lang="hr-HR" dirty="0"/>
              <a:t>Diskretna polja su pojedinačno odvojena i različita. Oni stvaraju zaglavlja za retke i stupce kada se stave na policu s redovima ili stupcima.</a:t>
            </a:r>
          </a:p>
          <a:p>
            <a:pPr>
              <a:spcBef>
                <a:spcPts val="800"/>
              </a:spcBef>
            </a:pPr>
            <a:r>
              <a:rPr lang="hr-HR" dirty="0"/>
              <a:t>Važna napomena: Kontinuirana polja predstavljena su zelenom bojom, a diskretna polja plavom bojom.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640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8982-205B-8507-7C14-52AE4296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Osi na grafikonima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6BDB-8B02-97C1-564F-37507F9E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77" y="1806375"/>
            <a:ext cx="7270289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Ako vaš grafikon uključuje kontinuirano polje na polici redaka ili stupaca, prikazu se dodaje os. Os će prikazati podatkovne točke unutar raspona vrijednosti.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Os može izgledati vodoravno ili okomito, ovisno o mjestu vaše mjere.</a:t>
            </a:r>
          </a:p>
          <a:p>
            <a:pPr>
              <a:spcBef>
                <a:spcPts val="800"/>
              </a:spcBef>
            </a:pPr>
            <a:r>
              <a:rPr lang="hr-HR" dirty="0"/>
              <a:t>Horizontalna os - Mjera na polici za redove</a:t>
            </a:r>
          </a:p>
          <a:p>
            <a:pPr>
              <a:spcBef>
                <a:spcPts val="800"/>
              </a:spcBef>
            </a:pPr>
            <a:r>
              <a:rPr lang="hr-HR" dirty="0"/>
              <a:t>Vertikalna os - Mjera na polici za stupove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Dvostruki klik na os nudi opcije za uređivanje konfiguracije osi.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Desnom tipkom miša kliknite os za podešavanje prikaza i formata.</a:t>
            </a:r>
          </a:p>
        </p:txBody>
      </p:sp>
      <p:pic>
        <p:nvPicPr>
          <p:cNvPr id="4" name="Google Shape;794;p44">
            <a:extLst>
              <a:ext uri="{FF2B5EF4-FFF2-40B4-BE49-F238E27FC236}">
                <a16:creationId xmlns:a16="http://schemas.microsoft.com/office/drawing/2014/main" id="{CDE7FD30-1566-B66A-8513-D785E21382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9891" y="1980155"/>
            <a:ext cx="3085331" cy="35373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31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0936-F547-DFE2-2284-60F910AD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Oznake na grafikonima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39F7-626F-1010-ABB5-1EC87C7C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8145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Dok stvarate vizualizaciju, oznake se mogu dodati oznakama na grafikonu.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Oznake možete dodati klikom na oznaku oznaka i označavanjem potvrdnog okvira "</a:t>
            </a:r>
            <a:r>
              <a:rPr lang="en-US" dirty="0"/>
              <a:t> Show mark labels </a:t>
            </a:r>
            <a:r>
              <a:rPr lang="hr-HR" dirty="0"/>
              <a:t>" u dijaloškom okviru oznaka.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Pomoću ovog dijaloškog okvira možete promijeniti format naljepnica.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Alternativno, možete stvoriti oznake povlačenjem dimenzije ili mjere na karticu oznaka.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Pojedinačne oznake mogu se dodati oznaci desnim pritiskom na oznaku u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  <a:p>
            <a:endParaRPr lang="hr-HR" dirty="0"/>
          </a:p>
        </p:txBody>
      </p:sp>
      <p:pic>
        <p:nvPicPr>
          <p:cNvPr id="4" name="Google Shape;803;p45">
            <a:extLst>
              <a:ext uri="{FF2B5EF4-FFF2-40B4-BE49-F238E27FC236}">
                <a16:creationId xmlns:a16="http://schemas.microsoft.com/office/drawing/2014/main" id="{2F6BE005-E67B-1994-B702-CD3E4EE0519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7777" y="1344888"/>
            <a:ext cx="3522046" cy="46420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39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7D89-12DD-4006-09B3-031ED565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Stupčasti grafikon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3447-020A-862A-9025-A05F3CF2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2642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Stupčasti</a:t>
            </a:r>
            <a:r>
              <a:rPr lang="en-US" dirty="0"/>
              <a:t> </a:t>
            </a:r>
            <a:r>
              <a:rPr lang="en-US" dirty="0" err="1"/>
              <a:t>grafikoni</a:t>
            </a:r>
            <a:r>
              <a:rPr lang="en-US" dirty="0"/>
              <a:t> </a:t>
            </a:r>
            <a:r>
              <a:rPr lang="en-US" dirty="0" err="1"/>
              <a:t>uspoređuju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po </a:t>
            </a:r>
            <a:r>
              <a:rPr lang="en-US" dirty="0" err="1"/>
              <a:t>kategorijama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Okomiti</a:t>
            </a:r>
            <a:r>
              <a:rPr lang="en-US" dirty="0"/>
              <a:t> </a:t>
            </a:r>
            <a:r>
              <a:rPr lang="hr-HR" dirty="0"/>
              <a:t>stupčasti</a:t>
            </a:r>
            <a:r>
              <a:rPr lang="en-US" dirty="0"/>
              <a:t> </a:t>
            </a:r>
            <a:r>
              <a:rPr lang="en-US" dirty="0" err="1"/>
              <a:t>grafikon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se </a:t>
            </a:r>
            <a:r>
              <a:rPr lang="en-US" dirty="0" err="1"/>
              <a:t>postavljanjem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en-US" dirty="0" err="1"/>
              <a:t>Stupac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mjerenja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en-US" dirty="0" err="1"/>
              <a:t>Redovi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Vodoravni</a:t>
            </a:r>
            <a:r>
              <a:rPr lang="en-US" dirty="0"/>
              <a:t> </a:t>
            </a:r>
            <a:r>
              <a:rPr lang="hr-HR" dirty="0"/>
              <a:t>stupčasti</a:t>
            </a:r>
            <a:r>
              <a:rPr lang="en-US" dirty="0"/>
              <a:t> </a:t>
            </a:r>
            <a:r>
              <a:rPr lang="en-US" dirty="0" err="1"/>
              <a:t>grafikon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se </a:t>
            </a:r>
            <a:r>
              <a:rPr lang="en-US" dirty="0" err="1"/>
              <a:t>postavljanjem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en-US" dirty="0" err="1"/>
              <a:t>Redovi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mjerenja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en-US" dirty="0" err="1"/>
              <a:t>Stupci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Upotrijebite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mjere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objasnili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dodavanjem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(</a:t>
            </a:r>
            <a:r>
              <a:rPr lang="en-US" dirty="0" err="1"/>
              <a:t>složen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hr-HR" dirty="0"/>
              <a:t>stupčasti grafikon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oznakama</a:t>
            </a:r>
            <a:r>
              <a:rPr lang="en-US" dirty="0"/>
              <a:t>.</a:t>
            </a:r>
            <a:endParaRPr lang="hr-HR" dirty="0"/>
          </a:p>
        </p:txBody>
      </p:sp>
      <p:pic>
        <p:nvPicPr>
          <p:cNvPr id="4" name="Google Shape;757;p40">
            <a:extLst>
              <a:ext uri="{FF2B5EF4-FFF2-40B4-BE49-F238E27FC236}">
                <a16:creationId xmlns:a16="http://schemas.microsoft.com/office/drawing/2014/main" id="{62F7FAB4-69CB-4EC2-E575-01A4E1ECD5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6256" y="1825625"/>
            <a:ext cx="3177543" cy="398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93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9A79-1B20-EE3F-34DA-D26F5A10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Linijski grafikon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5CFD2-5A4F-206D-692D-D512B03A0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Linijski grafikoni povezuju pojedinačne podatkovne točke u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Oni pružaju jednostavan način vizualizacije niza vrijednosti i korisni su kada želite vidjeti trendove tijekom vremena ili predvidjeti buduće vrijednosti.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Iako nisu potrebni, linijski se grafikoni obično koriste kada je uključena dimenzija datuma.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Polja dodana na policu stupaca bit će os X, a polja dodana na policu redaka bit će os Y.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64;p41">
            <a:extLst>
              <a:ext uri="{FF2B5EF4-FFF2-40B4-BE49-F238E27FC236}">
                <a16:creationId xmlns:a16="http://schemas.microsoft.com/office/drawing/2014/main" id="{730BFC7D-867F-DA16-5263-C49AA1A813F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2793" y="2128540"/>
            <a:ext cx="3478675" cy="3495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187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fdb3a0747c2ecd7720260e746945aa9f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64b2b236de84b52866d49dcb151f096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3391E209-B2B9-4286-9713-69FE5E46ADB2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936</Words>
  <Application>Microsoft Office PowerPoint</Application>
  <PresentationFormat>Widescreen</PresentationFormat>
  <Paragraphs>89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Tahoma</vt:lpstr>
      <vt:lpstr>Motyw pakietu Office</vt:lpstr>
      <vt:lpstr>Poslovna inteligencija</vt:lpstr>
      <vt:lpstr>Sadržaj</vt:lpstr>
      <vt:lpstr>Elementi vizualizacije</vt:lpstr>
      <vt:lpstr>Dimenzije i mjere</vt:lpstr>
      <vt:lpstr>Dimenzije i mjere</vt:lpstr>
      <vt:lpstr>Osi na grafikonima</vt:lpstr>
      <vt:lpstr>Oznake na grafikonima</vt:lpstr>
      <vt:lpstr>Stupčasti grafikon</vt:lpstr>
      <vt:lpstr>Linijski grafikon</vt:lpstr>
      <vt:lpstr>Kombinirane osi</vt:lpstr>
      <vt:lpstr>Dualne osi</vt:lpstr>
      <vt:lpstr>Dijagram raspršenosti</vt:lpstr>
      <vt:lpstr>Karte</vt:lpstr>
      <vt:lpstr>Dio cjeline</vt:lpstr>
      <vt:lpstr>Hvala na pozornosti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19</cp:revision>
  <dcterms:created xsi:type="dcterms:W3CDTF">2023-07-06T12:09:08Z</dcterms:created>
  <dcterms:modified xsi:type="dcterms:W3CDTF">2025-11-05T09:06:52Z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