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64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63" r:id="rId20"/>
    <p:sldId id="33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2561C0-5C85-4A74-935B-B131CD6D26D0}" v="8" dt="2025-11-05T09:06:10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5097" autoAdjust="0"/>
  </p:normalViewPr>
  <p:slideViewPr>
    <p:cSldViewPr snapToGrid="0">
      <p:cViewPr varScale="1">
        <p:scale>
          <a:sx n="102" d="100"/>
          <a:sy n="102" d="100"/>
        </p:scale>
        <p:origin x="76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0D71F56B-DD92-4394-A640-FC2E09197DEC}"/>
    <pc:docChg chg="modSld modMainMaster">
      <pc:chgData name="Dario Šebalj" userId="a71eced3-786e-4eb6-80ca-f62c4fda7d06" providerId="ADAL" clId="{0D71F56B-DD92-4394-A640-FC2E09197DEC}" dt="2025-11-05T09:06:10.779" v="10"/>
      <pc:docMkLst>
        <pc:docMk/>
      </pc:docMkLst>
      <pc:sldChg chg="addSp delSp modSp mod">
        <pc:chgData name="Dario Šebalj" userId="a71eced3-786e-4eb6-80ca-f62c4fda7d06" providerId="ADAL" clId="{0D71F56B-DD92-4394-A640-FC2E09197DEC}" dt="2025-11-05T09:05:39.280" v="8"/>
        <pc:sldMkLst>
          <pc:docMk/>
          <pc:sldMk cId="2920479427" sldId="256"/>
        </pc:sldMkLst>
        <pc:spChg chg="mod">
          <ac:chgData name="Dario Šebalj" userId="a71eced3-786e-4eb6-80ca-f62c4fda7d06" providerId="ADAL" clId="{0D71F56B-DD92-4394-A640-FC2E09197DEC}" dt="2025-11-05T09:05:35.717" v="6" actId="6549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rio Šebalj" userId="a71eced3-786e-4eb6-80ca-f62c4fda7d06" providerId="ADAL" clId="{0D71F56B-DD92-4394-A640-FC2E09197DEC}" dt="2025-11-05T09:05:33.241" v="5" actId="20577"/>
          <ac:spMkLst>
            <pc:docMk/>
            <pc:sldMk cId="2920479427" sldId="256"/>
            <ac:spMk id="6" creationId="{311E5F1D-370A-1D7A-7E79-CCEB891EE01F}"/>
          </ac:spMkLst>
        </pc:spChg>
        <pc:picChg chg="add mod">
          <ac:chgData name="Dario Šebalj" userId="a71eced3-786e-4eb6-80ca-f62c4fda7d06" providerId="ADAL" clId="{0D71F56B-DD92-4394-A640-FC2E09197DEC}" dt="2025-11-05T09:05:39.280" v="8"/>
          <ac:picMkLst>
            <pc:docMk/>
            <pc:sldMk cId="2920479427" sldId="256"/>
            <ac:picMk id="3" creationId="{5156CC4A-A1AD-F858-AD3B-2157A121E5A0}"/>
          </ac:picMkLst>
        </pc:picChg>
        <pc:picChg chg="del">
          <ac:chgData name="Dario Šebalj" userId="a71eced3-786e-4eb6-80ca-f62c4fda7d06" providerId="ADAL" clId="{0D71F56B-DD92-4394-A640-FC2E09197DEC}" dt="2025-11-05T09:05:39.080" v="7" actId="478"/>
          <ac:picMkLst>
            <pc:docMk/>
            <pc:sldMk cId="2920479427" sldId="256"/>
            <ac:picMk id="1026" creationId="{DF3823DD-8D25-872F-C72C-4C503464DBA8}"/>
          </ac:picMkLst>
        </pc:picChg>
      </pc:sldChg>
      <pc:sldMasterChg chg="addSp delSp modSp">
        <pc:chgData name="Dario Šebalj" userId="a71eced3-786e-4eb6-80ca-f62c4fda7d06" providerId="ADAL" clId="{0D71F56B-DD92-4394-A640-FC2E09197DEC}" dt="2025-11-05T09:06:10.779" v="10"/>
        <pc:sldMasterMkLst>
          <pc:docMk/>
          <pc:sldMasterMk cId="3146977866" sldId="2147483648"/>
        </pc:sldMasterMkLst>
        <pc:spChg chg="add mod">
          <ac:chgData name="Dario Šebalj" userId="a71eced3-786e-4eb6-80ca-f62c4fda7d06" providerId="ADAL" clId="{0D71F56B-DD92-4394-A640-FC2E09197DEC}" dt="2025-11-05T09:06:10.779" v="10"/>
          <ac:spMkLst>
            <pc:docMk/>
            <pc:sldMasterMk cId="3146977866" sldId="2147483648"/>
            <ac:spMk id="4" creationId="{C6689EA2-7E41-8398-2EF2-5C712B92E09F}"/>
          </ac:spMkLst>
        </pc:spChg>
        <pc:spChg chg="del mod">
          <ac:chgData name="Dario Šebalj" userId="a71eced3-786e-4eb6-80ca-f62c4fda7d06" providerId="ADAL" clId="{0D71F56B-DD92-4394-A640-FC2E09197DEC}" dt="2025-11-05T09:06:06.314" v="9" actId="478"/>
          <ac:spMkLst>
            <pc:docMk/>
            <pc:sldMasterMk cId="3146977866" sldId="2147483648"/>
            <ac:spMk id="5" creationId="{EDB8B49A-91DD-E2E0-C046-13FDB51AFF31}"/>
          </ac:spMkLst>
        </pc:spChg>
        <pc:picChg chg="del">
          <ac:chgData name="Dario Šebalj" userId="a71eced3-786e-4eb6-80ca-f62c4fda7d06" providerId="ADAL" clId="{0D71F56B-DD92-4394-A640-FC2E09197DEC}" dt="2025-11-05T09:06:06.314" v="9" actId="478"/>
          <ac:picMkLst>
            <pc:docMk/>
            <pc:sldMasterMk cId="3146977866" sldId="2147483648"/>
            <ac:picMk id="9" creationId="{A1CFD1AA-490A-2DEF-96E8-48A625214639}"/>
          </ac:picMkLst>
        </pc:picChg>
        <pc:picChg chg="add mod">
          <ac:chgData name="Dario Šebalj" userId="a71eced3-786e-4eb6-80ca-f62c4fda7d06" providerId="ADAL" clId="{0D71F56B-DD92-4394-A640-FC2E09197DEC}" dt="2025-11-05T09:06:10.779" v="10"/>
          <ac:picMkLst>
            <pc:docMk/>
            <pc:sldMasterMk cId="3146977866" sldId="2147483648"/>
            <ac:picMk id="10" creationId="{E53F864F-ADB1-E24B-B161-341E7C7678C7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797E7-737F-4DF0-939F-BD6734B4ECF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6B4BC-FC53-46F7-ABE7-2AA584C8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5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C6689EA2-7E41-8398-2EF2-5C712B92E09F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E53F864F-ADB1-E24B-B161-341E7C7678C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terminologija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Nastavni materijali za vježbe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11E5F1D-370A-1D7A-7E79-CCEB891EE01F}"/>
              </a:ext>
            </a:extLst>
          </p:cNvPr>
          <p:cNvSpPr txBox="1"/>
          <p:nvPr/>
        </p:nvSpPr>
        <p:spPr>
          <a:xfrm>
            <a:off x="6266562" y="5723984"/>
            <a:ext cx="49673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2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5156CC4A-A1AD-F858-AD3B-2157A121E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5658462"/>
            <a:ext cx="1180628" cy="9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F988C-D30B-A353-3246-CF93F3EB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6A7D-A4D6-563F-1F57-AE95AB24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Tableau</a:t>
            </a:r>
            <a:r>
              <a:rPr lang="hr-HR" dirty="0"/>
              <a:t> podržava 7 različitih vrsta podataka. Ove vrste podataka mogu se mijenjati korištenjem podatkovne mreže i/ili podatkovnog okna. Vrste podataka moraju biti dio izvornog izvora podataka da bi se promijenile.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Podržane vrste uključuju:</a:t>
            </a:r>
            <a:r>
              <a:rPr lang="en-US" dirty="0"/>
              <a:t> 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en-US" dirty="0" err="1"/>
              <a:t>Te</a:t>
            </a:r>
            <a:r>
              <a:rPr lang="hr-HR" dirty="0" err="1"/>
              <a:t>ks</a:t>
            </a:r>
            <a:r>
              <a:rPr lang="en-US" dirty="0"/>
              <a:t>t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Datume</a:t>
            </a:r>
            <a:endParaRPr lang="en-US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Numeričke vrijednosti</a:t>
            </a:r>
            <a:endParaRPr lang="en-US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Dihotomne vrijednosti </a:t>
            </a:r>
            <a:endParaRPr lang="en-US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Geografske uloge</a:t>
            </a:r>
            <a:endParaRPr lang="en-US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Klastere</a:t>
            </a:r>
            <a:endParaRPr lang="en-US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227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4785-F71C-DD4B-F647-82A1D132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Povezivanje s podacima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5408-1EF8-8D7B-FAC3-0B5FD992F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Tableau</a:t>
            </a:r>
            <a:r>
              <a:rPr lang="hr-HR" dirty="0"/>
              <a:t> podržava dvije različite podatkovne veze Live i </a:t>
            </a:r>
            <a:r>
              <a:rPr lang="hr-HR" dirty="0" err="1"/>
              <a:t>Extract</a:t>
            </a:r>
            <a:r>
              <a:rPr lang="hr-HR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Live veze (uživo) povezuju </a:t>
            </a:r>
            <a:r>
              <a:rPr lang="hr-HR" dirty="0" err="1"/>
              <a:t>Tableau</a:t>
            </a:r>
            <a:r>
              <a:rPr lang="hr-HR" dirty="0"/>
              <a:t> izravno s izvorom podataka. Sve promjene u izvoru podataka izravno će se odraziti u prikazu </a:t>
            </a:r>
            <a:r>
              <a:rPr lang="hr-HR" dirty="0" err="1"/>
              <a:t>Tableau</a:t>
            </a:r>
            <a:r>
              <a:rPr lang="hr-HR" dirty="0"/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Veze uživo su izvrsne kada su vam potrebni podaci gotovo u stvarnom vremenu i/ili želite povećati performanse svoje baze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6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9569D-42FE-E5EA-238E-DED9EF6EE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1A02-0FF3-7B08-6B37-F4EFD55E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Povezivanje s podacima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956D7-32D4-CC02-7BC5-37BAB0585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Extract</a:t>
            </a:r>
            <a:r>
              <a:rPr lang="hr-HR" dirty="0"/>
              <a:t> (ekstrahirani podaci) stvaraju spremljene </a:t>
            </a:r>
            <a:r>
              <a:rPr lang="hr-HR" dirty="0" err="1"/>
              <a:t>podskupove</a:t>
            </a:r>
            <a:r>
              <a:rPr lang="hr-HR" dirty="0"/>
              <a:t> podataka koji se mogu koristiti za poboljšanje performansi i omogućuju vam da iskoristite prednosti specifične </a:t>
            </a:r>
            <a:r>
              <a:rPr lang="hr-HR" dirty="0" err="1"/>
              <a:t>Tableau</a:t>
            </a:r>
            <a:r>
              <a:rPr lang="hr-HR" dirty="0"/>
              <a:t> funkcionalnosti.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hr-HR" dirty="0"/>
              <a:t>Prednosti ekstrakata uključuju: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Podržava velike skupove podataka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Poboljšane performanse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Dodatna funkcionalnost</a:t>
            </a:r>
          </a:p>
          <a:p>
            <a:pPr lvl="1">
              <a:spcBef>
                <a:spcPts val="800"/>
              </a:spcBef>
            </a:pPr>
            <a:r>
              <a:rPr lang="hr-HR" dirty="0" err="1"/>
              <a:t>Izvanmrežni</a:t>
            </a:r>
            <a:r>
              <a:rPr lang="hr-HR" dirty="0"/>
              <a:t> pristup podacima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Može se osvježiti na planiranoj/periodičnoj osnovi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Inkrementalno osvježavanje za ograničavanje količine podataka koji se osvježavaju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8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8005-DBE2-063C-DF35-2C1FC8B7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Čišćenje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52B3-D1BA-E491-D489-DAA00BCEA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Data </a:t>
            </a:r>
            <a:r>
              <a:rPr lang="hr-HR" sz="2800" dirty="0" err="1"/>
              <a:t>Interpreter</a:t>
            </a:r>
            <a:r>
              <a:rPr lang="hr-HR" sz="2800" dirty="0"/>
              <a:t> može otkriti stavke korištene za vizualnu privlačnost i isključiti ih iz vašeg skupa podataka. To uključuje naslove, bilješke, podnožja i prazne ćelije.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Tumač podataka može se omogućiti označavanjem potvrdnog okvira tumača podataka na oknu za povezivanje.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Promjene će se pojaviti na podatkovnoj mreži.</a:t>
            </a:r>
          </a:p>
        </p:txBody>
      </p:sp>
      <p:pic>
        <p:nvPicPr>
          <p:cNvPr id="4" name="Google Shape;809;p50">
            <a:extLst>
              <a:ext uri="{FF2B5EF4-FFF2-40B4-BE49-F238E27FC236}">
                <a16:creationId xmlns:a16="http://schemas.microsoft.com/office/drawing/2014/main" id="{67E78CA3-8ED2-D1EA-018C-90C0D9689DB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8397" y="2151901"/>
            <a:ext cx="3220121" cy="321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88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FBB32-7A4E-7EE3-6054-834AF15D5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1B4A-CA00-FAE7-FDD5-4CD50C7A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hr-HR" dirty="0"/>
              <a:t>Oblikovanje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247E-BE9C-BA04-0CF0-F31D511FC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Opcija „Split” vam omogućuje da polja s više informacija podijelite u zasebne vrijednosti.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Prema zadanim postavkama, </a:t>
            </a:r>
            <a:r>
              <a:rPr lang="hr-HR" sz="2800" dirty="0" err="1"/>
              <a:t>Tableau</a:t>
            </a:r>
            <a:r>
              <a:rPr lang="hr-HR" sz="2800" dirty="0"/>
              <a:t> će se podijeliti na temelju zajedničkog razdjelnika (zarez, razmak između).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Možete kontrolirati vrstu separatora pomoću opcije prilagođenog dijeljenja.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800" dirty="0"/>
          </a:p>
        </p:txBody>
      </p:sp>
      <p:pic>
        <p:nvPicPr>
          <p:cNvPr id="5" name="Google Shape;818;p51">
            <a:extLst>
              <a:ext uri="{FF2B5EF4-FFF2-40B4-BE49-F238E27FC236}">
                <a16:creationId xmlns:a16="http://schemas.microsoft.com/office/drawing/2014/main" id="{61981F6A-6B6A-9AD2-0C95-F628A7046C3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5671" y="1825625"/>
            <a:ext cx="3365809" cy="3433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72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0770-8146-B86B-24EC-064CED65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Oblikovanje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EFC08-6972-227A-25C1-A28A41F9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9623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Pivotiranje</a:t>
            </a:r>
            <a:r>
              <a:rPr lang="en-US" dirty="0"/>
              <a:t> - </a:t>
            </a:r>
            <a:r>
              <a:rPr lang="en-US" dirty="0" err="1"/>
              <a:t>Omogućuje</a:t>
            </a:r>
            <a:r>
              <a:rPr lang="en-US" dirty="0"/>
              <a:t> </a:t>
            </a:r>
            <a:r>
              <a:rPr lang="en-US" dirty="0" err="1"/>
              <a:t>promjenu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formata</a:t>
            </a:r>
            <a:r>
              <a:rPr lang="en-US" dirty="0"/>
              <a:t> </a:t>
            </a:r>
            <a:r>
              <a:rPr lang="en-US" dirty="0" err="1"/>
              <a:t>stupca</a:t>
            </a:r>
            <a:r>
              <a:rPr lang="en-US" dirty="0"/>
              <a:t> u format </a:t>
            </a:r>
            <a:r>
              <a:rPr lang="en-US" dirty="0" err="1"/>
              <a:t>redaka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obrnuto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Općenito</a:t>
            </a:r>
            <a:r>
              <a:rPr lang="en-US" dirty="0"/>
              <a:t>, Tableau </a:t>
            </a:r>
            <a:r>
              <a:rPr lang="en-US" dirty="0" err="1"/>
              <a:t>preferira</a:t>
            </a:r>
            <a:r>
              <a:rPr lang="en-US" dirty="0"/>
              <a:t> da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hr-HR" dirty="0"/>
              <a:t>što </a:t>
            </a:r>
            <a:r>
              <a:rPr lang="en-US" dirty="0" err="1"/>
              <a:t>viši</a:t>
            </a:r>
            <a:r>
              <a:rPr lang="hr-HR" dirty="0"/>
              <a:t>, a uži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Podaci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okrenuti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padajućeg</a:t>
            </a:r>
            <a:r>
              <a:rPr lang="en-US" dirty="0"/>
              <a:t> </a:t>
            </a:r>
            <a:r>
              <a:rPr lang="en-US" dirty="0" err="1"/>
              <a:t>izbornika</a:t>
            </a:r>
            <a:r>
              <a:rPr lang="en-US" dirty="0"/>
              <a:t> </a:t>
            </a:r>
            <a:r>
              <a:rPr lang="en-US" dirty="0" err="1"/>
              <a:t>stupaca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hr-HR" dirty="0"/>
              <a:t>prikazu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</a:t>
            </a:r>
            <a:endParaRPr lang="hr-HR" dirty="0"/>
          </a:p>
          <a:p>
            <a:endParaRPr lang="hr-HR" dirty="0"/>
          </a:p>
        </p:txBody>
      </p:sp>
      <p:pic>
        <p:nvPicPr>
          <p:cNvPr id="4" name="Google Shape;827;p52">
            <a:extLst>
              <a:ext uri="{FF2B5EF4-FFF2-40B4-BE49-F238E27FC236}">
                <a16:creationId xmlns:a16="http://schemas.microsoft.com/office/drawing/2014/main" id="{FF9A38F1-E208-DA12-AFE8-B5F479FA4E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6201" y="2166498"/>
            <a:ext cx="3820250" cy="286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558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</a:t>
            </a:r>
            <a:r>
              <a:rPr lang="hr-HR"/>
              <a:t>na pozornosti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Zadnja verzija: Lipanj 2025.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2400" dirty="0" err="1"/>
              <a:t>Tableau</a:t>
            </a:r>
            <a:r>
              <a:rPr lang="hr-HR" sz="2400" dirty="0"/>
              <a:t> platforma</a:t>
            </a:r>
          </a:p>
          <a:p>
            <a:r>
              <a:rPr lang="hr-HR" sz="2400" dirty="0"/>
              <a:t>Terminologija</a:t>
            </a:r>
          </a:p>
          <a:p>
            <a:r>
              <a:rPr lang="hr-HR" sz="2400" dirty="0"/>
              <a:t>Elementi vizualizacije</a:t>
            </a:r>
          </a:p>
          <a:p>
            <a:r>
              <a:rPr lang="hr-HR" sz="2400" dirty="0"/>
              <a:t>Tipovi radne knjige</a:t>
            </a:r>
          </a:p>
          <a:p>
            <a:r>
              <a:rPr lang="hr-HR" sz="2400" dirty="0"/>
              <a:t>Postavljanje i upravljanje podacima</a:t>
            </a:r>
          </a:p>
          <a:p>
            <a:endParaRPr lang="en-US" sz="2400" dirty="0"/>
          </a:p>
          <a:p>
            <a:endParaRPr lang="pl-PL" sz="24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Tableau</a:t>
            </a:r>
            <a:r>
              <a:rPr lang="hr-HR" dirty="0"/>
              <a:t> platforma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Rad u </a:t>
            </a:r>
            <a:r>
              <a:rPr lang="hr-HR" sz="2000" dirty="0" err="1"/>
              <a:t>Tableau</a:t>
            </a:r>
            <a:r>
              <a:rPr lang="hr-HR" sz="2000" dirty="0"/>
              <a:t> Desktopu započinje spajanjem na izvor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 err="1"/>
              <a:t>Tableau</a:t>
            </a:r>
            <a:r>
              <a:rPr lang="hr-HR" sz="2000" dirty="0"/>
              <a:t> Desktop pruža mnoge podatkovne mogućnosti za povezivanje putem okna za povezivanje.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Search for Data </a:t>
            </a:r>
            <a:r>
              <a:rPr lang="hr-HR" sz="2000" dirty="0"/>
              <a:t>- veza s vanjskim </a:t>
            </a:r>
            <a:r>
              <a:rPr lang="hr-HR" sz="2000" dirty="0" err="1"/>
              <a:t>Tableau</a:t>
            </a:r>
            <a:r>
              <a:rPr lang="hr-HR" sz="2000" dirty="0"/>
              <a:t> poslužiteljem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To a File </a:t>
            </a:r>
            <a:r>
              <a:rPr lang="hr-HR" sz="2000" dirty="0"/>
              <a:t>- veza s lokalnim datotekama uključujući PDF, CSV, TXT i Microsoft Excel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To a Server </a:t>
            </a:r>
            <a:r>
              <a:rPr lang="hr-HR" sz="2000" dirty="0"/>
              <a:t>- veza s popularnim poslužiteljima baza podataka uključujući </a:t>
            </a:r>
            <a:r>
              <a:rPr lang="hr-HR" sz="2000" dirty="0" err="1"/>
              <a:t>Redshift</a:t>
            </a:r>
            <a:r>
              <a:rPr lang="hr-HR" sz="2000" dirty="0"/>
              <a:t>, Oracle, DB2, SQL Server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Saved Data Sources </a:t>
            </a:r>
            <a:r>
              <a:rPr lang="hr-HR" sz="2000" dirty="0"/>
              <a:t>- veza s zapakiranim izvorima podataka </a:t>
            </a:r>
            <a:r>
              <a:rPr lang="hr-HR" sz="2000" dirty="0" err="1"/>
              <a:t>Tableau</a:t>
            </a:r>
            <a:endParaRPr lang="hr-HR"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58FC-8C28-ECF4-4D21-4A227691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Tableau</a:t>
            </a:r>
            <a:r>
              <a:rPr lang="hr-HR" dirty="0"/>
              <a:t> vrste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F9B2-2234-9F8D-B482-59F71A446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Tableaua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vrsta</a:t>
            </a:r>
            <a:endParaRPr lang="en-US" dirty="0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Workbooks (.</a:t>
            </a:r>
            <a:r>
              <a:rPr lang="en-US" dirty="0" err="1"/>
              <a:t>twb</a:t>
            </a:r>
            <a:r>
              <a:rPr lang="en-US" dirty="0"/>
              <a:t>) - </a:t>
            </a:r>
            <a:r>
              <a:rPr lang="hr-HR" dirty="0"/>
              <a:t>Sadrži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listova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nadzornih</a:t>
            </a:r>
            <a:r>
              <a:rPr lang="en-US" dirty="0"/>
              <a:t> </a:t>
            </a:r>
            <a:r>
              <a:rPr lang="en-US" dirty="0" err="1"/>
              <a:t>ploča</a:t>
            </a:r>
            <a:r>
              <a:rPr lang="en-US" dirty="0"/>
              <a:t>. Oni ne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Bookmarks (.</a:t>
            </a:r>
            <a:r>
              <a:rPr lang="en-US" dirty="0" err="1"/>
              <a:t>tbm</a:t>
            </a:r>
            <a:r>
              <a:rPr lang="en-US" dirty="0"/>
              <a:t>) -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radni</a:t>
            </a:r>
            <a:r>
              <a:rPr lang="en-US" dirty="0"/>
              <a:t> list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je </a:t>
            </a:r>
            <a:r>
              <a:rPr lang="en-US" dirty="0" err="1"/>
              <a:t>podijeliti</a:t>
            </a:r>
            <a:r>
              <a:rPr lang="en-US" dirty="0"/>
              <a:t> rad.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Packaged Workbooks (.</a:t>
            </a:r>
            <a:r>
              <a:rPr lang="en-US" dirty="0" err="1"/>
              <a:t>twbx</a:t>
            </a:r>
            <a:r>
              <a:rPr lang="en-US" dirty="0"/>
              <a:t>) -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radnu</a:t>
            </a:r>
            <a:r>
              <a:rPr lang="en-US" dirty="0"/>
              <a:t> </a:t>
            </a:r>
            <a:r>
              <a:rPr lang="en-US" dirty="0" err="1"/>
              <a:t>knjigu</a:t>
            </a:r>
            <a:r>
              <a:rPr lang="en-US" dirty="0"/>
              <a:t> </a:t>
            </a:r>
            <a:r>
              <a:rPr lang="en-US" dirty="0" err="1"/>
              <a:t>zajedno</a:t>
            </a:r>
            <a:r>
              <a:rPr lang="en-US" dirty="0"/>
              <a:t> s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pratećim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slikama</a:t>
            </a:r>
            <a:r>
              <a:rPr lang="en-US" dirty="0"/>
              <a:t>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Extract (.hyper or .</a:t>
            </a:r>
            <a:r>
              <a:rPr lang="en-US" dirty="0" err="1"/>
              <a:t>tde</a:t>
            </a:r>
            <a:r>
              <a:rPr lang="en-US" dirty="0"/>
              <a:t>) - </a:t>
            </a:r>
            <a:r>
              <a:rPr lang="pl-PL" dirty="0"/>
              <a:t>Lokalna kopija podskupa ili cijelih podataka koje možete koristiti za dijeljenje s drugima.</a:t>
            </a:r>
            <a:endParaRPr lang="en-US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Data Source (.</a:t>
            </a:r>
            <a:r>
              <a:rPr lang="en-US" dirty="0" err="1"/>
              <a:t>tds</a:t>
            </a:r>
            <a:r>
              <a:rPr lang="en-US" dirty="0"/>
              <a:t>) - </a:t>
            </a:r>
            <a:r>
              <a:rPr lang="en-US" dirty="0" err="1"/>
              <a:t>prečac</a:t>
            </a:r>
            <a:r>
              <a:rPr lang="en-US" dirty="0"/>
              <a:t> za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povezivanje</a:t>
            </a:r>
            <a:r>
              <a:rPr lang="en-US" dirty="0"/>
              <a:t> s </a:t>
            </a:r>
            <a:r>
              <a:rPr lang="en-US" dirty="0" err="1"/>
              <a:t>podacima</a:t>
            </a:r>
            <a:r>
              <a:rPr lang="en-US" dirty="0"/>
              <a:t>. Ove </a:t>
            </a:r>
            <a:r>
              <a:rPr lang="en-US" dirty="0" err="1"/>
              <a:t>datoteke</a:t>
            </a:r>
            <a:r>
              <a:rPr lang="en-US" dirty="0"/>
              <a:t> ne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stvarne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za </a:t>
            </a:r>
            <a:r>
              <a:rPr lang="en-US" dirty="0" err="1"/>
              <a:t>povezivanje</a:t>
            </a:r>
            <a:r>
              <a:rPr lang="en-US" dirty="0"/>
              <a:t>.</a:t>
            </a:r>
            <a:endParaRPr lang="hr-HR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Packaged Data Source (.</a:t>
            </a:r>
            <a:r>
              <a:rPr lang="en-US" dirty="0" err="1"/>
              <a:t>tdsx</a:t>
            </a:r>
            <a:r>
              <a:rPr lang="en-US" dirty="0"/>
              <a:t>) -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datoteku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datoteke</a:t>
            </a:r>
            <a:r>
              <a:rPr lang="en-US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846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EC4E-A59F-E0E5-5C01-27BCCC9A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Tableau</a:t>
            </a:r>
            <a:r>
              <a:rPr lang="hr-HR" dirty="0"/>
              <a:t> platforma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D0828-9C74-CD7C-9F73-0C7DEF85C4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58" y="1481668"/>
            <a:ext cx="9465826" cy="4154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55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2792-BC08-381B-90AB-A1B8438C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Tableau </a:t>
            </a:r>
            <a:r>
              <a:rPr lang="hr-HR" dirty="0"/>
              <a:t>terminologija</a:t>
            </a:r>
            <a:r>
              <a:rPr lang="en" dirty="0"/>
              <a:t>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14EF8-83AC-AD0E-44D8-A0C9D097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Kartice i police - Područje oko pogleda s vizualizacijom. Ovdje se smještaju podaci kako bi se stvorila struktura vizualizacije.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Primjeri polica u </a:t>
            </a:r>
            <a:r>
              <a:rPr lang="hr-HR" sz="2800" dirty="0" err="1"/>
              <a:t>Tableau</a:t>
            </a:r>
            <a:r>
              <a:rPr lang="hr-HR" sz="2800" dirty="0"/>
              <a:t> uključuju: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Redovi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Stupci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Filteri</a:t>
            </a:r>
          </a:p>
          <a:p>
            <a:pPr marL="0" indent="0">
              <a:spcBef>
                <a:spcPts val="800"/>
              </a:spcBef>
              <a:buNone/>
            </a:pPr>
            <a:endParaRPr lang="hr-HR" sz="2800" dirty="0"/>
          </a:p>
          <a:p>
            <a:pPr marL="0" indent="0">
              <a:spcBef>
                <a:spcPts val="800"/>
              </a:spcBef>
              <a:buNone/>
            </a:pPr>
            <a:r>
              <a:rPr lang="hr-HR" sz="2800" dirty="0"/>
              <a:t>Primjeri kartica u </a:t>
            </a:r>
            <a:r>
              <a:rPr lang="hr-HR" sz="2800" dirty="0" err="1"/>
              <a:t>Tableau</a:t>
            </a:r>
            <a:r>
              <a:rPr lang="hr-HR" sz="2800" dirty="0"/>
              <a:t> uključuju: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Oznake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Legende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Stranice</a:t>
            </a:r>
          </a:p>
          <a:p>
            <a:pPr>
              <a:spcBef>
                <a:spcPts val="800"/>
              </a:spcBef>
            </a:pPr>
            <a:r>
              <a:rPr lang="hr-HR" sz="2800" dirty="0" err="1"/>
              <a:t>Tooltip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55847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4C50-D1A1-1B78-9E0D-85D83D2A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Tableau </a:t>
            </a:r>
            <a:r>
              <a:rPr lang="hr-HR" dirty="0"/>
              <a:t>terminologija</a:t>
            </a:r>
            <a:r>
              <a:rPr lang="en" dirty="0"/>
              <a:t>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D6BF-2E9C-B668-37A5-227C20A6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Alatna traka i izbornik za navigaciju - Ovo područje se koristi za pristup naredbama i analizi.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Pogled - platno na kojem se prikazuje vizualizacija. Ovo područje je okruženo karticama i policama.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Oznake - Podaci na prikazu vizualizacija. Oni se mogu prikazati u mnogo različitih vrsta vizualizacije.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Bočna traka - Lokacija podatkovnog okna i analitičkog okna.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624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B6218-C44C-E72F-FD63-70580BA2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E90B-258D-DE95-B2FF-9BEB0097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Tableau </a:t>
            </a:r>
            <a:r>
              <a:rPr lang="hr-HR" dirty="0"/>
              <a:t>terminologija</a:t>
            </a:r>
            <a:r>
              <a:rPr lang="en" dirty="0"/>
              <a:t>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0D902-A49B-53D8-7324-76714AFA5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Podatkovno okno - Prikaz veza izvora podataka i dostupnih podatkovnih polja.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Okno analitike - brzi pristup analitici dostupnoj za prikaz.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Izvor podataka - Omogućuje pristup poljima izvora podataka koja će se koristiti u radnoj knjizi.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Statusna traka - nalazi se na dnu radnog prostora </a:t>
            </a:r>
            <a:r>
              <a:rPr lang="hr-HR" sz="2800" dirty="0" err="1"/>
              <a:t>Tableau</a:t>
            </a:r>
            <a:r>
              <a:rPr lang="hr-HR" sz="2800" dirty="0"/>
              <a:t>. Prikazuje opise stavki izbornika kao i informacije o trenutnom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800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941B-55BB-6398-26AD-D6F6DDAB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Elementi vizualizacije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D3C63-3A39-E49B-17CB-D473E89E7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Dimenzije, mjere i oznake kombiniraju se za stvaranje različitih grafikona za vizualizaciju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Dimenzije su kvalitativne vrijednosti kao što su imena i datumi.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Mjere su numeričke, kvantitativne vrijednosti koje možete mjeriti.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Oznake su podatkovne točke prikazane pomoću: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hr-HR" sz="2800" dirty="0"/>
              <a:t>boje</a:t>
            </a:r>
            <a:endParaRPr lang="en-US" sz="2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-HR" sz="2800" dirty="0"/>
              <a:t>veličine</a:t>
            </a:r>
            <a:endParaRPr lang="en-US" sz="2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-HR" sz="2800" dirty="0"/>
              <a:t>oblika</a:t>
            </a:r>
            <a:endParaRPr lang="en-US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91002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fdb3a0747c2ecd7720260e746945aa9f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64b2b236de84b52866d49dcb151f096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E43310D6-B89D-4BC6-A90F-B2ED26EDBBC3}"/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846</Words>
  <Application>Microsoft Office PowerPoint</Application>
  <PresentationFormat>Widescreen</PresentationFormat>
  <Paragraphs>100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Tahoma</vt:lpstr>
      <vt:lpstr>Motyw pakietu Office</vt:lpstr>
      <vt:lpstr>Poslovna inteligencija</vt:lpstr>
      <vt:lpstr>Sadržaj</vt:lpstr>
      <vt:lpstr>Tableau platforma</vt:lpstr>
      <vt:lpstr>Tableau vrste podataka</vt:lpstr>
      <vt:lpstr>Tableau platforma</vt:lpstr>
      <vt:lpstr>Tableau terminologija </vt:lpstr>
      <vt:lpstr>Tableau terminologija </vt:lpstr>
      <vt:lpstr>Tableau terminologija </vt:lpstr>
      <vt:lpstr>Elementi vizualizacije</vt:lpstr>
      <vt:lpstr>Vrste podataka</vt:lpstr>
      <vt:lpstr>Povezivanje s podacima</vt:lpstr>
      <vt:lpstr>Povezivanje s podacima</vt:lpstr>
      <vt:lpstr>Čišćenje podataka</vt:lpstr>
      <vt:lpstr>Oblikovanje podataka</vt:lpstr>
      <vt:lpstr>Oblikovanje podataka</vt:lpstr>
      <vt:lpstr>Hvala na pozornosti</vt:lpstr>
      <vt:lpstr>Autori:  Dario Šebalj Dejan Mirčetić Michał Adamczak   Zadnja verzija: Lipanj 2025.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18</cp:revision>
  <dcterms:created xsi:type="dcterms:W3CDTF">2023-07-06T12:09:08Z</dcterms:created>
  <dcterms:modified xsi:type="dcterms:W3CDTF">2025-11-05T09:06:15Z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