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311" r:id="rId5"/>
    <p:sldId id="312" r:id="rId6"/>
    <p:sldId id="313" r:id="rId7"/>
    <p:sldId id="314" r:id="rId8"/>
    <p:sldId id="315" r:id="rId9"/>
    <p:sldId id="316" r:id="rId10"/>
    <p:sldId id="317" r:id="rId11"/>
    <p:sldId id="318" r:id="rId12"/>
    <p:sldId id="319" r:id="rId13"/>
    <p:sldId id="320" r:id="rId14"/>
    <p:sldId id="321" r:id="rId15"/>
    <p:sldId id="322" r:id="rId16"/>
    <p:sldId id="323" r:id="rId17"/>
    <p:sldId id="324" r:id="rId18"/>
    <p:sldId id="325" r:id="rId19"/>
    <p:sldId id="335" r:id="rId20"/>
    <p:sldId id="326" r:id="rId21"/>
  </p:sldIdLst>
  <p:sldSz cx="12192000" cy="6858000"/>
  <p:notesSz cx="7559675" cy="10691813"/>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37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5" name="Obraz 14">
            <a:extLst>
              <a:ext uri="{FF2B5EF4-FFF2-40B4-BE49-F238E27FC236}">
                <a16:creationId xmlns:a16="http://schemas.microsoft.com/office/drawing/2014/main" id="{5B4C51FD-5995-4709-769B-AF16D6EB69F0}"/>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9" name="Obraz 8">
            <a:extLst>
              <a:ext uri="{FF2B5EF4-FFF2-40B4-BE49-F238E27FC236}">
                <a16:creationId xmlns:a16="http://schemas.microsoft.com/office/drawing/2014/main" id="{AF5DBE5F-E910-791D-7E65-F471D32292F0}"/>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17127467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 da bi lahko uredili slog</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Kliknite, da uredite slog vzorca besedila</a:t>
            </a:r>
          </a:p>
          <a:p>
            <a:pPr lvl="1"/>
            <a:r>
              <a:rPr lang="pl-PL" dirty="0"/>
              <a:t>Drugi raven</a:t>
            </a:r>
          </a:p>
          <a:p>
            <a:pPr lvl="2"/>
            <a:r>
              <a:rPr lang="pl-PL" dirty="0"/>
              <a:t>Tretji raven</a:t>
            </a:r>
          </a:p>
          <a:p>
            <a:pPr lvl="3"/>
            <a:r>
              <a:rPr lang="pl-PL" dirty="0"/>
              <a:t>Višji nivo</a:t>
            </a:r>
          </a:p>
          <a:p>
            <a:pPr lvl="4"/>
            <a:r>
              <a:rPr lang="pl-PL" dirty="0"/>
              <a:t>Pojasnila o tem, kako se je zgodilo to, da je bil</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4"/>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0" name="Symbol zastępczy stopki 4">
            <a:extLst>
              <a:ext uri="{FF2B5EF4-FFF2-40B4-BE49-F238E27FC236}">
                <a16:creationId xmlns:a16="http://schemas.microsoft.com/office/drawing/2014/main" id="{B83F9DA6-3C1E-F259-137C-1C439C9EBD54}"/>
              </a:ext>
            </a:extLst>
          </p:cNvPr>
          <p:cNvSpPr>
            <a:spLocks noGrp="1"/>
          </p:cNvSpPr>
          <p:nvPr>
            <p:ph type="ftr" sz="quarter" idx="3"/>
          </p:nvPr>
        </p:nvSpPr>
        <p:spPr>
          <a:xfrm>
            <a:off x="6468532" y="6338357"/>
            <a:ext cx="4885267" cy="365125"/>
          </a:xfrm>
          <a:prstGeom prst="rect">
            <a:avLst/>
          </a:prstGeom>
        </p:spPr>
        <p:txBody>
          <a:bodyPr/>
          <a:lstStyle>
            <a:lvl1pPr>
              <a:defRPr sz="600">
                <a:latin typeface="Tahoma" panose="020B0604030504040204" pitchFamily="34" charset="0"/>
                <a:ea typeface="Tahoma" panose="020B0604030504040204" pitchFamily="34" charset="0"/>
                <a:cs typeface="Tahoma" panose="020B0604030504040204" pitchFamily="34" charset="0"/>
              </a:defRPr>
            </a:lvl1pPr>
          </a:lstStyle>
          <a:p>
            <a:r>
              <a:rPr lang="en-US" dirty="0"/>
              <a:t>Financira Evropska unija.</a:t>
            </a:r>
          </a:p>
          <a:p>
            <a:r>
              <a:rPr lang="en-US" dirty="0"/>
              <a:t>Izražena stališča in mnenja so izključno stališča in mnenja avtorjev in ne odražajo nujno stališč Evropske unije ali Izvajalske agencije za izobraževanje in kulturo (EACEA).</a:t>
            </a:r>
          </a:p>
          <a:p>
            <a:r>
              <a:rPr lang="en-US" dirty="0"/>
              <a:t>Evropska unija in agencija EACEA ne moreta biti odgovorni zanje.</a:t>
            </a:r>
            <a:endParaRPr lang="pl-PL" dirty="0"/>
          </a:p>
          <a:p>
            <a:endParaRPr lang="pl-PL" dirty="0"/>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4" r:id="rId2"/>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Obraz 14">
            <a:extLst>
              <a:ext uri="{FF2B5EF4-FFF2-40B4-BE49-F238E27FC236}">
                <a16:creationId xmlns:a16="http://schemas.microsoft.com/office/drawing/2014/main" id="{D7224C4C-24EB-12AA-C4A4-857DC41FB544}"/>
              </a:ext>
            </a:extLst>
          </p:cNvPr>
          <p:cNvPicPr>
            <a:picLocks noChangeAspect="1"/>
          </p:cNvPicPr>
          <p:nvPr/>
        </p:nvPicPr>
        <p:blipFill>
          <a:blip r:embed="rId5"/>
          <a:stretch>
            <a:fillRect/>
          </a:stretch>
        </p:blipFill>
        <p:spPr>
          <a:xfrm>
            <a:off x="5925440" y="5851938"/>
            <a:ext cx="5207495" cy="671935"/>
          </a:xfrm>
          <a:prstGeom prst="rect">
            <a:avLst/>
          </a:prstGeom>
        </p:spPr>
      </p:pic>
      <p:sp>
        <p:nvSpPr>
          <p:cNvPr id="12" name="Tytuł 1">
            <a:extLst>
              <a:ext uri="{FF2B5EF4-FFF2-40B4-BE49-F238E27FC236}">
                <a16:creationId xmlns:a16="http://schemas.microsoft.com/office/drawing/2014/main" id="{762D46D1-33BE-2DE0-8C95-B33C4833D907}"/>
              </a:ext>
            </a:extLst>
          </p:cNvPr>
          <p:cNvSpPr>
            <a:spLocks noGrp="1"/>
          </p:cNvSpPr>
          <p:nvPr>
            <p:ph type="ctrTitle"/>
          </p:nvPr>
        </p:nvSpPr>
        <p:spPr>
          <a:xfrm>
            <a:off x="5925440" y="659349"/>
            <a:ext cx="5648456" cy="2183467"/>
          </a:xfrm>
        </p:spPr>
        <p:txBody>
          <a:bodyPr>
            <a:normAutofit fontScale="90000"/>
          </a:bodyPr>
          <a:lstStyle/>
          <a:p>
            <a:pPr lvl="0"/>
            <a:r>
              <a:rPr lang="pl-PL" dirty="0"/>
              <a:t>Statistične metode za analizo logističnih podatkov</a:t>
            </a:r>
            <a:endParaRPr lang="sl-SI" dirty="0"/>
          </a:p>
        </p:txBody>
      </p:sp>
      <p:sp>
        <p:nvSpPr>
          <p:cNvPr id="13" name="Tytuł 1">
            <a:extLst>
              <a:ext uri="{FF2B5EF4-FFF2-40B4-BE49-F238E27FC236}">
                <a16:creationId xmlns:a16="http://schemas.microsoft.com/office/drawing/2014/main" id="{3B3AF293-5F03-5CBF-E797-E3F4FF4E49B4}"/>
              </a:ext>
            </a:extLst>
          </p:cNvPr>
          <p:cNvSpPr txBox="1">
            <a:spLocks/>
          </p:cNvSpPr>
          <p:nvPr/>
        </p:nvSpPr>
        <p:spPr>
          <a:xfrm>
            <a:off x="6402763" y="4201919"/>
            <a:ext cx="4967366" cy="84255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Učna gradiva</a:t>
            </a:r>
          </a:p>
          <a:p>
            <a:r>
              <a:rPr lang="pl-PL" sz="2800" dirty="0">
                <a:latin typeface="Tahoma" panose="020B0604030504040204" pitchFamily="34" charset="0"/>
                <a:ea typeface="Tahoma" panose="020B0604030504040204" pitchFamily="34" charset="0"/>
                <a:cs typeface="Tahoma" panose="020B0604030504040204" pitchFamily="34" charset="0"/>
              </a:rPr>
              <a:t>za vaje</a:t>
            </a:r>
          </a:p>
        </p:txBody>
      </p:sp>
      <p:sp>
        <p:nvSpPr>
          <p:cNvPr id="16" name="Tytuł 1">
            <a:extLst>
              <a:ext uri="{FF2B5EF4-FFF2-40B4-BE49-F238E27FC236}">
                <a16:creationId xmlns:a16="http://schemas.microsoft.com/office/drawing/2014/main" id="{46EA2B09-7223-1781-4026-E4036E1D6C6B}"/>
              </a:ext>
            </a:extLst>
          </p:cNvPr>
          <p:cNvSpPr txBox="1">
            <a:spLocks/>
          </p:cNvSpPr>
          <p:nvPr/>
        </p:nvSpPr>
        <p:spPr>
          <a:xfrm>
            <a:off x="6096000" y="3172628"/>
            <a:ext cx="5872309" cy="842557"/>
          </a:xfrm>
          <a:prstGeom prst="rect">
            <a:avLst/>
          </a:prstGeom>
        </p:spPr>
        <p:txBody>
          <a:bodyPr vert="horz" lIns="91440" tIns="45720" rIns="91440" bIns="45720" rtlCol="0" anchor="b">
            <a:normAutofit fontScale="62500" lnSpcReduction="20000"/>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sz="4400" dirty="0">
                <a:latin typeface="Tahoma" panose="020B0604030504040204" pitchFamily="34" charset="0"/>
                <a:ea typeface="Tahoma" panose="020B0604030504040204" pitchFamily="34" charset="0"/>
                <a:cs typeface="Tahoma" panose="020B0604030504040204" pitchFamily="34" charset="0"/>
              </a:rPr>
              <a:t>Poslovna analitika in delovanje podatkovnih zbirk</a:t>
            </a:r>
          </a:p>
        </p:txBody>
      </p:sp>
      <p:pic>
        <p:nvPicPr>
          <p:cNvPr id="2" name="Slika 1">
            <a:extLst>
              <a:ext uri="{FF2B5EF4-FFF2-40B4-BE49-F238E27FC236}">
                <a16:creationId xmlns:a16="http://schemas.microsoft.com/office/drawing/2014/main" id="{7446FCFB-BCB4-821D-0831-4AA8620C9ED8}"/>
              </a:ext>
            </a:extLst>
          </p:cNvPr>
          <p:cNvPicPr>
            <a:picLocks noChangeAspect="1"/>
          </p:cNvPicPr>
          <p:nvPr/>
        </p:nvPicPr>
        <p:blipFill>
          <a:blip r:embed="rId6"/>
          <a:stretch>
            <a:fillRect/>
          </a:stretch>
        </p:blipFill>
        <p:spPr>
          <a:xfrm>
            <a:off x="11054029" y="5631735"/>
            <a:ext cx="1063931" cy="1079889"/>
          </a:xfrm>
          <a:prstGeom prst="rect">
            <a:avLst/>
          </a:prstGeom>
          <a:solidFill>
            <a:schemeClr val="bg1"/>
          </a:solidFill>
        </p:spPr>
      </p:pic>
      <p:sp>
        <p:nvSpPr>
          <p:cNvPr id="3" name="PoljeZBesedilom 8">
            <a:extLst>
              <a:ext uri="{FF2B5EF4-FFF2-40B4-BE49-F238E27FC236}">
                <a16:creationId xmlns:a16="http://schemas.microsoft.com/office/drawing/2014/main" id="{FA466334-1716-73C2-E138-59F33D407B91}"/>
              </a:ext>
            </a:extLst>
          </p:cNvPr>
          <p:cNvSpPr txBox="1"/>
          <p:nvPr/>
        </p:nvSpPr>
        <p:spPr>
          <a:xfrm>
            <a:off x="5987889" y="5728995"/>
            <a:ext cx="5011392" cy="738664"/>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105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1050" dirty="0">
              <a:latin typeface="Tahoma" panose="020B0604030504040204" pitchFamily="34" charset="0"/>
              <a:ea typeface="Tahoma" panose="020B0604030504040204" pitchFamily="34" charset="0"/>
              <a:cs typeface="Tahoma" panose="020B0604030504040204" pitchFamily="34" charset="0"/>
            </a:endParaRPr>
          </a:p>
        </p:txBody>
      </p:sp>
      <p:sp>
        <p:nvSpPr>
          <p:cNvPr id="8" name="pole tekstowe 5">
            <a:extLst>
              <a:ext uri="{FF2B5EF4-FFF2-40B4-BE49-F238E27FC236}">
                <a16:creationId xmlns:a16="http://schemas.microsoft.com/office/drawing/2014/main" id="{DB81B12B-6231-023C-9B3A-31DB52027ABF}"/>
              </a:ext>
            </a:extLst>
          </p:cNvPr>
          <p:cNvSpPr txBox="1"/>
          <p:nvPr/>
        </p:nvSpPr>
        <p:spPr>
          <a:xfrm>
            <a:off x="6009902" y="5728995"/>
            <a:ext cx="4967365" cy="738664"/>
          </a:xfrm>
          <a:prstGeom prst="rect">
            <a:avLst/>
          </a:prstGeom>
          <a:solidFill>
            <a:schemeClr val="bg1"/>
          </a:solidFill>
        </p:spPr>
        <p:txBody>
          <a:bodyPr wrap="square">
            <a:spAutoFit/>
          </a:bodyPr>
          <a:lstStyle/>
          <a:p>
            <a:r>
              <a:rPr lang="en-US" sz="1050" dirty="0" err="1">
                <a:latin typeface="Tahoma" panose="020B0604030504040204" pitchFamily="34" charset="0"/>
                <a:ea typeface="Tahoma" panose="020B0604030504040204" pitchFamily="34" charset="0"/>
                <a:cs typeface="Tahoma" panose="020B0604030504040204" pitchFamily="34" charset="0"/>
              </a:rPr>
              <a:t>Sofinancirano</a:t>
            </a:r>
            <a:r>
              <a:rPr lang="en-US" sz="1050" dirty="0">
                <a:latin typeface="Tahoma" panose="020B0604030504040204" pitchFamily="34" charset="0"/>
                <a:ea typeface="Tahoma" panose="020B0604030504040204" pitchFamily="34" charset="0"/>
                <a:cs typeface="Tahoma" panose="020B0604030504040204" pitchFamily="34" charset="0"/>
              </a:rPr>
              <a:t> s </a:t>
            </a:r>
            <a:r>
              <a:rPr lang="en-US" sz="1050" dirty="0" err="1">
                <a:latin typeface="Tahoma" panose="020B0604030504040204" pitchFamily="34" charset="0"/>
                <a:ea typeface="Tahoma" panose="020B0604030504040204" pitchFamily="34" charset="0"/>
                <a:cs typeface="Tahoma" panose="020B0604030504040204" pitchFamily="34" charset="0"/>
              </a:rPr>
              <a:t>strani</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Evropske</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unije</a:t>
            </a:r>
            <a:endParaRPr lang="en-US" sz="1050" dirty="0">
              <a:latin typeface="Tahoma" panose="020B0604030504040204" pitchFamily="34" charset="0"/>
              <a:ea typeface="Tahoma" panose="020B0604030504040204" pitchFamily="34" charset="0"/>
              <a:cs typeface="Tahoma" panose="020B0604030504040204" pitchFamily="34" charset="0"/>
            </a:endParaRPr>
          </a:p>
          <a:p>
            <a:r>
              <a:rPr lang="en-US" sz="1050" dirty="0" err="1">
                <a:latin typeface="Tahoma" panose="020B0604030504040204" pitchFamily="34" charset="0"/>
                <a:ea typeface="Tahoma" panose="020B0604030504040204" pitchFamily="34" charset="0"/>
                <a:cs typeface="Tahoma" panose="020B0604030504040204" pitchFamily="34" charset="0"/>
              </a:rPr>
              <a:t>Izražena</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stališča</a:t>
            </a:r>
            <a:r>
              <a:rPr lang="en-US" sz="1050" dirty="0">
                <a:latin typeface="Tahoma" panose="020B0604030504040204" pitchFamily="34" charset="0"/>
                <a:ea typeface="Tahoma" panose="020B0604030504040204" pitchFamily="34" charset="0"/>
                <a:cs typeface="Tahoma" panose="020B0604030504040204" pitchFamily="34" charset="0"/>
              </a:rPr>
              <a:t> in </a:t>
            </a:r>
            <a:r>
              <a:rPr lang="en-US" sz="1050" dirty="0" err="1">
                <a:latin typeface="Tahoma" panose="020B0604030504040204" pitchFamily="34" charset="0"/>
                <a:ea typeface="Tahoma" panose="020B0604030504040204" pitchFamily="34" charset="0"/>
                <a:cs typeface="Tahoma" panose="020B0604030504040204" pitchFamily="34" charset="0"/>
              </a:rPr>
              <a:t>mnenja</a:t>
            </a:r>
            <a:r>
              <a:rPr lang="en-US" sz="1050" dirty="0">
                <a:latin typeface="Tahoma" panose="020B0604030504040204" pitchFamily="34" charset="0"/>
                <a:ea typeface="Tahoma" panose="020B0604030504040204" pitchFamily="34" charset="0"/>
                <a:cs typeface="Tahoma" panose="020B0604030504040204" pitchFamily="34" charset="0"/>
              </a:rPr>
              <a:t> so </a:t>
            </a:r>
            <a:r>
              <a:rPr lang="en-US" sz="1050" dirty="0" err="1">
                <a:latin typeface="Tahoma" panose="020B0604030504040204" pitchFamily="34" charset="0"/>
                <a:ea typeface="Tahoma" panose="020B0604030504040204" pitchFamily="34" charset="0"/>
                <a:cs typeface="Tahoma" panose="020B0604030504040204" pitchFamily="34" charset="0"/>
              </a:rPr>
              <a:t>izključno</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mnenja</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avtorja</a:t>
            </a:r>
            <a:r>
              <a:rPr lang="en-US" sz="1050" dirty="0">
                <a:latin typeface="Tahoma" panose="020B0604030504040204" pitchFamily="34" charset="0"/>
                <a:ea typeface="Tahoma" panose="020B0604030504040204" pitchFamily="34" charset="0"/>
                <a:cs typeface="Tahoma" panose="020B0604030504040204" pitchFamily="34" charset="0"/>
              </a:rPr>
              <a:t>(-</a:t>
            </a:r>
            <a:r>
              <a:rPr lang="en-US" sz="1050" dirty="0" err="1">
                <a:latin typeface="Tahoma" panose="020B0604030504040204" pitchFamily="34" charset="0"/>
                <a:ea typeface="Tahoma" panose="020B0604030504040204" pitchFamily="34" charset="0"/>
                <a:cs typeface="Tahoma" panose="020B0604030504040204" pitchFamily="34" charset="0"/>
              </a:rPr>
              <a:t>jev</a:t>
            </a:r>
            <a:r>
              <a:rPr lang="en-US" sz="1050" dirty="0">
                <a:latin typeface="Tahoma" panose="020B0604030504040204" pitchFamily="34" charset="0"/>
                <a:ea typeface="Tahoma" panose="020B0604030504040204" pitchFamily="34" charset="0"/>
                <a:cs typeface="Tahoma" panose="020B0604030504040204" pitchFamily="34" charset="0"/>
              </a:rPr>
              <a:t>) in ne </a:t>
            </a:r>
            <a:r>
              <a:rPr lang="en-US" sz="1050" dirty="0" err="1">
                <a:latin typeface="Tahoma" panose="020B0604030504040204" pitchFamily="34" charset="0"/>
                <a:ea typeface="Tahoma" panose="020B0604030504040204" pitchFamily="34" charset="0"/>
                <a:cs typeface="Tahoma" panose="020B0604030504040204" pitchFamily="34" charset="0"/>
              </a:rPr>
              <a:t>odražajo</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nujno</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stališč</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Evropske</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unije</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ali</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Nacionalne</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agencije</a:t>
            </a:r>
            <a:r>
              <a:rPr lang="en-US" sz="1050" dirty="0">
                <a:latin typeface="Tahoma" panose="020B0604030504040204" pitchFamily="34" charset="0"/>
                <a:ea typeface="Tahoma" panose="020B0604030504040204" pitchFamily="34" charset="0"/>
                <a:cs typeface="Tahoma" panose="020B0604030504040204" pitchFamily="34" charset="0"/>
              </a:rPr>
              <a:t> (NA). </a:t>
            </a:r>
            <a:r>
              <a:rPr lang="en-US" sz="1050" dirty="0" err="1">
                <a:latin typeface="Tahoma" panose="020B0604030504040204" pitchFamily="34" charset="0"/>
                <a:ea typeface="Tahoma" panose="020B0604030504040204" pitchFamily="34" charset="0"/>
                <a:cs typeface="Tahoma" panose="020B0604030504040204" pitchFamily="34" charset="0"/>
              </a:rPr>
              <a:t>Evropska</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unija</a:t>
            </a:r>
            <a:r>
              <a:rPr lang="en-US" sz="1050" dirty="0">
                <a:latin typeface="Tahoma" panose="020B0604030504040204" pitchFamily="34" charset="0"/>
                <a:ea typeface="Tahoma" panose="020B0604030504040204" pitchFamily="34" charset="0"/>
                <a:cs typeface="Tahoma" panose="020B0604030504040204" pitchFamily="34" charset="0"/>
              </a:rPr>
              <a:t> in </a:t>
            </a:r>
            <a:r>
              <a:rPr lang="en-US" sz="1050" dirty="0" err="1">
                <a:latin typeface="Tahoma" panose="020B0604030504040204" pitchFamily="34" charset="0"/>
                <a:ea typeface="Tahoma" panose="020B0604030504040204" pitchFamily="34" charset="0"/>
                <a:cs typeface="Tahoma" panose="020B0604030504040204" pitchFamily="34" charset="0"/>
              </a:rPr>
              <a:t>Nacionalna</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agencija</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zanje</a:t>
            </a:r>
            <a:r>
              <a:rPr lang="en-US" sz="1050" dirty="0">
                <a:latin typeface="Tahoma" panose="020B0604030504040204" pitchFamily="34" charset="0"/>
                <a:ea typeface="Tahoma" panose="020B0604030504040204" pitchFamily="34" charset="0"/>
                <a:cs typeface="Tahoma" panose="020B0604030504040204" pitchFamily="34" charset="0"/>
              </a:rPr>
              <a:t> ne </a:t>
            </a:r>
            <a:r>
              <a:rPr lang="en-US" sz="1050" dirty="0" err="1">
                <a:latin typeface="Tahoma" panose="020B0604030504040204" pitchFamily="34" charset="0"/>
                <a:ea typeface="Tahoma" panose="020B0604030504040204" pitchFamily="34" charset="0"/>
                <a:cs typeface="Tahoma" panose="020B0604030504040204" pitchFamily="34" charset="0"/>
              </a:rPr>
              <a:t>prevzemata</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odgovornosti</a:t>
            </a:r>
            <a:r>
              <a:rPr lang="en-US" sz="1050" dirty="0">
                <a:latin typeface="Tahoma" panose="020B0604030504040204" pitchFamily="34" charset="0"/>
                <a:ea typeface="Tahoma" panose="020B0604030504040204" pitchFamily="34" charset="0"/>
                <a:cs typeface="Tahoma" panose="020B0604030504040204" pitchFamily="34" charset="0"/>
              </a:rPr>
              <a:t>.</a:t>
            </a:r>
          </a:p>
        </p:txBody>
      </p:sp>
      <p:sp>
        <p:nvSpPr>
          <p:cNvPr id="6" name="pole tekstowe 12">
            <a:extLst>
              <a:ext uri="{FF2B5EF4-FFF2-40B4-BE49-F238E27FC236}">
                <a16:creationId xmlns:a16="http://schemas.microsoft.com/office/drawing/2014/main" id="{C9A1E082-3BE3-5B59-B7A6-B1E0AD7EE83F}"/>
              </a:ext>
            </a:extLst>
          </p:cNvPr>
          <p:cNvSpPr txBox="1"/>
          <p:nvPr/>
        </p:nvSpPr>
        <p:spPr>
          <a:xfrm>
            <a:off x="539680" y="5293868"/>
            <a:ext cx="4997035" cy="1354217"/>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GB"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GB"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en-GB"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GB"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 Supply Chains </a:t>
            </a:r>
            <a:endParaRPr lang="en-GB"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en-GB"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9" name="pole tekstowe 16">
            <a:extLst>
              <a:ext uri="{FF2B5EF4-FFF2-40B4-BE49-F238E27FC236}">
                <a16:creationId xmlns:a16="http://schemas.microsoft.com/office/drawing/2014/main" id="{F9F88A12-3DDC-438A-79BB-9CD849929FFB}"/>
              </a:ext>
            </a:extLst>
          </p:cNvPr>
          <p:cNvSpPr txBox="1"/>
          <p:nvPr/>
        </p:nvSpPr>
        <p:spPr>
          <a:xfrm>
            <a:off x="-42796" y="6378243"/>
            <a:ext cx="6096000" cy="338554"/>
          </a:xfrm>
          <a:prstGeom prst="rect">
            <a:avLst/>
          </a:prstGeom>
          <a:noFill/>
        </p:spPr>
        <p:txBody>
          <a:bodyPr wrap="square" rtlCol="0">
            <a:spAutoFit/>
          </a:bodyPr>
          <a:lstStyle>
            <a:defPPr>
              <a:defRPr lang="pl-PL"/>
            </a:defPPr>
            <a:lvl1pPr marL="0" algn="ctr" defTabSz="914400" rtl="0" eaLnBrk="1" latinLnBrk="0" hangingPunct="1">
              <a:defRPr sz="2800" b="1"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en-GB" sz="1600" b="0" dirty="0">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Prikaz podatkovne baze SQL in izdelava poročila</a:t>
            </a:r>
            <a:endParaRPr lang="pl-PL" dirty="0"/>
          </a:p>
        </p:txBody>
      </p:sp>
      <p:pic>
        <p:nvPicPr>
          <p:cNvPr id="3" name="Picture 2">
            <a:extLst>
              <a:ext uri="{FF2B5EF4-FFF2-40B4-BE49-F238E27FC236}">
                <a16:creationId xmlns:a16="http://schemas.microsoft.com/office/drawing/2014/main" id="{86B35ADF-668C-23D2-A5F6-4E7C2E6BD280}"/>
              </a:ext>
            </a:extLst>
          </p:cNvPr>
          <p:cNvPicPr>
            <a:picLocks noChangeAspect="1"/>
          </p:cNvPicPr>
          <p:nvPr/>
        </p:nvPicPr>
        <p:blipFill>
          <a:blip r:embed="rId2"/>
          <a:stretch>
            <a:fillRect/>
          </a:stretch>
        </p:blipFill>
        <p:spPr>
          <a:xfrm>
            <a:off x="2231858" y="1416874"/>
            <a:ext cx="5419994" cy="5076000"/>
          </a:xfrm>
          <a:prstGeom prst="rect">
            <a:avLst/>
          </a:prstGeom>
        </p:spPr>
      </p:pic>
      <p:pic>
        <p:nvPicPr>
          <p:cNvPr id="2" name="Slika 1">
            <a:extLst>
              <a:ext uri="{FF2B5EF4-FFF2-40B4-BE49-F238E27FC236}">
                <a16:creationId xmlns:a16="http://schemas.microsoft.com/office/drawing/2014/main" id="{16C06656-AAFA-D64F-5393-D9F92F62E1A1}"/>
              </a:ext>
            </a:extLst>
          </p:cNvPr>
          <p:cNvPicPr>
            <a:picLocks noChangeAspect="1"/>
          </p:cNvPicPr>
          <p:nvPr/>
        </p:nvPicPr>
        <p:blipFill>
          <a:blip r:embed="rId3"/>
          <a:stretch>
            <a:fillRect/>
          </a:stretch>
        </p:blipFill>
        <p:spPr>
          <a:xfrm>
            <a:off x="11449973"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5B952127-A5FB-7AD2-948D-183552297597}"/>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D1407E55-1391-6EA8-D216-4AFC697A3CC3}"/>
              </a:ext>
            </a:extLst>
          </p:cNvPr>
          <p:cNvSpPr txBox="1"/>
          <p:nvPr/>
        </p:nvSpPr>
        <p:spPr>
          <a:xfrm>
            <a:off x="6469270" y="6237064"/>
            <a:ext cx="5011392" cy="504000"/>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2071562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Prikaz podatkovne baze SQL in izdelava poročila</a:t>
            </a:r>
            <a:endParaRPr lang="pl-PL" dirty="0"/>
          </a:p>
        </p:txBody>
      </p:sp>
      <p:pic>
        <p:nvPicPr>
          <p:cNvPr id="5" name="Picture 4">
            <a:extLst>
              <a:ext uri="{FF2B5EF4-FFF2-40B4-BE49-F238E27FC236}">
                <a16:creationId xmlns:a16="http://schemas.microsoft.com/office/drawing/2014/main" id="{C5F4D943-9E43-4665-996E-A22B0AA52E2B}"/>
              </a:ext>
            </a:extLst>
          </p:cNvPr>
          <p:cNvPicPr>
            <a:picLocks noChangeAspect="1"/>
          </p:cNvPicPr>
          <p:nvPr/>
        </p:nvPicPr>
        <p:blipFill>
          <a:blip r:embed="rId2"/>
          <a:stretch>
            <a:fillRect/>
          </a:stretch>
        </p:blipFill>
        <p:spPr>
          <a:xfrm>
            <a:off x="114300" y="1575404"/>
            <a:ext cx="6309130" cy="3605945"/>
          </a:xfrm>
          <a:prstGeom prst="rect">
            <a:avLst/>
          </a:prstGeom>
        </p:spPr>
      </p:pic>
      <p:pic>
        <p:nvPicPr>
          <p:cNvPr id="7" name="Picture 6">
            <a:extLst>
              <a:ext uri="{FF2B5EF4-FFF2-40B4-BE49-F238E27FC236}">
                <a16:creationId xmlns:a16="http://schemas.microsoft.com/office/drawing/2014/main" id="{AC5E8151-4536-524D-E930-126C51100447}"/>
              </a:ext>
            </a:extLst>
          </p:cNvPr>
          <p:cNvPicPr>
            <a:picLocks noChangeAspect="1"/>
          </p:cNvPicPr>
          <p:nvPr/>
        </p:nvPicPr>
        <p:blipFill>
          <a:blip r:embed="rId3"/>
          <a:stretch>
            <a:fillRect/>
          </a:stretch>
        </p:blipFill>
        <p:spPr>
          <a:xfrm>
            <a:off x="6475216" y="1642312"/>
            <a:ext cx="5428209" cy="3447046"/>
          </a:xfrm>
          <a:prstGeom prst="rect">
            <a:avLst/>
          </a:prstGeom>
        </p:spPr>
      </p:pic>
      <p:pic>
        <p:nvPicPr>
          <p:cNvPr id="2" name="Slika 1">
            <a:extLst>
              <a:ext uri="{FF2B5EF4-FFF2-40B4-BE49-F238E27FC236}">
                <a16:creationId xmlns:a16="http://schemas.microsoft.com/office/drawing/2014/main" id="{F9B790DC-23B9-0D59-2C6E-0362CFB598F7}"/>
              </a:ext>
            </a:extLst>
          </p:cNvPr>
          <p:cNvPicPr>
            <a:picLocks noChangeAspect="1"/>
          </p:cNvPicPr>
          <p:nvPr/>
        </p:nvPicPr>
        <p:blipFill>
          <a:blip r:embed="rId4"/>
          <a:stretch>
            <a:fillRect/>
          </a:stretch>
        </p:blipFill>
        <p:spPr>
          <a:xfrm>
            <a:off x="11449973"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7F8A2D36-5BAD-1768-6993-6E06DAE82CD6}"/>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4413E788-5A86-57AF-321C-45F12379F19A}"/>
              </a:ext>
            </a:extLst>
          </p:cNvPr>
          <p:cNvSpPr txBox="1"/>
          <p:nvPr/>
        </p:nvSpPr>
        <p:spPr>
          <a:xfrm>
            <a:off x="6469270" y="6237064"/>
            <a:ext cx="5011392" cy="504000"/>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2863236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Prikaz podatkovne baze SQL in izdelava poročila</a:t>
            </a:r>
            <a:endParaRPr lang="pl-PL" dirty="0"/>
          </a:p>
        </p:txBody>
      </p:sp>
      <p:pic>
        <p:nvPicPr>
          <p:cNvPr id="3" name="Picture 2">
            <a:extLst>
              <a:ext uri="{FF2B5EF4-FFF2-40B4-BE49-F238E27FC236}">
                <a16:creationId xmlns:a16="http://schemas.microsoft.com/office/drawing/2014/main" id="{ACA5F5F9-D16B-CCC7-C5D9-DD0495EE438D}"/>
              </a:ext>
            </a:extLst>
          </p:cNvPr>
          <p:cNvPicPr>
            <a:picLocks noChangeAspect="1"/>
          </p:cNvPicPr>
          <p:nvPr/>
        </p:nvPicPr>
        <p:blipFill>
          <a:blip r:embed="rId2"/>
          <a:stretch>
            <a:fillRect/>
          </a:stretch>
        </p:blipFill>
        <p:spPr>
          <a:xfrm>
            <a:off x="161745" y="1677687"/>
            <a:ext cx="5934255" cy="4392244"/>
          </a:xfrm>
          <a:prstGeom prst="rect">
            <a:avLst/>
          </a:prstGeom>
        </p:spPr>
      </p:pic>
      <p:pic>
        <p:nvPicPr>
          <p:cNvPr id="8" name="Picture 7">
            <a:extLst>
              <a:ext uri="{FF2B5EF4-FFF2-40B4-BE49-F238E27FC236}">
                <a16:creationId xmlns:a16="http://schemas.microsoft.com/office/drawing/2014/main" id="{9959DEBF-4F9A-826F-5A3C-00CE2C811D16}"/>
              </a:ext>
            </a:extLst>
          </p:cNvPr>
          <p:cNvPicPr>
            <a:picLocks noChangeAspect="1"/>
          </p:cNvPicPr>
          <p:nvPr/>
        </p:nvPicPr>
        <p:blipFill>
          <a:blip r:embed="rId3"/>
          <a:stretch>
            <a:fillRect/>
          </a:stretch>
        </p:blipFill>
        <p:spPr>
          <a:xfrm>
            <a:off x="5727032" y="2160042"/>
            <a:ext cx="6063406" cy="3120950"/>
          </a:xfrm>
          <a:prstGeom prst="rect">
            <a:avLst/>
          </a:prstGeom>
        </p:spPr>
      </p:pic>
      <p:pic>
        <p:nvPicPr>
          <p:cNvPr id="2" name="Slika 1">
            <a:extLst>
              <a:ext uri="{FF2B5EF4-FFF2-40B4-BE49-F238E27FC236}">
                <a16:creationId xmlns:a16="http://schemas.microsoft.com/office/drawing/2014/main" id="{E6296E25-B489-5F14-9529-1525D9A381D2}"/>
              </a:ext>
            </a:extLst>
          </p:cNvPr>
          <p:cNvPicPr>
            <a:picLocks noChangeAspect="1"/>
          </p:cNvPicPr>
          <p:nvPr/>
        </p:nvPicPr>
        <p:blipFill>
          <a:blip r:embed="rId4"/>
          <a:stretch>
            <a:fillRect/>
          </a:stretch>
        </p:blipFill>
        <p:spPr>
          <a:xfrm>
            <a:off x="11449973"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1BED54D1-488E-ECAA-F45B-C9CAF3A636EF}"/>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1532D77A-CB8C-66B2-EE1B-AD49D1F9C86F}"/>
              </a:ext>
            </a:extLst>
          </p:cNvPr>
          <p:cNvSpPr txBox="1"/>
          <p:nvPr/>
        </p:nvSpPr>
        <p:spPr>
          <a:xfrm>
            <a:off x="6469270" y="6237064"/>
            <a:ext cx="5011392" cy="504000"/>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245855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Prikaz podatkovne baze SQL in izdelava poročila</a:t>
            </a:r>
            <a:endParaRPr lang="pl-PL" dirty="0"/>
          </a:p>
        </p:txBody>
      </p:sp>
      <p:pic>
        <p:nvPicPr>
          <p:cNvPr id="5" name="Picture 4">
            <a:extLst>
              <a:ext uri="{FF2B5EF4-FFF2-40B4-BE49-F238E27FC236}">
                <a16:creationId xmlns:a16="http://schemas.microsoft.com/office/drawing/2014/main" id="{EF1D5760-8145-3A8E-8276-C465BA1D8F8A}"/>
              </a:ext>
            </a:extLst>
          </p:cNvPr>
          <p:cNvPicPr>
            <a:picLocks noChangeAspect="1"/>
          </p:cNvPicPr>
          <p:nvPr/>
        </p:nvPicPr>
        <p:blipFill>
          <a:blip r:embed="rId2"/>
          <a:stretch>
            <a:fillRect/>
          </a:stretch>
        </p:blipFill>
        <p:spPr>
          <a:xfrm>
            <a:off x="222651" y="1636295"/>
            <a:ext cx="5175964" cy="4584032"/>
          </a:xfrm>
          <a:prstGeom prst="rect">
            <a:avLst/>
          </a:prstGeom>
        </p:spPr>
      </p:pic>
      <p:pic>
        <p:nvPicPr>
          <p:cNvPr id="7" name="Picture 6">
            <a:extLst>
              <a:ext uri="{FF2B5EF4-FFF2-40B4-BE49-F238E27FC236}">
                <a16:creationId xmlns:a16="http://schemas.microsoft.com/office/drawing/2014/main" id="{749558B8-3F11-F72B-8260-709708A5D786}"/>
              </a:ext>
            </a:extLst>
          </p:cNvPr>
          <p:cNvPicPr>
            <a:picLocks noChangeAspect="1"/>
          </p:cNvPicPr>
          <p:nvPr/>
        </p:nvPicPr>
        <p:blipFill>
          <a:blip r:embed="rId3"/>
          <a:stretch>
            <a:fillRect/>
          </a:stretch>
        </p:blipFill>
        <p:spPr>
          <a:xfrm>
            <a:off x="5639775" y="2273967"/>
            <a:ext cx="5890124" cy="3814011"/>
          </a:xfrm>
          <a:prstGeom prst="rect">
            <a:avLst/>
          </a:prstGeom>
        </p:spPr>
      </p:pic>
      <p:pic>
        <p:nvPicPr>
          <p:cNvPr id="2" name="Slika 1">
            <a:extLst>
              <a:ext uri="{FF2B5EF4-FFF2-40B4-BE49-F238E27FC236}">
                <a16:creationId xmlns:a16="http://schemas.microsoft.com/office/drawing/2014/main" id="{4D4CFA2B-03D9-D458-E832-1EBA1B20FC7D}"/>
              </a:ext>
            </a:extLst>
          </p:cNvPr>
          <p:cNvPicPr>
            <a:picLocks noChangeAspect="1"/>
          </p:cNvPicPr>
          <p:nvPr/>
        </p:nvPicPr>
        <p:blipFill>
          <a:blip r:embed="rId4"/>
          <a:stretch>
            <a:fillRect/>
          </a:stretch>
        </p:blipFill>
        <p:spPr>
          <a:xfrm>
            <a:off x="11449973"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1C2CB8CE-7DBE-696A-3317-A1904B619E46}"/>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C7747CD2-C8D6-EA87-EEB1-56368EB9B74C}"/>
              </a:ext>
            </a:extLst>
          </p:cNvPr>
          <p:cNvSpPr txBox="1"/>
          <p:nvPr/>
        </p:nvSpPr>
        <p:spPr>
          <a:xfrm>
            <a:off x="6469270" y="6237064"/>
            <a:ext cx="5011392" cy="504000"/>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4074030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BA" dirty="0"/>
              <a:t>Domača naloga</a:t>
            </a:r>
            <a:r>
              <a:rPr lang="en-GB" dirty="0"/>
              <a:t>?</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sr-Latn-BA" sz="1800" dirty="0"/>
              <a:t>Ustvarite </a:t>
            </a:r>
            <a:r>
              <a:rPr lang="en-US" sz="1800" dirty="0"/>
              <a:t>prodajne trende v </a:t>
            </a:r>
            <a:r>
              <a:rPr lang="en-US" sz="1800" dirty="0" err="1"/>
              <a:t>daljšem časovnem obdobju</a:t>
            </a:r>
            <a:r>
              <a:rPr lang="en-US" sz="1800" dirty="0"/>
              <a:t>: Analizirajte, kako so se prodajne številke spreminjale skozi čas, da ugotovite sezonske trende ali vzorce rasti.</a:t>
            </a:r>
            <a:endParaRPr lang="sr-Latn-BA" sz="1800" dirty="0"/>
          </a:p>
          <a:p>
            <a:r>
              <a:rPr lang="sr-Latn-BA" sz="1800" dirty="0"/>
              <a:t>Namig (uporabite spodnjo kodo in dodajte manjkajoče dele ???):</a:t>
            </a:r>
            <a:br>
              <a:rPr lang="sr-Latn-BA" sz="1800" dirty="0"/>
            </a:br>
            <a:endParaRPr lang="sr-Latn-BA" sz="1800" dirty="0"/>
          </a:p>
          <a:p>
            <a:endParaRPr lang="en-GB" sz="1800" dirty="0"/>
          </a:p>
        </p:txBody>
      </p:sp>
      <p:pic>
        <p:nvPicPr>
          <p:cNvPr id="3" name="Picture 2">
            <a:extLst>
              <a:ext uri="{FF2B5EF4-FFF2-40B4-BE49-F238E27FC236}">
                <a16:creationId xmlns:a16="http://schemas.microsoft.com/office/drawing/2014/main" id="{9D98D875-2E41-5056-60F0-700E6B13A4B8}"/>
              </a:ext>
            </a:extLst>
          </p:cNvPr>
          <p:cNvPicPr>
            <a:picLocks noChangeAspect="1"/>
          </p:cNvPicPr>
          <p:nvPr/>
        </p:nvPicPr>
        <p:blipFill>
          <a:blip r:embed="rId2"/>
          <a:stretch>
            <a:fillRect/>
          </a:stretch>
        </p:blipFill>
        <p:spPr>
          <a:xfrm>
            <a:off x="2012996" y="3013834"/>
            <a:ext cx="4262932" cy="3218621"/>
          </a:xfrm>
          <a:prstGeom prst="rect">
            <a:avLst/>
          </a:prstGeom>
        </p:spPr>
      </p:pic>
      <p:pic>
        <p:nvPicPr>
          <p:cNvPr id="2" name="Slika 1">
            <a:extLst>
              <a:ext uri="{FF2B5EF4-FFF2-40B4-BE49-F238E27FC236}">
                <a16:creationId xmlns:a16="http://schemas.microsoft.com/office/drawing/2014/main" id="{94AD444C-F0A0-3BE8-F5CF-1F582D000733}"/>
              </a:ext>
            </a:extLst>
          </p:cNvPr>
          <p:cNvPicPr>
            <a:picLocks noChangeAspect="1"/>
          </p:cNvPicPr>
          <p:nvPr/>
        </p:nvPicPr>
        <p:blipFill>
          <a:blip r:embed="rId3"/>
          <a:stretch>
            <a:fillRect/>
          </a:stretch>
        </p:blipFill>
        <p:spPr>
          <a:xfrm>
            <a:off x="11449973" y="6213237"/>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114A24F2-4D5B-59A6-1076-260A8D6D2242}"/>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7" name="PoljeZBesedilom 6">
            <a:extLst>
              <a:ext uri="{FF2B5EF4-FFF2-40B4-BE49-F238E27FC236}">
                <a16:creationId xmlns:a16="http://schemas.microsoft.com/office/drawing/2014/main" id="{9D4F46F5-C744-9472-1EEB-67A7784DDFF7}"/>
              </a:ext>
            </a:extLst>
          </p:cNvPr>
          <p:cNvSpPr txBox="1"/>
          <p:nvPr/>
        </p:nvSpPr>
        <p:spPr>
          <a:xfrm>
            <a:off x="6469270" y="6237064"/>
            <a:ext cx="5011392" cy="504000"/>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027034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err="1"/>
              <a:t>Povzetek</a:t>
            </a:r>
            <a:endParaRPr lang="pl-PL" dirty="0"/>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298651" cy="4346574"/>
          </a:xfrm>
          <a:solidFill>
            <a:schemeClr val="bg1">
              <a:lumMod val="95000"/>
            </a:schemeClr>
          </a:solidFill>
        </p:spPr>
        <p:txBody>
          <a:bodyPr>
            <a:normAutofit/>
          </a:bodyPr>
          <a:lstStyle/>
          <a:p>
            <a:pPr algn="just"/>
            <a:r>
              <a:rPr lang="en-GB" sz="1800" dirty="0">
                <a:ea typeface="Calibri" panose="020F0502020204030204" pitchFamily="34" charset="0"/>
                <a:cs typeface="Times New Roman" panose="02020603050405020304" pitchFamily="18" charset="0"/>
              </a:rPr>
              <a:t>Poslovna analitika (BA) je na podatkih temelječ pristop, ki izboljšuje poslovno odločanje s povezovanjem neobdelanih podatkov z uporabnimi vpogledi, kar izboljšuje uspešnost podjetja.</a:t>
            </a:r>
            <a:endParaRPr lang="sr-Latn-RS" sz="1800" dirty="0">
              <a:ea typeface="Calibri" panose="020F0502020204030204" pitchFamily="34" charset="0"/>
              <a:cs typeface="Times New Roman" panose="02020603050405020304" pitchFamily="18" charset="0"/>
            </a:endParaRPr>
          </a:p>
          <a:p>
            <a:pPr algn="just"/>
            <a:r>
              <a:rPr lang="en-GB" sz="1800" dirty="0">
                <a:ea typeface="Calibri" panose="020F0502020204030204" pitchFamily="34" charset="0"/>
                <a:cs typeface="Times New Roman" panose="02020603050405020304" pitchFamily="18" charset="0"/>
              </a:rPr>
              <a:t>Povezava med BA, SQL in R je ključnega pomena, saj SQL upravlja shranjevanje in posodabljanje podatkov, medtem ko R zagotavlja možnosti statistične analize.</a:t>
            </a:r>
            <a:endParaRPr lang="sr-Latn-RS" sz="1800" dirty="0">
              <a:ea typeface="Calibri" panose="020F0502020204030204" pitchFamily="34" charset="0"/>
              <a:cs typeface="Times New Roman" panose="02020603050405020304" pitchFamily="18" charset="0"/>
            </a:endParaRPr>
          </a:p>
          <a:p>
            <a:pPr algn="just"/>
            <a:r>
              <a:rPr lang="en-GB" sz="1800" dirty="0">
                <a:ea typeface="Calibri" panose="020F0502020204030204" pitchFamily="34" charset="0"/>
                <a:cs typeface="Times New Roman" panose="02020603050405020304" pitchFamily="18" charset="0"/>
              </a:rPr>
              <a:t>SQL in R skupaj predstavljata zmogljivo kombinacijo za </a:t>
            </a:r>
            <a:r>
              <a:rPr lang="en-GB" sz="1800" dirty="0" err="1">
                <a:ea typeface="Calibri" panose="020F0502020204030204" pitchFamily="34" charset="0"/>
                <a:cs typeface="Times New Roman" panose="02020603050405020304" pitchFamily="18" charset="0"/>
              </a:rPr>
              <a:t>analizo </a:t>
            </a:r>
            <a:r>
              <a:rPr lang="en-GB" sz="1800" dirty="0">
                <a:ea typeface="Calibri" panose="020F0502020204030204" pitchFamily="34" charset="0"/>
                <a:cs typeface="Times New Roman" panose="02020603050405020304" pitchFamily="18" charset="0"/>
              </a:rPr>
              <a:t>poslovnih podatkov, ki podjetjem omogoča sprejemanje utemeljenih odločitev na podlagi natančnih informacij v realnem času.</a:t>
            </a:r>
            <a:endParaRPr lang="sr-Latn-BA" sz="1800" dirty="0">
              <a:ea typeface="Calibri" panose="020F0502020204030204" pitchFamily="34" charset="0"/>
              <a:cs typeface="Times New Roman" panose="02020603050405020304" pitchFamily="18" charset="0"/>
            </a:endParaRPr>
          </a:p>
          <a:p>
            <a:pPr algn="just"/>
            <a:r>
              <a:rPr lang="sr-Latn-BA" sz="1800" dirty="0">
                <a:ea typeface="Calibri" panose="020F0502020204030204" pitchFamily="34" charset="0"/>
                <a:cs typeface="Times New Roman" panose="02020603050405020304" pitchFamily="18" charset="0"/>
              </a:rPr>
              <a:t>SQL in R sta zmogljivo orodje za analizo podatkov v logistiki in podjetništvu. Uporabljata moč obeh programov in omogočata, da so poslovne odločitve veliko bolj zanesljive.</a:t>
            </a:r>
            <a:endParaRPr lang="pl-PL" sz="1800" dirty="0">
              <a:effectLst/>
              <a:latin typeface="Tahoma" panose="020B0604030504040204" pitchFamily="34" charset="0"/>
              <a:ea typeface="Calibri" panose="020F0502020204030204" pitchFamily="34" charset="0"/>
              <a:cs typeface="Times New Roman" panose="02020603050405020304" pitchFamily="18" charset="0"/>
            </a:endParaRPr>
          </a:p>
        </p:txBody>
      </p:sp>
      <p:pic>
        <p:nvPicPr>
          <p:cNvPr id="2" name="Slika 1">
            <a:extLst>
              <a:ext uri="{FF2B5EF4-FFF2-40B4-BE49-F238E27FC236}">
                <a16:creationId xmlns:a16="http://schemas.microsoft.com/office/drawing/2014/main" id="{C54D9F3C-C2B0-1BC7-7B6B-3B5D2B1C6AB4}"/>
              </a:ext>
            </a:extLst>
          </p:cNvPr>
          <p:cNvPicPr>
            <a:picLocks noChangeAspect="1"/>
          </p:cNvPicPr>
          <p:nvPr/>
        </p:nvPicPr>
        <p:blipFill>
          <a:blip r:embed="rId2"/>
          <a:stretch>
            <a:fillRect/>
          </a:stretch>
        </p:blipFill>
        <p:spPr>
          <a:xfrm>
            <a:off x="11449973"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1CE8F4B7-0A7E-29A5-AE0E-B9E085E3A38E}"/>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4" name="PoljeZBesedilom 3">
            <a:extLst>
              <a:ext uri="{FF2B5EF4-FFF2-40B4-BE49-F238E27FC236}">
                <a16:creationId xmlns:a16="http://schemas.microsoft.com/office/drawing/2014/main" id="{95FDA0E6-414B-44F7-A7CC-CFB20F13EF8B}"/>
              </a:ext>
            </a:extLst>
          </p:cNvPr>
          <p:cNvSpPr txBox="1"/>
          <p:nvPr/>
        </p:nvSpPr>
        <p:spPr>
          <a:xfrm>
            <a:off x="6469270" y="6237064"/>
            <a:ext cx="5011392" cy="504000"/>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298298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85824-A001-2263-7D8B-EE06AD68A5F2}"/>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4C80B287-0931-FC86-7ACD-C67A59D713C4}"/>
              </a:ext>
            </a:extLst>
          </p:cNvPr>
          <p:cNvSpPr>
            <a:spLocks noGrp="1"/>
          </p:cNvSpPr>
          <p:nvPr>
            <p:ph type="ctrTitle"/>
          </p:nvPr>
        </p:nvSpPr>
        <p:spPr>
          <a:xfrm>
            <a:off x="1524000" y="1987704"/>
            <a:ext cx="9144000" cy="4186454"/>
          </a:xfrm>
        </p:spPr>
        <p:txBody>
          <a:bodyPr>
            <a:normAutofit fontScale="90000"/>
          </a:bodyPr>
          <a:lstStyle/>
          <a:p>
            <a:r>
              <a:rPr lang="pl-PL" sz="4000"/>
              <a:t>Authors:</a:t>
            </a:r>
            <a:br>
              <a:rPr lang="pl-PL" sz="4000" dirty="0"/>
            </a:br>
            <a:r>
              <a:rPr lang="pl-PL" sz="4000" b="0" dirty="0">
                <a:solidFill>
                  <a:schemeClr val="tx1"/>
                </a:solidFill>
              </a:rPr>
              <a:t>Sanja Bojić</a:t>
            </a:r>
            <a:br>
              <a:rPr lang="pl-PL" sz="4000" b="0" dirty="0">
                <a:solidFill>
                  <a:schemeClr val="tx1"/>
                </a:solidFill>
              </a:rPr>
            </a:br>
            <a:r>
              <a:rPr lang="pl-PL" sz="4000" b="0" dirty="0">
                <a:solidFill>
                  <a:schemeClr val="tx1"/>
                </a:solidFill>
              </a:rPr>
              <a:t>Kristijan Brglez</a:t>
            </a:r>
            <a:br>
              <a:rPr lang="pl-PL" sz="4000" b="0" dirty="0">
                <a:solidFill>
                  <a:schemeClr val="tx1"/>
                </a:solidFill>
              </a:rPr>
            </a:br>
            <a:r>
              <a:rPr lang="pl-PL" sz="4000" b="0" dirty="0">
                <a:solidFill>
                  <a:schemeClr val="tx1"/>
                </a:solidFill>
              </a:rPr>
              <a:t>Maja Fošner</a:t>
            </a:r>
            <a:br>
              <a:rPr lang="pl-PL" sz="4000" b="0" dirty="0">
                <a:solidFill>
                  <a:schemeClr val="tx1"/>
                </a:solidFill>
              </a:rPr>
            </a:br>
            <a:r>
              <a:rPr lang="pl-PL" sz="4000" b="0" dirty="0">
                <a:solidFill>
                  <a:schemeClr val="tx1"/>
                </a:solidFill>
              </a:rPr>
              <a:t>Roman Gumzej</a:t>
            </a:r>
            <a:br>
              <a:rPr lang="pl-PL" sz="4000" b="0" dirty="0">
                <a:solidFill>
                  <a:schemeClr val="tx1"/>
                </a:solidFill>
              </a:rPr>
            </a:br>
            <a:r>
              <a:rPr lang="pl-PL" sz="4000" b="0" dirty="0">
                <a:solidFill>
                  <a:schemeClr val="tx1"/>
                </a:solidFill>
              </a:rPr>
              <a:t>Rebeka Kovačič Lukman</a:t>
            </a:r>
            <a:br>
              <a:rPr lang="pl-PL" sz="4000" b="0" dirty="0">
                <a:solidFill>
                  <a:schemeClr val="tx1"/>
                </a:solidFill>
              </a:rPr>
            </a:br>
            <a:r>
              <a:rPr lang="pl-PL" sz="4000" b="0" dirty="0">
                <a:solidFill>
                  <a:schemeClr val="tx1"/>
                </a:solidFill>
              </a:rPr>
              <a:t>Benjamin Marcen</a:t>
            </a:r>
            <a:br>
              <a:rPr lang="pl-PL" sz="4000" b="0" dirty="0">
                <a:solidFill>
                  <a:schemeClr val="tx1"/>
                </a:solidFill>
              </a:rPr>
            </a:br>
            <a:r>
              <a:rPr lang="pl-PL" sz="4000" b="0" dirty="0">
                <a:solidFill>
                  <a:schemeClr val="tx1"/>
                </a:solidFill>
              </a:rPr>
              <a:t>Marinko Maslarić</a:t>
            </a:r>
            <a:br>
              <a:rPr lang="pl-PL" sz="4000" b="0" dirty="0">
                <a:solidFill>
                  <a:schemeClr val="tx1"/>
                </a:solidFill>
              </a:rPr>
            </a:br>
            <a:r>
              <a:rPr lang="pl-PL" sz="4000" b="0" dirty="0">
                <a:solidFill>
                  <a:schemeClr val="tx1"/>
                </a:solidFill>
              </a:rPr>
              <a:t>Boško Matović</a:t>
            </a:r>
            <a:br>
              <a:rPr lang="pl-PL" sz="4000" b="0" dirty="0">
                <a:solidFill>
                  <a:schemeClr val="tx1"/>
                </a:solidFill>
              </a:rPr>
            </a:br>
            <a:r>
              <a:rPr lang="pl-PL" sz="4000" b="0" dirty="0">
                <a:solidFill>
                  <a:schemeClr val="tx1"/>
                </a:solidFill>
              </a:rPr>
              <a:t>Dejan Mirčetić</a:t>
            </a:r>
            <a:br>
              <a:rPr lang="pl-PL" sz="4000" b="0" dirty="0">
                <a:solidFill>
                  <a:schemeClr val="tx1"/>
                </a:solidFill>
              </a:rPr>
            </a:br>
            <a:br>
              <a:rPr lang="pl-PL" sz="4000" dirty="0"/>
            </a:br>
            <a:r>
              <a:rPr lang="pl-PL" sz="4000" dirty="0"/>
              <a:t>Final version: June 2025</a:t>
            </a:r>
          </a:p>
        </p:txBody>
      </p:sp>
    </p:spTree>
    <p:extLst>
      <p:ext uri="{BB962C8B-B14F-4D97-AF65-F5344CB8AC3E}">
        <p14:creationId xmlns:p14="http://schemas.microsoft.com/office/powerpoint/2010/main" val="3113628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Hvala za vašo pozornost</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pic>
        <p:nvPicPr>
          <p:cNvPr id="2" name="Slika 1">
            <a:extLst>
              <a:ext uri="{FF2B5EF4-FFF2-40B4-BE49-F238E27FC236}">
                <a16:creationId xmlns:a16="http://schemas.microsoft.com/office/drawing/2014/main" id="{1E436DF2-2027-3953-0CD7-F917399BA97A}"/>
              </a:ext>
            </a:extLst>
          </p:cNvPr>
          <p:cNvPicPr>
            <a:picLocks noChangeAspect="1"/>
          </p:cNvPicPr>
          <p:nvPr/>
        </p:nvPicPr>
        <p:blipFill>
          <a:blip r:embed="rId3"/>
          <a:stretch>
            <a:fillRect/>
          </a:stretch>
        </p:blipFill>
        <p:spPr>
          <a:xfrm>
            <a:off x="11449973" y="6213237"/>
            <a:ext cx="635235" cy="644763"/>
          </a:xfrm>
          <a:prstGeom prst="rect">
            <a:avLst/>
          </a:prstGeom>
          <a:solidFill>
            <a:schemeClr val="bg1"/>
          </a:solidFill>
        </p:spPr>
      </p:pic>
      <p:sp>
        <p:nvSpPr>
          <p:cNvPr id="4" name="PoljeZBesedilom 3">
            <a:extLst>
              <a:ext uri="{FF2B5EF4-FFF2-40B4-BE49-F238E27FC236}">
                <a16:creationId xmlns:a16="http://schemas.microsoft.com/office/drawing/2014/main" id="{59D51274-A714-BCF7-1120-D42C9148A1DC}"/>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B06A0E38-66CF-6590-5143-AE96BE6BD20C}"/>
              </a:ext>
            </a:extLst>
          </p:cNvPr>
          <p:cNvSpPr txBox="1"/>
          <p:nvPr/>
        </p:nvSpPr>
        <p:spPr>
          <a:xfrm>
            <a:off x="6469270" y="6237064"/>
            <a:ext cx="5011392" cy="504000"/>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4020019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en-GB" sz="2000" dirty="0"/>
              <a:t>Kaj je poslovna analitika (BA)?</a:t>
            </a:r>
            <a:endParaRPr lang="sr-Latn-BA" sz="2000" dirty="0"/>
          </a:p>
          <a:p>
            <a:r>
              <a:rPr lang="sr-Latn-BA" sz="2000" dirty="0"/>
              <a:t>Osnovni koncepti podatkovne zbirke - SQL</a:t>
            </a:r>
          </a:p>
          <a:p>
            <a:r>
              <a:rPr lang="sr-Latn-BA" sz="2000" dirty="0"/>
              <a:t>SQL &amp; BA &amp; R?</a:t>
            </a:r>
          </a:p>
          <a:p>
            <a:r>
              <a:rPr lang="sr-Latn-BA" sz="2000" dirty="0"/>
              <a:t>Poizvedovanje po SQL</a:t>
            </a:r>
          </a:p>
          <a:p>
            <a:r>
              <a:rPr lang="sr-Latn-RS" sz="2000" dirty="0"/>
              <a:t>Preoblikovanje operacij SQL in poročanje</a:t>
            </a:r>
          </a:p>
          <a:p>
            <a:r>
              <a:rPr lang="sr-Latn-RS" sz="2000" dirty="0"/>
              <a:t>Domača naloga?</a:t>
            </a:r>
          </a:p>
          <a:p>
            <a:r>
              <a:rPr lang="sr-Latn-RS" sz="2000" dirty="0"/>
              <a:t>Povzetek</a:t>
            </a:r>
          </a:p>
          <a:p>
            <a:endParaRPr lang="sr-Latn-RS" sz="2000" dirty="0"/>
          </a:p>
          <a:p>
            <a:endParaRPr lang="sr-Latn-RS" sz="2000" dirty="0"/>
          </a:p>
        </p:txBody>
      </p:sp>
      <p:pic>
        <p:nvPicPr>
          <p:cNvPr id="2" name="Slika 1">
            <a:extLst>
              <a:ext uri="{FF2B5EF4-FFF2-40B4-BE49-F238E27FC236}">
                <a16:creationId xmlns:a16="http://schemas.microsoft.com/office/drawing/2014/main" id="{F1566062-ACB2-2A5B-2A1F-205E33250714}"/>
              </a:ext>
            </a:extLst>
          </p:cNvPr>
          <p:cNvPicPr>
            <a:picLocks noChangeAspect="1"/>
          </p:cNvPicPr>
          <p:nvPr/>
        </p:nvPicPr>
        <p:blipFill>
          <a:blip r:embed="rId2"/>
          <a:stretch>
            <a:fillRect/>
          </a:stretch>
        </p:blipFill>
        <p:spPr>
          <a:xfrm>
            <a:off x="11449973"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11E14FB4-C87B-6A8B-5E62-422538165B53}"/>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4" name="PoljeZBesedilom 3">
            <a:extLst>
              <a:ext uri="{FF2B5EF4-FFF2-40B4-BE49-F238E27FC236}">
                <a16:creationId xmlns:a16="http://schemas.microsoft.com/office/drawing/2014/main" id="{57EBF60F-0BC5-324D-8393-258E8085768F}"/>
              </a:ext>
            </a:extLst>
          </p:cNvPr>
          <p:cNvSpPr txBox="1"/>
          <p:nvPr/>
        </p:nvSpPr>
        <p:spPr>
          <a:xfrm>
            <a:off x="6469270" y="6237064"/>
            <a:ext cx="5011392" cy="504000"/>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254930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Kaj je poslovna analitika?</a:t>
            </a:r>
            <a:endParaRPr lang="pl-PL" dirty="0"/>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3"/>
          <p:cNvSpPr>
            <a:spLocks noChangeArrowheads="1"/>
          </p:cNvSpPr>
          <p:nvPr/>
        </p:nvSpPr>
        <p:spPr bwMode="auto">
          <a:xfrm>
            <a:off x="3885349" y="5576471"/>
            <a:ext cx="489909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en-GB" sz="1100" dirty="0">
                <a:solidFill>
                  <a:srgbClr val="231F20"/>
                </a:solidFill>
                <a:latin typeface="Arial" panose="020B0604020202020204" pitchFamily="34" charset="0"/>
                <a:ea typeface="Tahoma" panose="020B0604030504040204" pitchFamily="34" charset="0"/>
              </a:rPr>
              <a:t>Slika: Slika 1</a:t>
            </a:r>
            <a:r>
              <a:rPr lang="sr-Latn-RS" sz="1100" dirty="0">
                <a:solidFill>
                  <a:srgbClr val="231F20"/>
                </a:solidFill>
                <a:latin typeface="Arial" panose="020B0604020202020204" pitchFamily="34" charset="0"/>
                <a:ea typeface="Tahoma" panose="020B0604030504040204" pitchFamily="34" charset="0"/>
              </a:rPr>
              <a:t>. </a:t>
            </a:r>
            <a:r>
              <a:rPr lang="en-GB" sz="1100" dirty="0">
                <a:solidFill>
                  <a:srgbClr val="231F20"/>
                </a:solidFill>
                <a:latin typeface="Arial" panose="020B0604020202020204" pitchFamily="34" charset="0"/>
                <a:ea typeface="Tahoma" panose="020B0604030504040204" pitchFamily="34" charset="0"/>
              </a:rPr>
              <a:t>Ključni stebri BA v okviru dobavne verige in logistike.</a:t>
            </a:r>
            <a:endParaRPr kumimoji="0" lang="en-GB" sz="1800" b="0" i="0" u="none" strike="noStrike" cap="none" normalizeH="0" baseline="0" dirty="0">
              <a:ln>
                <a:noFill/>
              </a:ln>
              <a:solidFill>
                <a:schemeClr val="tx1"/>
              </a:solidFill>
              <a:effectLst/>
              <a:latin typeface="Arial" panose="020B0604020202020204" pitchFamily="34" charset="0"/>
            </a:endParaRPr>
          </a:p>
        </p:txBody>
      </p:sp>
      <p:pic>
        <p:nvPicPr>
          <p:cNvPr id="8" name="Picture 7"/>
          <p:cNvPicPr>
            <a:picLocks noChangeAspect="1"/>
          </p:cNvPicPr>
          <p:nvPr/>
        </p:nvPicPr>
        <p:blipFill>
          <a:blip r:embed="rId2"/>
          <a:stretch>
            <a:fillRect/>
          </a:stretch>
        </p:blipFill>
        <p:spPr>
          <a:xfrm>
            <a:off x="3965575" y="1481668"/>
            <a:ext cx="4260849" cy="3923833"/>
          </a:xfrm>
          <a:prstGeom prst="rect">
            <a:avLst/>
          </a:prstGeom>
        </p:spPr>
      </p:pic>
      <p:pic>
        <p:nvPicPr>
          <p:cNvPr id="5" name="Slika 4">
            <a:extLst>
              <a:ext uri="{FF2B5EF4-FFF2-40B4-BE49-F238E27FC236}">
                <a16:creationId xmlns:a16="http://schemas.microsoft.com/office/drawing/2014/main" id="{2074DFA8-E5B6-C378-50C4-6FE03BE77792}"/>
              </a:ext>
            </a:extLst>
          </p:cNvPr>
          <p:cNvPicPr>
            <a:picLocks noChangeAspect="1"/>
          </p:cNvPicPr>
          <p:nvPr/>
        </p:nvPicPr>
        <p:blipFill>
          <a:blip r:embed="rId3"/>
          <a:stretch>
            <a:fillRect/>
          </a:stretch>
        </p:blipFill>
        <p:spPr>
          <a:xfrm>
            <a:off x="11449973" y="6213237"/>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155AC981-AC54-5AB7-B85D-92893CF289FE}"/>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7" name="PoljeZBesedilom 6">
            <a:extLst>
              <a:ext uri="{FF2B5EF4-FFF2-40B4-BE49-F238E27FC236}">
                <a16:creationId xmlns:a16="http://schemas.microsoft.com/office/drawing/2014/main" id="{94B68D75-030C-3BC2-524E-24D8E022F0D0}"/>
              </a:ext>
            </a:extLst>
          </p:cNvPr>
          <p:cNvSpPr txBox="1"/>
          <p:nvPr/>
        </p:nvSpPr>
        <p:spPr>
          <a:xfrm>
            <a:off x="6469270" y="6237064"/>
            <a:ext cx="5011392" cy="504000"/>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021420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BA" dirty="0"/>
              <a:t>Osnovni </a:t>
            </a:r>
            <a:r>
              <a:rPr lang="en-GB" dirty="0"/>
              <a:t>koncepti</a:t>
            </a:r>
            <a:r>
              <a:rPr lang="sr-Latn-BA" dirty="0"/>
              <a:t> podatkovne zbirke - SQL</a:t>
            </a:r>
            <a:endParaRPr lang="pl-PL" dirty="0"/>
          </a:p>
        </p:txBody>
      </p:sp>
      <p:pic>
        <p:nvPicPr>
          <p:cNvPr id="6" name="Picture 5"/>
          <p:cNvPicPr/>
          <p:nvPr/>
        </p:nvPicPr>
        <p:blipFill>
          <a:blip r:embed="rId2"/>
          <a:stretch>
            <a:fillRect/>
          </a:stretch>
        </p:blipFill>
        <p:spPr>
          <a:xfrm>
            <a:off x="2555239" y="1282064"/>
            <a:ext cx="6902027" cy="4737735"/>
          </a:xfrm>
          <a:prstGeom prst="rect">
            <a:avLst/>
          </a:prstGeom>
        </p:spPr>
      </p:pic>
      <p:sp>
        <p:nvSpPr>
          <p:cNvPr id="7" name="Rectangle 3"/>
          <p:cNvSpPr>
            <a:spLocks noChangeArrowheads="1"/>
          </p:cNvSpPr>
          <p:nvPr/>
        </p:nvSpPr>
        <p:spPr bwMode="auto">
          <a:xfrm>
            <a:off x="4636280" y="6019799"/>
            <a:ext cx="275107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pl-PL" sz="1100" dirty="0"/>
              <a:t>Slika: Slika 1. Podatkovni model podatkovne zbirke Chinook.</a:t>
            </a:r>
            <a:endParaRPr lang="en-GB" sz="1100" dirty="0"/>
          </a:p>
        </p:txBody>
      </p:sp>
      <p:pic>
        <p:nvPicPr>
          <p:cNvPr id="2" name="Slika 1">
            <a:extLst>
              <a:ext uri="{FF2B5EF4-FFF2-40B4-BE49-F238E27FC236}">
                <a16:creationId xmlns:a16="http://schemas.microsoft.com/office/drawing/2014/main" id="{BD0D707F-8BD1-3519-B435-E05EE3658F10}"/>
              </a:ext>
            </a:extLst>
          </p:cNvPr>
          <p:cNvPicPr>
            <a:picLocks noChangeAspect="1"/>
          </p:cNvPicPr>
          <p:nvPr/>
        </p:nvPicPr>
        <p:blipFill>
          <a:blip r:embed="rId3"/>
          <a:stretch>
            <a:fillRect/>
          </a:stretch>
        </p:blipFill>
        <p:spPr>
          <a:xfrm>
            <a:off x="11449973"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5A64F759-BCE4-E25A-F870-2C0692CC5918}"/>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5" name="PoljeZBesedilom 4">
            <a:extLst>
              <a:ext uri="{FF2B5EF4-FFF2-40B4-BE49-F238E27FC236}">
                <a16:creationId xmlns:a16="http://schemas.microsoft.com/office/drawing/2014/main" id="{511BE06C-D7DD-56D4-804D-34420177E2DC}"/>
              </a:ext>
            </a:extLst>
          </p:cNvPr>
          <p:cNvSpPr txBox="1"/>
          <p:nvPr/>
        </p:nvSpPr>
        <p:spPr>
          <a:xfrm>
            <a:off x="6469270" y="6237064"/>
            <a:ext cx="5011392" cy="504000"/>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628622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SQL in kako je povezan z BA in R?</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GB" sz="1800" dirty="0"/>
              <a:t>Integracija poslovne analitike (BA), SQL in R je bistvena za učinkovito upravljanje in analizo podatkov, zlasti v velikih organizacijah, kjer so podatki dobro strukturirani v podatkovnih zbirkah SQL. Medtem ko se mala in srednje velika podjetja morda še vedno spopadajo z ustreznim upravljanjem podatkov, so večja podjetja spoznala pomen organiziranja svojih poslovnih podatkov, pri čemer običajno uporabljajo podatkovne zbirke SQL. SQL je idealen za shranjevanje in posodabljanje nenehno spreminjajočih se podatkov, ki so posledica tržne realnosti in dejavnosti podjetja, na primer prodaje in prihodkov.</a:t>
            </a:r>
          </a:p>
          <a:p>
            <a:r>
              <a:rPr lang="en-GB" sz="1800" dirty="0"/>
              <a:t>R dopolnjuje SQL z zmogljivimi statističnimi orodji, prilagojenimi za analizo podatkov, zato je odlična izbira za avtomatizacijo opravil in razvoj analitičnih paketov po meri. Za razliko od splošnih programskih jezikov, kot je Python, je R posebej zasnovan za analizo podatkov, zato je ključni akter na področju BA. SQL in R skupaj ponujata robusten okvir za </a:t>
            </a:r>
            <a:r>
              <a:rPr lang="en-GB" sz="1800" dirty="0" err="1"/>
              <a:t>analizo </a:t>
            </a:r>
            <a:r>
              <a:rPr lang="en-GB" sz="1800" dirty="0"/>
              <a:t>poslovnih podatkov, ki podjetjem omogoča sprejemanje utemeljenih odločitev na podlagi natančnih in posodobljenih informacij.</a:t>
            </a:r>
          </a:p>
          <a:p>
            <a:endParaRPr lang="en-GB" sz="1800" dirty="0"/>
          </a:p>
        </p:txBody>
      </p:sp>
      <p:pic>
        <p:nvPicPr>
          <p:cNvPr id="2" name="Slika 1">
            <a:extLst>
              <a:ext uri="{FF2B5EF4-FFF2-40B4-BE49-F238E27FC236}">
                <a16:creationId xmlns:a16="http://schemas.microsoft.com/office/drawing/2014/main" id="{3684B3DD-C6EA-699E-6E98-F7E72E2F91BC}"/>
              </a:ext>
            </a:extLst>
          </p:cNvPr>
          <p:cNvPicPr>
            <a:picLocks noChangeAspect="1"/>
          </p:cNvPicPr>
          <p:nvPr/>
        </p:nvPicPr>
        <p:blipFill>
          <a:blip r:embed="rId2"/>
          <a:stretch>
            <a:fillRect/>
          </a:stretch>
        </p:blipFill>
        <p:spPr>
          <a:xfrm>
            <a:off x="11449973"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F8FF07CA-390B-CD66-2F26-2E2B58FD74F8}"/>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13EF660C-F42B-3DB6-8BB8-2A6B797CC4A6}"/>
              </a:ext>
            </a:extLst>
          </p:cNvPr>
          <p:cNvSpPr txBox="1"/>
          <p:nvPr/>
        </p:nvSpPr>
        <p:spPr>
          <a:xfrm>
            <a:off x="6469270" y="6237064"/>
            <a:ext cx="5011392" cy="504000"/>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938375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Poizvedovanje po zbirki podatkov SQL z R</a:t>
            </a:r>
            <a:endParaRPr lang="pl-PL" dirty="0"/>
          </a:p>
        </p:txBody>
      </p:sp>
      <p:pic>
        <p:nvPicPr>
          <p:cNvPr id="6" name="Picture 5"/>
          <p:cNvPicPr/>
          <p:nvPr/>
        </p:nvPicPr>
        <p:blipFill>
          <a:blip r:embed="rId2"/>
          <a:stretch>
            <a:fillRect/>
          </a:stretch>
        </p:blipFill>
        <p:spPr>
          <a:xfrm>
            <a:off x="3046306" y="1481668"/>
            <a:ext cx="5760720" cy="3923665"/>
          </a:xfrm>
          <a:prstGeom prst="rect">
            <a:avLst/>
          </a:prstGeom>
        </p:spPr>
      </p:pic>
      <p:pic>
        <p:nvPicPr>
          <p:cNvPr id="2" name="Slika 1">
            <a:extLst>
              <a:ext uri="{FF2B5EF4-FFF2-40B4-BE49-F238E27FC236}">
                <a16:creationId xmlns:a16="http://schemas.microsoft.com/office/drawing/2014/main" id="{D922BEF4-C19D-D62D-A66A-F9FEC3C98499}"/>
              </a:ext>
            </a:extLst>
          </p:cNvPr>
          <p:cNvPicPr>
            <a:picLocks noChangeAspect="1"/>
          </p:cNvPicPr>
          <p:nvPr/>
        </p:nvPicPr>
        <p:blipFill>
          <a:blip r:embed="rId3"/>
          <a:stretch>
            <a:fillRect/>
          </a:stretch>
        </p:blipFill>
        <p:spPr>
          <a:xfrm>
            <a:off x="11449973"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A06458EE-9256-2455-DD12-DCBBDC9460EE}"/>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5" name="PoljeZBesedilom 4">
            <a:extLst>
              <a:ext uri="{FF2B5EF4-FFF2-40B4-BE49-F238E27FC236}">
                <a16:creationId xmlns:a16="http://schemas.microsoft.com/office/drawing/2014/main" id="{30136943-4CF5-497D-FF6F-0CECB264488F}"/>
              </a:ext>
            </a:extLst>
          </p:cNvPr>
          <p:cNvSpPr txBox="1"/>
          <p:nvPr/>
        </p:nvSpPr>
        <p:spPr>
          <a:xfrm>
            <a:off x="6469270" y="6237064"/>
            <a:ext cx="5011392" cy="504000"/>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2861317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jeZBesedilom 5">
            <a:extLst>
              <a:ext uri="{FF2B5EF4-FFF2-40B4-BE49-F238E27FC236}">
                <a16:creationId xmlns:a16="http://schemas.microsoft.com/office/drawing/2014/main" id="{6576AE17-3A31-57D6-2059-036CA283E7AB}"/>
              </a:ext>
            </a:extLst>
          </p:cNvPr>
          <p:cNvSpPr txBox="1"/>
          <p:nvPr/>
        </p:nvSpPr>
        <p:spPr>
          <a:xfrm>
            <a:off x="6469270" y="6237064"/>
            <a:ext cx="5011392" cy="504000"/>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pic>
        <p:nvPicPr>
          <p:cNvPr id="2" name="Slika 1">
            <a:extLst>
              <a:ext uri="{FF2B5EF4-FFF2-40B4-BE49-F238E27FC236}">
                <a16:creationId xmlns:a16="http://schemas.microsoft.com/office/drawing/2014/main" id="{906CC23B-9A1D-7587-D8F9-2C71AC8B9DB6}"/>
              </a:ext>
            </a:extLst>
          </p:cNvPr>
          <p:cNvPicPr>
            <a:picLocks noChangeAspect="1"/>
          </p:cNvPicPr>
          <p:nvPr/>
        </p:nvPicPr>
        <p:blipFill>
          <a:blip r:embed="rId2"/>
          <a:stretch>
            <a:fillRect/>
          </a:stretch>
        </p:blipFill>
        <p:spPr>
          <a:xfrm>
            <a:off x="11449973"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FF9F46DD-E02F-A81B-DD9D-DD536087E3A6}"/>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Poizvedovanje po zbirki podatkov SQL z R</a:t>
            </a:r>
            <a:endParaRPr lang="pl-PL" dirty="0"/>
          </a:p>
        </p:txBody>
      </p:sp>
      <p:pic>
        <p:nvPicPr>
          <p:cNvPr id="5" name="Picture 4"/>
          <p:cNvPicPr/>
          <p:nvPr/>
        </p:nvPicPr>
        <p:blipFill>
          <a:blip r:embed="rId3"/>
          <a:stretch>
            <a:fillRect/>
          </a:stretch>
        </p:blipFill>
        <p:spPr>
          <a:xfrm>
            <a:off x="2851572" y="1117600"/>
            <a:ext cx="5090161" cy="5591280"/>
          </a:xfrm>
          <a:prstGeom prst="rect">
            <a:avLst/>
          </a:prstGeom>
        </p:spPr>
      </p:pic>
    </p:spTree>
    <p:extLst>
      <p:ext uri="{BB962C8B-B14F-4D97-AF65-F5344CB8AC3E}">
        <p14:creationId xmlns:p14="http://schemas.microsoft.com/office/powerpoint/2010/main" val="1807208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Poizvedovanje po zbirki podatkov SQL z R</a:t>
            </a:r>
            <a:endParaRPr lang="pl-PL" dirty="0"/>
          </a:p>
        </p:txBody>
      </p:sp>
      <p:pic>
        <p:nvPicPr>
          <p:cNvPr id="3" name="Picture 2">
            <a:extLst>
              <a:ext uri="{FF2B5EF4-FFF2-40B4-BE49-F238E27FC236}">
                <a16:creationId xmlns:a16="http://schemas.microsoft.com/office/drawing/2014/main" id="{C4A4B956-0E8E-A6C3-DA2A-A841920F84AF}"/>
              </a:ext>
            </a:extLst>
          </p:cNvPr>
          <p:cNvPicPr>
            <a:picLocks noChangeAspect="1"/>
          </p:cNvPicPr>
          <p:nvPr/>
        </p:nvPicPr>
        <p:blipFill>
          <a:blip r:embed="rId2"/>
          <a:stretch>
            <a:fillRect/>
          </a:stretch>
        </p:blipFill>
        <p:spPr>
          <a:xfrm>
            <a:off x="1515310" y="1365583"/>
            <a:ext cx="10093158" cy="4541921"/>
          </a:xfrm>
          <a:prstGeom prst="rect">
            <a:avLst/>
          </a:prstGeom>
        </p:spPr>
      </p:pic>
      <p:pic>
        <p:nvPicPr>
          <p:cNvPr id="2" name="Slika 1">
            <a:extLst>
              <a:ext uri="{FF2B5EF4-FFF2-40B4-BE49-F238E27FC236}">
                <a16:creationId xmlns:a16="http://schemas.microsoft.com/office/drawing/2014/main" id="{1B62B515-0CDF-276F-1BF2-BFF113319178}"/>
              </a:ext>
            </a:extLst>
          </p:cNvPr>
          <p:cNvPicPr>
            <a:picLocks noChangeAspect="1"/>
          </p:cNvPicPr>
          <p:nvPr/>
        </p:nvPicPr>
        <p:blipFill>
          <a:blip r:embed="rId3"/>
          <a:stretch>
            <a:fillRect/>
          </a:stretch>
        </p:blipFill>
        <p:spPr>
          <a:xfrm>
            <a:off x="11449973"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4D3EF46E-8823-C1D1-5177-33A00FABBE92}"/>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A842C08E-8187-B679-F46D-480E6820D984}"/>
              </a:ext>
            </a:extLst>
          </p:cNvPr>
          <p:cNvSpPr txBox="1"/>
          <p:nvPr/>
        </p:nvSpPr>
        <p:spPr>
          <a:xfrm>
            <a:off x="6469270" y="6237064"/>
            <a:ext cx="5011392" cy="504000"/>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280184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Poizvedovanje po zbirki podatkov SQL z R</a:t>
            </a:r>
            <a:endParaRPr lang="pl-PL" dirty="0"/>
          </a:p>
        </p:txBody>
      </p:sp>
      <p:pic>
        <p:nvPicPr>
          <p:cNvPr id="5" name="Picture 4">
            <a:extLst>
              <a:ext uri="{FF2B5EF4-FFF2-40B4-BE49-F238E27FC236}">
                <a16:creationId xmlns:a16="http://schemas.microsoft.com/office/drawing/2014/main" id="{D100BE13-466C-4DE0-1DEC-975F2ACCF37D}"/>
              </a:ext>
            </a:extLst>
          </p:cNvPr>
          <p:cNvPicPr>
            <a:picLocks noChangeAspect="1"/>
          </p:cNvPicPr>
          <p:nvPr/>
        </p:nvPicPr>
        <p:blipFill>
          <a:blip r:embed="rId2"/>
          <a:stretch>
            <a:fillRect/>
          </a:stretch>
        </p:blipFill>
        <p:spPr>
          <a:xfrm>
            <a:off x="1094873" y="1540904"/>
            <a:ext cx="9581147" cy="4115650"/>
          </a:xfrm>
          <a:prstGeom prst="rect">
            <a:avLst/>
          </a:prstGeom>
        </p:spPr>
      </p:pic>
      <p:pic>
        <p:nvPicPr>
          <p:cNvPr id="2" name="Slika 1">
            <a:extLst>
              <a:ext uri="{FF2B5EF4-FFF2-40B4-BE49-F238E27FC236}">
                <a16:creationId xmlns:a16="http://schemas.microsoft.com/office/drawing/2014/main" id="{9341B7E8-10A6-7F74-3E45-4ECE3974417F}"/>
              </a:ext>
            </a:extLst>
          </p:cNvPr>
          <p:cNvPicPr>
            <a:picLocks noChangeAspect="1"/>
          </p:cNvPicPr>
          <p:nvPr/>
        </p:nvPicPr>
        <p:blipFill>
          <a:blip r:embed="rId3"/>
          <a:stretch>
            <a:fillRect/>
          </a:stretch>
        </p:blipFill>
        <p:spPr>
          <a:xfrm>
            <a:off x="11449973"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B0C53798-FDD9-6182-E7EE-5E17513960B7}"/>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7D39E660-7718-9956-BD91-9C56640B1D6C}"/>
              </a:ext>
            </a:extLst>
          </p:cNvPr>
          <p:cNvSpPr txBox="1"/>
          <p:nvPr/>
        </p:nvSpPr>
        <p:spPr>
          <a:xfrm>
            <a:off x="6469270" y="6237064"/>
            <a:ext cx="5011392" cy="504000"/>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184436210"/>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stvari nov dokument." ma:contentTypeScope="" ma:versionID="e39e5a21f07b79f5f02b47bb518c1032">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b4e78d507071451a3820eedd449fec3a"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Oznake slike"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V skupni rabi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AA1A3A-16E5-4B92-94A1-45B0038B3C0A}">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customXml/itemProps2.xml><?xml version="1.0" encoding="utf-8"?>
<ds:datastoreItem xmlns:ds="http://schemas.openxmlformats.org/officeDocument/2006/customXml" ds:itemID="{78E509AD-41D0-4D20-819F-D60E09D5228F}">
  <ds:schemaRefs>
    <ds:schemaRef ds:uri="http://schemas.microsoft.com/sharepoint/v3/contenttype/forms"/>
  </ds:schemaRefs>
</ds:datastoreItem>
</file>

<file path=customXml/itemProps3.xml><?xml version="1.0" encoding="utf-8"?>
<ds:datastoreItem xmlns:ds="http://schemas.openxmlformats.org/officeDocument/2006/customXml" ds:itemID="{C3F51AEA-9F96-467E-A9DC-5213E1F99B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2fe6ce-cc5e-4661-b3e6-d9d5535f70b5"/>
    <ds:schemaRef ds:uri="d9bddfac-6dc9-4958-8f35-4d0da3af22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2721</TotalTime>
  <Words>1989</Words>
  <Application>Microsoft Office PowerPoint</Application>
  <PresentationFormat>Panoramiczny</PresentationFormat>
  <Paragraphs>88</Paragraphs>
  <Slides>17</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17</vt:i4>
      </vt:variant>
    </vt:vector>
  </HeadingPairs>
  <TitlesOfParts>
    <vt:vector size="21" baseType="lpstr">
      <vt:lpstr>Arial</vt:lpstr>
      <vt:lpstr>Calibri</vt:lpstr>
      <vt:lpstr>Tahoma</vt:lpstr>
      <vt:lpstr>Motyw pakietu Office</vt:lpstr>
      <vt:lpstr>Statistične metode za analizo logističnih podatkov</vt:lpstr>
      <vt:lpstr>Agenda</vt:lpstr>
      <vt:lpstr>Kaj je poslovna analitika?</vt:lpstr>
      <vt:lpstr>Osnovni koncepti podatkovne zbirke - SQL</vt:lpstr>
      <vt:lpstr>SQL in kako je povezan z BA in R?</vt:lpstr>
      <vt:lpstr>Poizvedovanje po zbirki podatkov SQL z R</vt:lpstr>
      <vt:lpstr>Poizvedovanje po zbirki podatkov SQL z R</vt:lpstr>
      <vt:lpstr>Poizvedovanje po zbirki podatkov SQL z R</vt:lpstr>
      <vt:lpstr>Poizvedovanje po zbirki podatkov SQL z R</vt:lpstr>
      <vt:lpstr>Prikaz podatkovne baze SQL in izdelava poročila</vt:lpstr>
      <vt:lpstr>Prikaz podatkovne baze SQL in izdelava poročila</vt:lpstr>
      <vt:lpstr>Prikaz podatkovne baze SQL in izdelava poročila</vt:lpstr>
      <vt:lpstr>Prikaz podatkovne baze SQL in izdelava poročila</vt:lpstr>
      <vt:lpstr>Domača naloga?</vt:lpstr>
      <vt:lpstr>Povzetek</vt:lpstr>
      <vt:lpstr>Authors: Sanja Bojić Kristijan Brglez Maja Fošner Roman Gumzej Rebeka Kovačič Lukman Benjamin Marcen Marinko Maslarić Boško Matović Dejan Mirčetić  Final version: June 2025</vt:lpstr>
      <vt:lpstr>Hvala za vašo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subject/>
  <dc:creator>Michał Adamczak | Wyższa Szkoła Logistyki</dc:creator>
  <cp:keywords>, docId:729D9447045A74C661FCAD21A3882BE8</cp:keywords>
  <dc:description/>
  <cp:lastModifiedBy>KRS</cp:lastModifiedBy>
  <cp:revision>201</cp:revision>
  <dcterms:created xsi:type="dcterms:W3CDTF">2023-07-06T12:09:08Z</dcterms:created>
  <dcterms:modified xsi:type="dcterms:W3CDTF">2025-10-28T11:49:12Z</dcterms:modified>
  <dc:language>sl-SI</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PresentationFormat">
    <vt:lpwstr>Panoramiczny</vt:lpwstr>
  </property>
  <property fmtid="{D5CDD505-2E9C-101B-9397-08002B2CF9AE}" pid="4" name="Slides">
    <vt:i4>6</vt:i4>
  </property>
</Properties>
</file>