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kar se je zgodilo.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Slika 1">
            <a:extLst>
              <a:ext uri="{FF2B5EF4-FFF2-40B4-BE49-F238E27FC236}">
                <a16:creationId xmlns:a16="http://schemas.microsoft.com/office/drawing/2014/main" id="{1A7D3450-D98D-B1A0-CA74-2C8673CDDF9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54113" y="5709961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e tekstowe 5">
            <a:extLst>
              <a:ext uri="{FF2B5EF4-FFF2-40B4-BE49-F238E27FC236}">
                <a16:creationId xmlns:a16="http://schemas.microsoft.com/office/drawing/2014/main" id="{EEC1DAF4-3437-7526-E15F-A4ED8F0B7931}"/>
              </a:ext>
            </a:extLst>
          </p:cNvPr>
          <p:cNvSpPr txBox="1"/>
          <p:nvPr userDrawn="1"/>
        </p:nvSpPr>
        <p:spPr>
          <a:xfrm>
            <a:off x="6086748" y="6051186"/>
            <a:ext cx="4967365" cy="73866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izključno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avtorja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jev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odražajo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nujno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prevzemata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odgovornosti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Statistična obdelava podatkov SPSS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LogistikaX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Študija primera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D3BADD4A-F236-43E6-493F-59CC9EA494DB}"/>
              </a:ext>
            </a:extLst>
          </p:cNvPr>
          <p:cNvGrpSpPr/>
          <p:nvPr/>
        </p:nvGrpSpPr>
        <p:grpSpPr>
          <a:xfrm>
            <a:off x="-170560" y="5378273"/>
            <a:ext cx="6096000" cy="1422929"/>
            <a:chOff x="-170560" y="5378273"/>
            <a:chExt cx="6096000" cy="1422929"/>
          </a:xfrm>
        </p:grpSpPr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374C70EB-264D-8DF9-6785-0E4999B11DF0}"/>
                </a:ext>
              </a:extLst>
            </p:cNvPr>
            <p:cNvSpPr txBox="1"/>
            <p:nvPr/>
          </p:nvSpPr>
          <p:spPr>
            <a:xfrm>
              <a:off x="411916" y="5378273"/>
              <a:ext cx="499703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BAS4SC</a:t>
              </a:r>
            </a:p>
            <a:p>
              <a:pPr algn="ctr"/>
              <a:r>
                <a:rPr lang="en-GB" sz="1800" b="1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Business Analytics Skills </a:t>
              </a:r>
              <a:b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 the Future-proof Supply Chains 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3A11D337-DBB3-2511-6091-BE3CC5B3D1BD}"/>
                </a:ext>
              </a:extLst>
            </p:cNvPr>
            <p:cNvSpPr txBox="1"/>
            <p:nvPr/>
          </p:nvSpPr>
          <p:spPr>
            <a:xfrm>
              <a:off x="-170560" y="6462648"/>
              <a:ext cx="609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ctr">
                <a:defRPr sz="2800" b="1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Project </a:t>
              </a:r>
              <a:r>
                <a:rPr lang="en-GB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number</a:t>
              </a:r>
              <a:r>
                <a:rPr lang="pl-PL" sz="16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2022-1-PL01-KA220-HED-000088856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Naloga 5 - Test Chi-kvadrat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Ugotovite, ali obstaja povezava med različnimi načini prevoza in časom dostave.</a:t>
            </a:r>
          </a:p>
          <a:p>
            <a:r>
              <a:rPr lang="pl-PL" sz="2000" dirty="0"/>
              <a:t>Če je mogoče, določite najoptimalnejši način prevoza.</a:t>
            </a:r>
          </a:p>
          <a:p>
            <a:r>
              <a:rPr lang="pl-PL" sz="2000" dirty="0"/>
              <a:t>Navedite rezultate in opišite, ali so pozitivni ali negativni glede na hipotezo. </a:t>
            </a:r>
          </a:p>
        </p:txBody>
      </p:sp>
    </p:spTree>
    <p:extLst>
      <p:ext uri="{BB962C8B-B14F-4D97-AF65-F5344CB8AC3E}">
        <p14:creationId xmlns:p14="http://schemas.microsoft.com/office/powerpoint/2010/main" val="48424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Povzetek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V primeru ste izvedli temeljito testiranje spremenljivk in podatkov, predstavljenih v Excelu.</a:t>
            </a:r>
          </a:p>
          <a:p>
            <a:r>
              <a:rPr lang="pl-PL" sz="2000" dirty="0"/>
              <a:t>Naučili ste se, kako uporabljati podatke, kako preveriti njihovo porazdelitev s pomočjo grafa Q-Q in Shapiro-Wilkovega testa.</a:t>
            </a:r>
          </a:p>
          <a:p>
            <a:r>
              <a:rPr lang="pl-PL" sz="2000" dirty="0"/>
              <a:t>Naučili ste se uporabljati štiri pristope za analizo podatkov in pripravo rezultatov, ki potrjujejo ali zavračajo vašo hipotezo.</a:t>
            </a:r>
          </a:p>
          <a:p>
            <a:r>
              <a:rPr lang="pl-PL" sz="2000" dirty="0"/>
              <a:t>Podatke in spremenljivke je mogoče uporabiti za številne analize.</a:t>
            </a:r>
          </a:p>
        </p:txBody>
      </p:sp>
    </p:spTree>
    <p:extLst>
      <p:ext uri="{BB962C8B-B14F-4D97-AF65-F5344CB8AC3E}">
        <p14:creationId xmlns:p14="http://schemas.microsoft.com/office/powerpoint/2010/main" val="196843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Opis podjetja</a:t>
            </a:r>
          </a:p>
          <a:p>
            <a:r>
              <a:rPr lang="pl-PL" sz="2000" dirty="0"/>
              <a:t>Problem odločanja</a:t>
            </a:r>
          </a:p>
          <a:p>
            <a:r>
              <a:rPr lang="pl-PL" sz="2000" dirty="0"/>
              <a:t>Razpoložljivi podatki</a:t>
            </a:r>
          </a:p>
          <a:p>
            <a:r>
              <a:rPr lang="pl-PL" sz="2000" dirty="0"/>
              <a:t>Naloga 1 </a:t>
            </a:r>
          </a:p>
          <a:p>
            <a:r>
              <a:rPr lang="pl-PL" sz="2000" dirty="0"/>
              <a:t>Naloga 2</a:t>
            </a:r>
          </a:p>
          <a:p>
            <a:r>
              <a:rPr lang="pl-PL" sz="2000" dirty="0"/>
              <a:t>Naloga 3</a:t>
            </a:r>
          </a:p>
          <a:p>
            <a:r>
              <a:rPr lang="pl-PL" sz="2000" dirty="0"/>
              <a:t>Naloga 4</a:t>
            </a:r>
          </a:p>
          <a:p>
            <a:r>
              <a:rPr lang="pl-PL" sz="2000" dirty="0"/>
              <a:t>Naloga 5</a:t>
            </a:r>
          </a:p>
          <a:p>
            <a:r>
              <a:rPr lang="pl-PL" sz="2000" dirty="0"/>
              <a:t>Povzetek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Opis podjetja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/>
              <a:t>Podjetje </a:t>
            </a:r>
            <a:r>
              <a:rPr lang="en-US" sz="2000" dirty="0" err="1"/>
              <a:t>LogisticsX </a:t>
            </a:r>
            <a:r>
              <a:rPr lang="en-US" sz="2000" dirty="0"/>
              <a:t>je logistično podjetje, specializirano za celovite logistične rešitve za podjetja iz različnih panog. Podjetje s sedežem v osrednji regiji si je zgradilo ugled na podlagi učinkovitih dostav in zanesljivih storitev, povezanih s prevozom, skladiščenjem, distribucijo in </a:t>
            </a:r>
            <a:r>
              <a:rPr lang="en-US" sz="2000" dirty="0" err="1"/>
              <a:t>upravljanjem</a:t>
            </a:r>
            <a:r>
              <a:rPr lang="en-US" sz="2000" dirty="0"/>
              <a:t> </a:t>
            </a:r>
            <a:r>
              <a:rPr lang="sl-SI" sz="2000" dirty="0"/>
              <a:t>oskrbovalne</a:t>
            </a:r>
            <a:r>
              <a:rPr lang="en-US" sz="2000" dirty="0"/>
              <a:t> verige. S pomočjo lastnega voznega parka ter robustne mreže železniškega in zračnega prevoza zagotavlja storitve širokemu krogu strank v več regijah. </a:t>
            </a:r>
            <a:endParaRPr lang="sl-SI" sz="2000" dirty="0"/>
          </a:p>
          <a:p>
            <a:r>
              <a:rPr lang="en-US" sz="2000" dirty="0"/>
              <a:t>V zadnjih letih je podjetje </a:t>
            </a:r>
            <a:r>
              <a:rPr lang="en-US" sz="2000" dirty="0" err="1"/>
              <a:t>LogisticsX </a:t>
            </a:r>
            <a:r>
              <a:rPr lang="en-US" sz="2000" dirty="0"/>
              <a:t>razširilo svoje delovanje, saj ga vodi poslanstvo izboljšanja učinkovitosti z odločanjem na podlagi podatkov. S širitvijo podjetja v nove regije (A, B, C, D) so se podjetja soočila z novimi logističnimi izzivi, povezanimi s terenom, pričakovanji strank in uporabo načinov prevoza. Da bi </a:t>
            </a:r>
            <a:r>
              <a:rPr lang="en-US" sz="2000" dirty="0" err="1"/>
              <a:t>ostal</a:t>
            </a:r>
            <a:r>
              <a:rPr lang="sl-SI" sz="2000" dirty="0"/>
              <a:t>o</a:t>
            </a:r>
            <a:r>
              <a:rPr lang="en-US" sz="2000" dirty="0"/>
              <a:t> pred konkurenco, je </a:t>
            </a:r>
            <a:r>
              <a:rPr lang="sl-SI" sz="2000" dirty="0"/>
              <a:t>podjetje</a:t>
            </a:r>
            <a:r>
              <a:rPr lang="en-US" sz="2000" dirty="0"/>
              <a:t> </a:t>
            </a:r>
            <a:r>
              <a:rPr lang="en-US" sz="2000" dirty="0" err="1"/>
              <a:t>LogisticsX</a:t>
            </a:r>
            <a:r>
              <a:rPr lang="en-US" sz="2000" dirty="0"/>
              <a:t> </a:t>
            </a:r>
            <a:r>
              <a:rPr lang="en-US" sz="2000" dirty="0" err="1"/>
              <a:t>začel</a:t>
            </a:r>
            <a:r>
              <a:rPr lang="sl-SI" sz="2000" dirty="0"/>
              <a:t>o</a:t>
            </a:r>
            <a:r>
              <a:rPr lang="en-US" sz="2000" dirty="0"/>
              <a:t> aktivno analizirati svojo uspešnost pri kritičnih kazalnikih, kot so čas dostave, stroški prevoza in zadovoljstvo strank.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5986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 odločanja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/>
              <a:t>Ste podatkovni analitik, ki dela za podjetje </a:t>
            </a:r>
            <a:r>
              <a:rPr lang="en-US" sz="2000" dirty="0" err="1"/>
              <a:t>LogisticsX</a:t>
            </a:r>
            <a:r>
              <a:rPr lang="en-US" sz="2000" dirty="0"/>
              <a:t>. Zaradi nedavne širitve podjetja v nove regije je vodstvo prepričano, da je še vedno prostor za nadaljnjo optimizacijo obstoječega poslovanja podjetja. V ta namen so vam naročili, da analizirate zbrane podatke iz preteklega leta in ugotovite možne izboljšave, ki bi lahko izboljšale splošno učinkovitost poslovanja. </a:t>
            </a:r>
            <a:endParaRPr lang="sl-SI" sz="2000" dirty="0"/>
          </a:p>
          <a:p>
            <a:r>
              <a:rPr lang="sl-SI" sz="2000" dirty="0" err="1"/>
              <a:t>Določite povezave za naslednje </a:t>
            </a:r>
            <a:r>
              <a:rPr lang="sl-SI" sz="2000" dirty="0"/>
              <a:t>izzive:</a:t>
            </a:r>
          </a:p>
          <a:p>
            <a:pPr lvl="1"/>
            <a:r>
              <a:rPr lang="en-GB" sz="1600" dirty="0"/>
              <a:t>Opredelitev prodajnih in dobavnih rokov</a:t>
            </a:r>
          </a:p>
          <a:p>
            <a:pPr lvl="1"/>
            <a:r>
              <a:rPr lang="en-GB" sz="1600" dirty="0"/>
              <a:t>Povprečni čas dostave in povprečna prodaja</a:t>
            </a:r>
          </a:p>
          <a:p>
            <a:pPr lvl="1"/>
            <a:r>
              <a:rPr lang="en-GB" sz="1600" dirty="0"/>
              <a:t>Medsebojna povezanost med stroški </a:t>
            </a:r>
            <a:r>
              <a:rPr lang="sl-SI" sz="1600" dirty="0"/>
              <a:t>prevoza in časom </a:t>
            </a:r>
            <a:r>
              <a:rPr lang="en-GB" sz="1600" dirty="0"/>
              <a:t>dostave </a:t>
            </a:r>
          </a:p>
          <a:p>
            <a:pPr lvl="1"/>
            <a:r>
              <a:rPr lang="sl-SI" sz="1600" dirty="0"/>
              <a:t>Način prevoza in uspešnost dostave </a:t>
            </a:r>
          </a:p>
          <a:p>
            <a:pPr lvl="1"/>
            <a:r>
              <a:rPr lang="sl-SI" sz="1600" dirty="0" err="1"/>
              <a:t>Čas dostave </a:t>
            </a:r>
            <a:r>
              <a:rPr lang="sl-SI" sz="1600" dirty="0"/>
              <a:t>in </a:t>
            </a:r>
            <a:r>
              <a:rPr lang="sl-SI" sz="1600" dirty="0" err="1"/>
              <a:t>načini </a:t>
            </a:r>
            <a:r>
              <a:rPr lang="sl-SI" sz="1600" dirty="0"/>
              <a:t>prevoza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1711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Razpoložljivi podatki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pl-PL" sz="2000" dirty="0"/>
              <a:t>Za izračune je družba zagotovila naslednje spremenljivke: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Prodaja</a:t>
            </a:r>
            <a:r>
              <a:rPr lang="en-GB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 je prikazana kot mesečni prihodki od prodaje (v EUR) v opazovanih regijah, v katere se je podjetje razširilo. 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en-GB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dostave, ki se je meril v dnevih, potrebnih za dokončanje dostave.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ačin</a:t>
            </a:r>
            <a:r>
              <a:rPr lang="en-GB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prevoza, ki označuje, kateri način prevoza je bil uporabljen za dostavo; to vključuje cestni (lastna vozila), železniški in zračni prevoz. 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Stroški prevoza, ki so vključevali stroške, nastale v fazi prevoza, prikazani v eurih (EUR).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Uspešnost dostave, ki označuje, ali je bila dostava uspešna (1 = Da) ali ni bila uspešna (0 = Ne).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Zadovoljstvo strank, ki je pokazalo, kako zadovoljne so bile stranke z dostavo, predstavljeno na lestvici od 1 do 5, pri čemer ena pomeni najmanj, pet pa največ. 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Regija, ki je predstavljala nove regije, v katere je podjetje razširilo svoje nove dejavnosti.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9098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Naloga 1 - Testiranje normalnosti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Ugotovite, ali je porazdelitev normalno porazdeljena za spremenljivko Prodaja in čas dostave</a:t>
            </a:r>
          </a:p>
          <a:p>
            <a:r>
              <a:rPr lang="pl-PL" sz="2000" dirty="0"/>
              <a:t>Ustvarjanje ploskev Q-Q</a:t>
            </a:r>
          </a:p>
          <a:p>
            <a:r>
              <a:rPr lang="pl-PL" sz="2000" dirty="0"/>
              <a:t>Izvedite Shapiro-Wilkov test</a:t>
            </a:r>
          </a:p>
          <a:p>
            <a:r>
              <a:rPr lang="pl-PL" sz="2000" dirty="0"/>
              <a:t>Navedite rezultate in opišite, ali so pozitivni ali negativni glede na hipotezo.</a:t>
            </a:r>
          </a:p>
        </p:txBody>
      </p:sp>
    </p:spTree>
    <p:extLst>
      <p:ext uri="{BB962C8B-B14F-4D97-AF65-F5344CB8AC3E}">
        <p14:creationId xmlns:p14="http://schemas.microsoft.com/office/powerpoint/2010/main" val="367971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Naloga 2 - Eno-vzorčni T-test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Preizkusite, ali je povprečni dobavni rok bistveno krajši od 5 dni.</a:t>
            </a:r>
          </a:p>
          <a:p>
            <a:r>
              <a:rPr lang="pl-PL" sz="2000" dirty="0"/>
              <a:t>Preverite, ali prodaja v regiji A presega 10.000 EUR</a:t>
            </a:r>
          </a:p>
          <a:p>
            <a:r>
              <a:rPr lang="pl-PL" sz="2000" dirty="0"/>
              <a:t>Navedite rezultate in opišite, ali so pozitivni ali negativni glede na hipotezo. </a:t>
            </a:r>
          </a:p>
        </p:txBody>
      </p:sp>
    </p:spTree>
    <p:extLst>
      <p:ext uri="{BB962C8B-B14F-4D97-AF65-F5344CB8AC3E}">
        <p14:creationId xmlns:p14="http://schemas.microsoft.com/office/powerpoint/2010/main" val="236138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Naloga 3 - Korelacija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Ugotovite, ali obstaja povezava med obstoječimi stroški prevoza in časom dostave, ki je naveden v Excelu.</a:t>
            </a:r>
          </a:p>
          <a:p>
            <a:r>
              <a:rPr lang="pl-PL" sz="2000" dirty="0"/>
              <a:t>Navedite rezultate in opišite, ali so pozitivni ali negativni glede na hipotezo. </a:t>
            </a:r>
          </a:p>
        </p:txBody>
      </p:sp>
    </p:spTree>
    <p:extLst>
      <p:ext uri="{BB962C8B-B14F-4D97-AF65-F5344CB8AC3E}">
        <p14:creationId xmlns:p14="http://schemas.microsoft.com/office/powerpoint/2010/main" val="94215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Naloga 4 - Test Chi-kvadrat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Ugotovite, ali obstaja povezava med načinom prevoza in uspešnostjo dostave naročila prevoza v obstoječih podatkih.</a:t>
            </a:r>
          </a:p>
          <a:p>
            <a:r>
              <a:rPr lang="pl-PL" sz="2000" dirty="0"/>
              <a:t>Navedite rezultate in opišite, ali so pozitivni ali negativni glede na hipotezo. </a:t>
            </a:r>
          </a:p>
        </p:txBody>
      </p:sp>
    </p:spTree>
    <p:extLst>
      <p:ext uri="{BB962C8B-B14F-4D97-AF65-F5344CB8AC3E}">
        <p14:creationId xmlns:p14="http://schemas.microsoft.com/office/powerpoint/2010/main" val="28198252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a96d4792d55c80b67b30b67aff3a0ec1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5ebc69d9e123cf634fc7342a6d63ed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DE7BBC8-9D64-45C4-8D4C-F4A16FAC04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06FE21-8846-41FE-A5B4-F282B90352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0AC5C5-1EF4-4D51-9A84-6C9AB5974613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</TotalTime>
  <Words>731</Words>
  <Application>Microsoft Office PowerPoint</Application>
  <PresentationFormat>Panoramiczny</PresentationFormat>
  <Paragraphs>61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Tahoma</vt:lpstr>
      <vt:lpstr>Motyw pakietu Office</vt:lpstr>
      <vt:lpstr>Statistična obdelava podatkov SPSS</vt:lpstr>
      <vt:lpstr>Agenda</vt:lpstr>
      <vt:lpstr>Opis podjetja</vt:lpstr>
      <vt:lpstr>Problem odločanja</vt:lpstr>
      <vt:lpstr>Razpoložljivi podatki</vt:lpstr>
      <vt:lpstr>Naloga 1 - Testiranje normalnosti</vt:lpstr>
      <vt:lpstr>Naloga 2 - Eno-vzorčni T-test</vt:lpstr>
      <vt:lpstr>Naloga 3 - Korelacija</vt:lpstr>
      <vt:lpstr>Naloga 4 - Test Chi-kvadrat</vt:lpstr>
      <vt:lpstr>Naloga 5 - Test Chi-kvadrat</vt:lpstr>
      <vt:lpstr>Povzetek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cp:keywords>, docId:3BE3C025811733D3DFEEEC9AD523C21A</cp:keywords>
  <dc:description/>
  <cp:lastModifiedBy>KRS</cp:lastModifiedBy>
  <cp:revision>202</cp:revision>
  <dcterms:created xsi:type="dcterms:W3CDTF">2023-07-06T12:09:08Z</dcterms:created>
  <dcterms:modified xsi:type="dcterms:W3CDTF">2025-10-28T14:09:39Z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  <property fmtid="{D5CDD505-2E9C-101B-9397-08002B2CF9AE}" pid="5" name="MediaServiceImageTags">
    <vt:lpwstr/>
  </property>
</Properties>
</file>