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4"/>
    <p:sldMasterId id="2147483661" r:id="rId5"/>
  </p:sldMasterIdLst>
  <p:sldIdLst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335" r:id="rId21"/>
    <p:sldId id="295" r:id="rId22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9276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3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4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Klikni, da bi lahko uredili slog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3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5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Klikni, da bi lahko uredili slog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Kliknite, da uredite slog vzorca besedila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raven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Tretji raven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Višji nivo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Pojasnila o tem, kako se je zgodilo to, kar se je zgodilo.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STATISTIČNE METODE ZA ANALIZO LOGISTIČNIH PODATKOV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Uvod v raziskovanje operacij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Diapozitivi za vaje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D831918-B9CC-50C3-ABB0-43B81642D8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31735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9011269C-9AEC-4D96-6BEF-882632B3C54A}"/>
              </a:ext>
            </a:extLst>
          </p:cNvPr>
          <p:cNvSpPr txBox="1"/>
          <p:nvPr/>
        </p:nvSpPr>
        <p:spPr>
          <a:xfrm>
            <a:off x="5987889" y="5728995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e tekstowe 5">
            <a:extLst>
              <a:ext uri="{FF2B5EF4-FFF2-40B4-BE49-F238E27FC236}">
                <a16:creationId xmlns:a16="http://schemas.microsoft.com/office/drawing/2014/main" id="{5C73469C-6660-4E49-295E-9F73E78AAC18}"/>
              </a:ext>
            </a:extLst>
          </p:cNvPr>
          <p:cNvSpPr txBox="1"/>
          <p:nvPr/>
        </p:nvSpPr>
        <p:spPr>
          <a:xfrm>
            <a:off x="6009902" y="5728995"/>
            <a:ext cx="496736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endParaRPr lang="en-US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izključno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mnenja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avtorja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jev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odražajo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nujno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stališč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zanje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prevzemata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odgovornosti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pole tekstowe 12">
            <a:extLst>
              <a:ext uri="{FF2B5EF4-FFF2-40B4-BE49-F238E27FC236}">
                <a16:creationId xmlns:a16="http://schemas.microsoft.com/office/drawing/2014/main" id="{9A2DFE0B-E8A8-2CB5-6C37-C8FBF8ED3958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e tekstowe 16">
            <a:extLst>
              <a:ext uri="{FF2B5EF4-FFF2-40B4-BE49-F238E27FC236}">
                <a16:creationId xmlns:a16="http://schemas.microsoft.com/office/drawing/2014/main" id="{0DC826F1-4F40-5ACD-A607-21744194AE8D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1376117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Sistemi za podporo odločanju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Sistemi za podporo odločanju (DSS) so interaktivni sistemi, ki odločevalcem pomagajo pri uporabi podatkov in modelov za reševanje nestrukturiranih ali delno strukturiranih problemov.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Ekspertni sistem (ES) je aplikativni program ali okolje, ki učinkovito podpira reševanje problemov na specializiranem problemskem področju, ki zahteva strokovno znanje in veščine.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Poleg statističnih in simulacijskih metod, ki se uporabljajo v BA, DSS pogosto vključujejo modele, ki omogočajo sprejemanje odločitev na podlagi niza značilnih meril, uteži, </a:t>
            </a:r>
            <a:r>
              <a:rPr lang="sl-SI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funkcij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koristnosti in variantnih podatkov.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A4CD8DD-E6F9-5F84-C90E-71C4CB0D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A093187-34A7-7209-B20F-0B3D8CB445D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3C32AB4-0B68-5E09-D92E-08047F1CA2A4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0038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Večkriterijsko odločanje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Večkriterijsko odločanje (MCDM) ocenjuje več (morda) nasprotujočih si meril pri sprejemanju odločitev nad nizom kandidatnih rešitev ali različic. 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Odločitveni model MCDM je sestavljen iz: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Kriteriji - parametri vhodnih variant, ki so ključni za naše načrtovanje;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Tehtanje - relativna pomembnost izbranih meril;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 uporabnosti - funkcija, ki združuje ponderirane parametre različic v vrednost primernosti;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Podatki - podatki, ki predstavljajo variante; vhodni podatki za naš model MCDM.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C5AA33A-51DB-C994-D88F-8D0960AF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B9488DF-F647-3DCD-7702-7FE29E8FDC19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6748506-DCF3-96D6-7AB7-817EDC4E9303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Primer MCDM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CA26F6-DF59-4302-9303-320892CAB5D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93913"/>
          <a:ext cx="10515597" cy="2894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605">
                  <a:extLst>
                    <a:ext uri="{9D8B030D-6E8A-4147-A177-3AD203B41FA5}">
                      <a16:colId xmlns:a16="http://schemas.microsoft.com/office/drawing/2014/main" val="144836210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9748287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346414684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674296532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168883179"/>
                    </a:ext>
                  </a:extLst>
                </a:gridCol>
                <a:gridCol w="1121778">
                  <a:extLst>
                    <a:ext uri="{9D8B030D-6E8A-4147-A177-3AD203B41FA5}">
                      <a16:colId xmlns:a16="http://schemas.microsoft.com/office/drawing/2014/main" val="5037065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644755673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933094675"/>
                    </a:ext>
                  </a:extLst>
                </a:gridCol>
                <a:gridCol w="1130341">
                  <a:extLst>
                    <a:ext uri="{9D8B030D-6E8A-4147-A177-3AD203B41FA5}">
                      <a16:colId xmlns:a16="http://schemas.microsoft.com/office/drawing/2014/main" val="4203949615"/>
                    </a:ext>
                  </a:extLst>
                </a:gridCol>
                <a:gridCol w="1001893">
                  <a:extLst>
                    <a:ext uri="{9D8B030D-6E8A-4147-A177-3AD203B41FA5}">
                      <a16:colId xmlns:a16="http://schemas.microsoft.com/office/drawing/2014/main" val="3250891982"/>
                    </a:ext>
                  </a:extLst>
                </a:gridCol>
              </a:tblGrid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PARAMETRI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3678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Cena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Razred*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Uspešnost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Lastnosti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Fotoaparat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45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(1-10)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hitrost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POMNILNIK RAM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int.mem.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teža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velikost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36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Honor Magic Lite 5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263 €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94344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5100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2924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Honor 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X7a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210 €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106442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904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Samsung A34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297 €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199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103300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7957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Pro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240 €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99104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3172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S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224 €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95715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69"/>
                  </a:ext>
                </a:extLst>
              </a:tr>
              <a:tr h="282585">
                <a:tc>
                  <a:txBody>
                    <a:bodyPr/>
                    <a:lstStyle/>
                    <a:p>
                      <a:pPr algn="r" fontAlgn="b"/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0778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60927"/>
                  </a:ext>
                </a:extLst>
              </a:tr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PARAMETER TEHTA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3241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Cena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Razred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Uspešnost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Lastnosti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Fotoaparat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967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hitrost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POMNILNIK RAM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int.mem</a:t>
                      </a:r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teža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velikost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bat.cap.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309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10 %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5 %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5 %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10 %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10 %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007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u="none" strike="noStrike">
                          <a:solidFill>
                            <a:schemeClr val="bg1"/>
                          </a:solidFill>
                          <a:effectLst/>
                        </a:rPr>
                        <a:t>Tehtanje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20 %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>
                          <a:solidFill>
                            <a:schemeClr val="bg1"/>
                          </a:solidFill>
                          <a:effectLst/>
                        </a:rPr>
                        <a:t>10 %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20 %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30 %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20 %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7584"/>
                  </a:ext>
                </a:extLst>
              </a:tr>
            </a:tbl>
          </a:graphicData>
        </a:graphic>
      </p:graphicFrame>
      <p:pic>
        <p:nvPicPr>
          <p:cNvPr id="3" name="Slika 2">
            <a:extLst>
              <a:ext uri="{FF2B5EF4-FFF2-40B4-BE49-F238E27FC236}">
                <a16:creationId xmlns:a16="http://schemas.microsoft.com/office/drawing/2014/main" id="{34A4D6B4-06DF-BC27-D22D-22AFF0E87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551348B-185B-13B3-C6DD-800167D00D05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8622F3B-DC4C-01CE-04B0-01C5F1444521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Primer MCDM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2ADD64A-5A29-6413-C381-D139328EF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BA54965-FC8B-F7AE-B199-A94BD20F7EE4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E875FCB-90A5-BB3B-8F16-1FD4ECF59D5E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Postopek MCDM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Predstavitev variant (V) z njihovimi značilnimi parametri (P): {V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P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...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); i=1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...m};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 parametrov z izračunom </a:t>
            </a:r>
            <a:r>
              <a:rPr lang="en-US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relativne lokalne 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ocene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vsak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 glede na največjo vrednost parametra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600" kern="100" baseline="30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iz vseh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vzorcev: 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/max {P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}, če je večja vrednost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ugodnejša;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=1 -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/max {P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}, če je manjša vrednost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 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ugodnejša;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Ocene so ponderirane glede na preference: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 =p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 *U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za vsak j=1...n, s ponderji </a:t>
            </a:r>
            <a:r>
              <a:rPr lang="en-US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, katerih vsota mora biti 1, tj. 100 %;</a:t>
            </a:r>
            <a:endParaRPr lang="sl-SI" sz="16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Ponderirane ocene vseh različic se seštejejo: X</a:t>
            </a:r>
            <a:r>
              <a:rPr lang="en-US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=∑ x</a:t>
            </a:r>
            <a:r>
              <a:rPr lang="en-US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vsak </a:t>
            </a:r>
            <a:r>
              <a:rPr lang="en-US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i=1</a:t>
            </a:r>
            <a:r>
              <a:rPr lang="en-US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...m, da dobimo sestavljene ocene v skladu z našo funkcijo koristnosti;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Izbrana je najboljša varianta Y=max {X }.</a:t>
            </a:r>
            <a:r>
              <a:rPr lang="en-US" sz="16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endParaRPr lang="en-US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5D67A32-F0C0-ABAB-D8EA-CBAE4231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35D8FFB-71CE-F306-C40E-1580690E8993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F966FDD-5AD7-1547-EEB9-ADDE5CF39ED9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Zaključek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primeru je bil predstavljen odločitveni model, ki se uporablja pri modeliranju opreme.</a:t>
            </a:r>
          </a:p>
          <a:p>
            <a:pPr>
              <a:lnSpc>
                <a:spcPct val="150000"/>
              </a:lnSpc>
            </a:pPr>
            <a:r>
              <a:rPr lang="en-GB" sz="1800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Takšne odločitve pogosto vključujejo več ponudnikov in različne izdelke. Zato je ključnega pomena, da se določijo skupna merila za njihovo medsebojno razlikovanje in da se oblikuje ustrezna funkcija koristnosti.</a:t>
            </a:r>
          </a:p>
          <a:p>
            <a:pPr>
              <a:lnSpc>
                <a:spcPct val="15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 je poudariti, da se lahko v odločanje vključijo tudi storitve, če jih je mogoče razlikovati na podlagi niza skupnih meril.</a:t>
            </a:r>
          </a:p>
          <a:p>
            <a:pPr>
              <a:lnSpc>
                <a:spcPct val="150000"/>
              </a:lnSpc>
            </a:pPr>
            <a:r>
              <a:rPr lang="en-GB" sz="1800" b="0" strike="noStrike" spc="-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 se igrate z osnutkom modela in ga sestavite za lastno uporabo (npr. računalniki, pomivalni stroji itd.).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03384A9-A598-8C89-ACCE-125CB531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3DA4F44-9ABA-AA7D-94A6-8900042592D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5D0B292-9E35-6D4E-AF3D-62E4949E7D08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738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704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/>
              <a:t>Authors:</a:t>
            </a: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Sanja Bojić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Kristijan Brglez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Maja Fošner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Roman Gumzej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Rebeka Kovačič Lukman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Benjamin Marcen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Marinko Maslarić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Boško Matović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Final version: June 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za vašo pozornost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56C6A5A-8209-5CAA-97E5-D72DF1426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59FBDBE-4C68-5206-6EA0-332F8BAF89AE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3049C9E-3645-24F5-4EB6-68BD20138663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9477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ALI v </a:t>
            </a:r>
            <a:r>
              <a:rPr lang="sl-SI" sz="2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logistiki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spc="-1" dirty="0">
                <a:solidFill>
                  <a:schemeClr val="dk1"/>
                </a:solidFill>
                <a:latin typeface="Tahoma"/>
                <a:ea typeface="Tahoma"/>
              </a:rPr>
              <a:t> Poslovna </a:t>
            </a:r>
            <a:r>
              <a:rPr lang="sl-SI" sz="2000" spc="-1" dirty="0" err="1">
                <a:solidFill>
                  <a:schemeClr val="dk1"/>
                </a:solidFill>
                <a:latin typeface="Tahoma"/>
                <a:ea typeface="Tahoma"/>
              </a:rPr>
              <a:t>inteligenca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Sistemi za podporo odločanju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Večkriterijsko odločanje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en-GB" sz="2000" spc="-1" dirty="0">
                <a:solidFill>
                  <a:schemeClr val="dk1"/>
                </a:solidFill>
                <a:latin typeface="Tahoma"/>
                <a:ea typeface="Tahoma"/>
              </a:rPr>
              <a:t> Zaključek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C398E76-CC9E-DA1E-5D7A-8C04D91D0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949BDCB-AFE5-94C0-1C8E-F37B80CCADA2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4BD3DC4-E24F-3FF3-EE25-F7C71DC67A34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04489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Operativne raziskave </a:t>
            </a: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v logistiki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raziskovanja operacij se uporabljajo pri </a:t>
            </a:r>
            <a:r>
              <a:rPr lang="en-GB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strateškem načrtovanju logistike </a:t>
            </a:r>
            <a:r>
              <a:rPr lang="en-GB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omogočiti zapleteno analizo "kaj, če",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 kompleksnosti: soodvisnost + spremenljivost + dinamika,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vključuje manj stroškov in posegov v proces kot eksperimentiranje z resničnim sistemom,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osredotočite se na podrobnosti,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izboljšati razumevanje sistema in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izboljšanje komunikacije med vodstvom in strokovnjaki.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1200" spc="-1" dirty="0">
                <a:solidFill>
                  <a:srgbClr val="7F7F7F"/>
                </a:solidFill>
                <a:latin typeface="Tahoma"/>
                <a:ea typeface="Tahoma"/>
              </a:rPr>
              <a:t>Vir: (Robinson, 2004)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4484A09-CB78-2E6F-05CB-372C36359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148004F-6531-5245-D501-69E161C63A1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EF9FDD2-5FB1-BF6F-0418-F6394836F506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načrtovanje logistike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A763900-D1B4-D2F5-7722-DE2ED15B8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58E2530-9BE3-9534-8A50-1565C6FD86E9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D9A00AB-36A8-9FFE-62B0-9F09CE082710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Strateško načrtovanje logistike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 logistično načrtovanje obsega vse dejavnosti, ki jih je treba izvesti </a:t>
            </a: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na strateški, taktični in operativni ravni,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da se zagotovi: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Celovito upravljanje kakovosti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in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Proizvodnja ob pravem času (</a:t>
            </a:r>
            <a:r>
              <a:rPr lang="en-US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Vir: (Ciampa, 1992), (Britannica, 2023)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C7ECF00-4D92-8598-F18F-29CF1E51C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8D9A5D3-2A2A-52D7-BF6F-45A419A8235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2DE92C3-6605-9F5F-BAC7-6564DA5BDB83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sistem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Model resničnega sveta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(dober regulator)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Sistem za podporo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odločanju (DSS)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en-GB" sz="1800" kern="100" dirty="0">
                <a:latin typeface="Tahoma"/>
                <a:ea typeface="Calibri"/>
                <a:cs typeface="Calibri"/>
              </a:rPr>
              <a:t>(nadzorovano okolje)</a:t>
            </a:r>
            <a:r>
              <a:rPr lang="sl-SI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EEBBE2E-637A-C86A-CF1D-7D64DADC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A2AAE86-5FAF-8834-74FB-5F60B60E03BF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0D784C8-7994-D07E-8D9D-1C8DF60CC648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5607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Poslovna inteligenca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in 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inteligenca (BI) zajema vse strategije in tehnologije, ki jih podjetja uporabljajo za podatkovno analizo preteklih in trenutnih poslovnih informacij.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analitika (BA) je proces, ki temelji na BI in omogoča nove vpoglede v poslovni proces ter boljše strateško odločanje za prihodnost; temelji na podatkovnem rudarjenju (DM), ki je proces iskanja anomalij, vzorcev in korelacij v večjih podatkovnih nizih za napovedovanje rezultatov.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Primer: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Načrtovanje prodaje in poslovanja (SOP) je prilagodljivo orodje, ki temelji na BI za napovedovanje in načrtovanje proizvodnih dejavnosti; obsega načrtovanje prodaje, proizvodnje in zmogljivosti.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504C9A8-69F1-4231-A5F3-3FE70F65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80367E3-003E-09CD-5AA0-2203D176F118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B1B2598-5747-6922-8CFC-BA69A2B2F880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6709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Institucionalno znanje</a:t>
            </a:r>
            <a:endParaRPr lang="en-US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CE48EFA-95F4-FF4F-E3D2-B595AFA8B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3D2EC90-D2A7-90B2-DE9B-A82AFE80C5FC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230E791-C496-9AF3-F2D9-1D56FF9937A7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Vir: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nabor podatkov DM (2024) iz poglavja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Institucionalno znanje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4D1CF7C-B754-76B1-7D7F-BF5EF0B03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3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C881C94-A9F1-7BFF-7F6B-4255116E25B6}"/>
              </a:ext>
            </a:extLst>
          </p:cNvPr>
          <p:cNvSpPr txBox="1"/>
          <p:nvPr/>
        </p:nvSpPr>
        <p:spPr>
          <a:xfrm>
            <a:off x="6438581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B0E1D97-31AF-FD2F-DA46-8B26773495A7}"/>
              </a:ext>
            </a:extLst>
          </p:cNvPr>
          <p:cNvSpPr txBox="1"/>
          <p:nvPr/>
        </p:nvSpPr>
        <p:spPr>
          <a:xfrm>
            <a:off x="6469270" y="6237064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8E509AD-41D0-4D20-819F-D60E09D522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E2EFE-3DC4-4B13-BC90-8EB9B43E6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AA1A3A-16E5-4B92-94A1-45B0038B3C0A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2721</TotalTime>
  <Words>2509</Words>
  <Application>Microsoft Office PowerPoint</Application>
  <PresentationFormat>Panoramiczny</PresentationFormat>
  <Paragraphs>218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STATISTIČNE METODE ZA ANALIZO LOGISTIČNIH PODATKOV</vt:lpstr>
      <vt:lpstr>Agenda</vt:lpstr>
      <vt:lpstr>Operativne raziskave v logistiki</vt:lpstr>
      <vt:lpstr>Strateško načrtovanje logistike</vt:lpstr>
      <vt:lpstr>Strateško načrtovanje logistike</vt:lpstr>
      <vt:lpstr>Simulacijski sistem</vt:lpstr>
      <vt:lpstr>Poslovna inteligenca in analitika</vt:lpstr>
      <vt:lpstr>SOP (1/2)</vt:lpstr>
      <vt:lpstr>SOP (2/2)</vt:lpstr>
      <vt:lpstr>Sistemi za podporo odločanju</vt:lpstr>
      <vt:lpstr>Večkriterijsko odločanje</vt:lpstr>
      <vt:lpstr> Primer MCDM (1/2)</vt:lpstr>
      <vt:lpstr> Primer MCDM (2/2)</vt:lpstr>
      <vt:lpstr>Postopek MCDM</vt:lpstr>
      <vt:lpstr>Zaključek</vt:lpstr>
      <vt:lpstr>Authors: Sanja Bojić Kristijan Brglez Maja Fošner Roman Gumzej Rebeka Kovačič Lukman Benjamin Marcen Marinko Maslarić Boško Matović Dejan Mirčetić  Final version: June 2025</vt:lpstr>
      <vt:lpstr>Hvala za vašo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cp:keywords>, docId:729D9447045A74C661FCAD21A3882BE8</cp:keywords>
  <dc:description/>
  <cp:lastModifiedBy>KRS</cp:lastModifiedBy>
  <cp:revision>201</cp:revision>
  <dcterms:created xsi:type="dcterms:W3CDTF">2023-07-06T12:09:08Z</dcterms:created>
  <dcterms:modified xsi:type="dcterms:W3CDTF">2025-10-28T11:48:57Z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