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4"/>
    <p:sldMasterId id="2147483661" r:id="rId5"/>
  </p:sldMasterIdLst>
  <p:sldIdLst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3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4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Klikni, da bi lahko uredili slog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3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5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3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4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Klikni, da bi lahko uredili slog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Kliknite, da uredite slog vzorca besedila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raven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Tretji raven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Višji nivo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Pojasnila o tem, kako se je zgodilo to, kar se je zgodilo.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5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STATISTIČNE METODE ZA ANALIZO LOGISTIČNIH PODATKOV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951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6000" b="0" strike="noStrike" spc="-1">
                <a:solidFill>
                  <a:schemeClr val="dk1"/>
                </a:solidFill>
                <a:latin typeface="Tahoma"/>
                <a:ea typeface="Tahoma"/>
              </a:rPr>
              <a:t>Upravljanje podatkov</a:t>
            </a:r>
            <a:endParaRPr lang="sl-SI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Diapozitivi za vaje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A5EF1DE-995D-0CA9-490D-9BA8C56D51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029" y="5631735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e tekstowe 5">
            <a:extLst>
              <a:ext uri="{FF2B5EF4-FFF2-40B4-BE49-F238E27FC236}">
                <a16:creationId xmlns:a16="http://schemas.microsoft.com/office/drawing/2014/main" id="{B64F4549-B5E9-A43B-258D-422A92B65ED7}"/>
              </a:ext>
            </a:extLst>
          </p:cNvPr>
          <p:cNvSpPr txBox="1"/>
          <p:nvPr/>
        </p:nvSpPr>
        <p:spPr>
          <a:xfrm>
            <a:off x="6024024" y="5774096"/>
            <a:ext cx="496736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strani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stališča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izključno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avtorja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jev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ne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odražajo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nujno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Evropska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Nacionalna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agencija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zanje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prevzemata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odgovornosti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" name="pole tekstowe 12">
            <a:extLst>
              <a:ext uri="{FF2B5EF4-FFF2-40B4-BE49-F238E27FC236}">
                <a16:creationId xmlns:a16="http://schemas.microsoft.com/office/drawing/2014/main" id="{FA102A3D-C734-235A-69F9-ADF31CB2294D}"/>
              </a:ext>
            </a:extLst>
          </p:cNvPr>
          <p:cNvSpPr txBox="1"/>
          <p:nvPr/>
        </p:nvSpPr>
        <p:spPr>
          <a:xfrm>
            <a:off x="539680" y="5293868"/>
            <a:ext cx="49970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e tekstowe 16">
            <a:extLst>
              <a:ext uri="{FF2B5EF4-FFF2-40B4-BE49-F238E27FC236}">
                <a16:creationId xmlns:a16="http://schemas.microsoft.com/office/drawing/2014/main" id="{FC5AD446-E028-2114-FEEB-EE11CF87A088}"/>
              </a:ext>
            </a:extLst>
          </p:cNvPr>
          <p:cNvSpPr txBox="1"/>
          <p:nvPr/>
        </p:nvSpPr>
        <p:spPr>
          <a:xfrm>
            <a:off x="-42796" y="6378243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2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-GB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</p:spTree>
    <p:extLst>
      <p:ext uri="{BB962C8B-B14F-4D97-AF65-F5344CB8AC3E}">
        <p14:creationId xmlns:p14="http://schemas.microsoft.com/office/powerpoint/2010/main" val="82988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Logični model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Ko so določeni vsi ustrezni identifikatorji in medsebojne povezave med tabelami, se lahko določi logični model (relacijska shema):</a:t>
            </a: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Supplier_ID#, Supplier_name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Supplier_contact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Store_ID#, Store_name, Store_address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NAROČILO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dobavitelj_ID#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trgovina_ID#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naročilo_ID#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datum, količina, 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EPC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•"/>
            </a:pP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(EPC#, </a:t>
            </a:r>
            <a:r>
              <a:rPr lang="sl-S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Product_name, Product_price</a:t>
            </a: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•"/>
            </a:pP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Relacijska shema 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lahko izvaja 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kateri koli 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RDBS.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903E46B-F230-99CC-3195-197FC8F0D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9E1D507-310B-0E31-4E36-7EA93DA3FFAD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8ED7834-3E77-3814-6938-82F31A5B582F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96264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Logični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model</a:t>
            </a:r>
            <a:endParaRPr lang="en-US" sz="3200" b="1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diagram, načrt, posnetek zaslona&#10;&#10;Opis je samodejno ustvarjen">
            <a:extLst>
              <a:ext uri="{FF2B5EF4-FFF2-40B4-BE49-F238E27FC236}">
                <a16:creationId xmlns:a16="http://schemas.microsoft.com/office/drawing/2014/main" id="{26F07E9C-F5A4-602F-6B06-25F9B8BCA43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152350" y="1826959"/>
            <a:ext cx="7886700" cy="38481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Oblaček: črta 3">
            <a:extLst>
              <a:ext uri="{FF2B5EF4-FFF2-40B4-BE49-F238E27FC236}">
                <a16:creationId xmlns:a16="http://schemas.microsoft.com/office/drawing/2014/main" id="{69B1C632-DEBB-FA11-B183-5E7C9EA663D6}"/>
              </a:ext>
            </a:extLst>
          </p:cNvPr>
          <p:cNvSpPr/>
          <p:nvPr/>
        </p:nvSpPr>
        <p:spPr>
          <a:xfrm>
            <a:off x="4266828" y="3672720"/>
            <a:ext cx="1273968" cy="488156"/>
          </a:xfrm>
          <a:prstGeom prst="borderCallout1">
            <a:avLst>
              <a:gd name="adj1" fmla="val 136691"/>
              <a:gd name="adj2" fmla="val 4959"/>
              <a:gd name="adj3" fmla="val 136782"/>
              <a:gd name="adj4" fmla="val 68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razmerje</a:t>
            </a:r>
            <a:endParaRPr lang="en-US"/>
          </a:p>
        </p:txBody>
      </p:sp>
      <p:sp>
        <p:nvSpPr>
          <p:cNvPr id="3" name="Oblaček: črta 2">
            <a:extLst>
              <a:ext uri="{FF2B5EF4-FFF2-40B4-BE49-F238E27FC236}">
                <a16:creationId xmlns:a16="http://schemas.microsoft.com/office/drawing/2014/main" id="{07A77379-182D-B9AB-C7B6-939A67F49C4E}"/>
              </a:ext>
            </a:extLst>
          </p:cNvPr>
          <p:cNvSpPr/>
          <p:nvPr/>
        </p:nvSpPr>
        <p:spPr>
          <a:xfrm>
            <a:off x="2992860" y="1670381"/>
            <a:ext cx="1273968" cy="488156"/>
          </a:xfrm>
          <a:prstGeom prst="borderCallout1">
            <a:avLst>
              <a:gd name="adj1" fmla="val 18750"/>
              <a:gd name="adj2" fmla="val -8333"/>
              <a:gd name="adj3" fmla="val 69139"/>
              <a:gd name="adj4" fmla="val -403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entiteta</a:t>
            </a:r>
            <a:endParaRPr lang="en-US"/>
          </a:p>
        </p:txBody>
      </p:sp>
      <p:sp>
        <p:nvSpPr>
          <p:cNvPr id="7" name="Oblaček: črta 6">
            <a:extLst>
              <a:ext uri="{FF2B5EF4-FFF2-40B4-BE49-F238E27FC236}">
                <a16:creationId xmlns:a16="http://schemas.microsoft.com/office/drawing/2014/main" id="{92E241D4-8B27-426C-AC38-2D1D5F3B44AF}"/>
              </a:ext>
            </a:extLst>
          </p:cNvPr>
          <p:cNvSpPr/>
          <p:nvPr/>
        </p:nvSpPr>
        <p:spPr>
          <a:xfrm>
            <a:off x="6651206" y="3105453"/>
            <a:ext cx="1273968" cy="488156"/>
          </a:xfrm>
          <a:prstGeom prst="borderCallout1">
            <a:avLst>
              <a:gd name="adj1" fmla="val 122816"/>
              <a:gd name="adj2" fmla="val -7668"/>
              <a:gd name="adj3" fmla="val 20576"/>
              <a:gd name="adj4" fmla="val -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ključi</a:t>
            </a:r>
            <a:endParaRPr lang="en-US"/>
          </a:p>
        </p:txBody>
      </p:sp>
      <p:sp>
        <p:nvSpPr>
          <p:cNvPr id="8" name="Symbol zastępczy zawartości 8">
            <a:extLst>
              <a:ext uri="{FF2B5EF4-FFF2-40B4-BE49-F238E27FC236}">
                <a16:creationId xmlns:a16="http://schemas.microsoft.com/office/drawing/2014/main" id="{AD9315F7-DC36-4C61-8A3F-B59C2B88BDE2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posnetek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podatkovne zbirke MyStore (2024)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3E9CEB8-BB3F-7D4F-FED7-71E997C90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A4973C6-F1F7-6387-7212-DFDC4D38D915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12DBC75-2826-9EC7-95FF-50C1A0ED1509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65809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Fizični model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3F16C53-13EB-4CEE-BA65-C742FB4EE224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48" y="1825625"/>
            <a:ext cx="8317704" cy="435133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5F68BC7-AD7B-4520-A1BF-7D0065D72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941" y="2514012"/>
            <a:ext cx="2743583" cy="84784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514D055-EF4E-1C00-E13A-BF091A0D1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D83D85B-C44B-C2B2-3DFF-ECD760349015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89931AC-45DF-F459-9294-61EB3619C38F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553397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Raziskovanje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podatkov</a:t>
            </a:r>
            <a:endParaRPr lang="en-US" sz="3200" b="0" strike="noStrike" spc="-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</a:rPr>
              <a:t>Jeziki poizvedb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so večinoma dveh vrst: </a:t>
            </a:r>
            <a:endParaRPr lang="en-U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strukturirani poizvedovalni jezik (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SQL)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Poizvedba z zgledom (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).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Medtem ko se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(na prejšnji diapozitivu)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šteje za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programski jezik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API DBMS,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se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(na naslednjem diapozitivu)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 glavnem uporablja neposredno z DBMS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za upravljanje DB in skladiščenje podatkov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Poizvedbe ustvarjajo tabele z rezultati,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ki se lahko uporabijo za gradnjo podatkovnih skladišč ali ponovno uporabijo v nadaljnjih poizvedbah.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9D7C3FE-2733-CDCD-5659-3605C38474F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Šole W3, 2023)</a:t>
            </a:r>
            <a:endParaRPr lang="en-US" sz="1200" b="0" strike="noStrike" spc="-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F381F49-9C64-B969-3E34-24FCA8F6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DF5B2C1-9E6F-65B1-30EE-A72C82890D72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E7667FD-7447-6822-1DB3-103F74F7381B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37232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Zaključek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V tem primeru je opisan analitični pristop k izgradnji RDB.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</a:rPr>
              <a:t>Lahko se igrate s podatkovno zbirko in oblikujete nova iskanja, poročila itd.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13E57CE-900D-FD97-72D1-9B78D3EBB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6F11B33-D556-6323-209D-587333D024C4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F26AB52-70C8-3FA7-B875-57C4F05E6F18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60452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Hvala za vašo pozornost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E962C3FC-8002-0737-1002-1158D231C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A5ABC9C-BBF9-C568-E36C-2C200C0135C3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D867236-94F5-5EF0-0C93-688C4B768C80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13547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Upravljanje podatkov 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Gradnja relacijske podatkovne baze</a:t>
            </a:r>
            <a:endParaRPr lang="pl-PL" sz="20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AutoNum type="arabicParenR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Globalni model</a:t>
            </a:r>
            <a:endParaRPr lang="pl-PL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Konceptualni model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Logični model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Fizični model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 Zaključek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333AF3B-6839-1912-B615-0DBF793E6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C95FDF2-104C-30B9-BBA3-7056EEADFEC6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F6C3301-6B13-7808-A98B-FF9BAB8FE5E5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79587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Upravljanje podatkov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Poleg določene oblike so lahko podatki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organizirani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na različne načine, da se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olajša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njihovo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upravljanje, obdelava in predstavitev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Čeprav so podatki na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vhodu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večinoma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nestrukturirani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se z njihovim shranjevanjem, prenosom in obdelavo povečuje njihova organiziranost.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Običajne oblike organizacije podatkov po naraščajoči kompleksnosti predstavljajo polstrukturirani (npr. CSV) in strukturirani (npr. preglednice, podatkovne zbirke itd.) podatkovni formati: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Prva oblika organizacije podatkov je z dvodimenzionalnimi polji, imenovanimi tudi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tabele ali preglednice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Obstajajo različne oblike organizacije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DB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med katerimi je najpogostejši relacijski model (RDB). 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Model </a:t>
            </a: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RDB 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temelji na konceptu </a:t>
            </a: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entitet in relacij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Ker za iskanje po datotekah podatkovnih zbirk običajno ni fiksnih poti, so bili za iskanje in manipulacijo s podatki razviti različni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jeziki za poizvedovanje 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(npr. SQL). 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Šole W3,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78B1DAE-8D38-EBE8-79F3-1FEEC8335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DC0D4E4-045E-202E-4AB7-70579F0BAE87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74E9867-4DFA-31F7-6ED0-530AE7A7126D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36704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neobdelani podatki o transakcijah (CSV) </a:t>
            </a:r>
            <a:endParaRPr lang="en-US" dirty="0"/>
          </a:p>
        </p:txBody>
      </p:sp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938031" y="1320572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deskriptor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44725" y="2110799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transakcije</a:t>
            </a:r>
            <a:endParaRPr lang="en-US" dirty="0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CSV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(vrednosti, ločene z vejico)</a:t>
            </a:r>
            <a:endParaRPr lang="sl-SI" dirty="0">
              <a:latin typeface="Tahoma"/>
              <a:ea typeface="Tahoma"/>
              <a:cs typeface="Tahoma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9C2D852-2617-7FD5-8329-21B096C25CFC}"/>
              </a:ext>
            </a:extLst>
          </p:cNvPr>
          <p:cNvSpPr txBox="1"/>
          <p:nvPr/>
        </p:nvSpPr>
        <p:spPr>
          <a:xfrm>
            <a:off x="2822267" y="2112616"/>
            <a:ext cx="671681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err="1">
                <a:ea typeface="+mn-lt"/>
                <a:cs typeface="+mn-lt"/>
              </a:rPr>
              <a:t>Datum, SellerID, CustomerID, TransactionID, ProductID, ProductPrice</a:t>
            </a:r>
            <a:endParaRPr lang="sl-SI" err="1"/>
          </a:p>
          <a:p>
            <a:r>
              <a:rPr lang="sl-SI" dirty="0">
                <a:ea typeface="+mn-lt"/>
                <a:cs typeface="+mn-lt"/>
              </a:rPr>
              <a:t>1.10.24,1,12,1,101,195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1.10.24,1,12,1,102,45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1.10.24,2,14,2,104,55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1.10.24,2,14,3,101,195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2.10.24,3,15,4,105,85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2.10.24,3,16,5,104,55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2.10.24,1,17,6,102,45</a:t>
            </a:r>
            <a:endParaRPr lang="sl-SI" dirty="0"/>
          </a:p>
          <a:p>
            <a:pPr algn="l"/>
            <a:r>
              <a:rPr lang="sl-SI" dirty="0">
                <a:ea typeface="Calibri"/>
                <a:cs typeface="Calibri"/>
              </a:rPr>
              <a:t>...</a:t>
            </a:r>
          </a:p>
          <a:p>
            <a:endParaRPr lang="sl-SI" dirty="0">
              <a:ea typeface="Calibri"/>
              <a:cs typeface="Calibri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873FF45-5F16-5510-BE70-C80C47098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E4383D8-168D-3E38-D872-8999E1DA06AC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BBE2014-9899-C6B4-03BA-0D94DD29EA80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86859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Podatki CSV v preglednico</a:t>
            </a:r>
            <a:endParaRPr lang="en-US" dirty="0"/>
          </a:p>
        </p:txBody>
      </p:sp>
      <p:pic>
        <p:nvPicPr>
          <p:cNvPr id="2" name="Označba mesta vsebine 1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B1633813-6038-8610-E157-FF7C55D648C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714325" y="2691352"/>
            <a:ext cx="6762750" cy="26193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624880" y="1821613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stolpec</a:t>
            </a:r>
            <a:endParaRPr lang="en-US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86478" y="2904114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vrstica</a:t>
            </a:r>
            <a:endParaRPr lang="en-US"/>
          </a:p>
        </p:txBody>
      </p:sp>
      <p:sp>
        <p:nvSpPr>
          <p:cNvPr id="5" name="Oblaček: črta 4">
            <a:extLst>
              <a:ext uri="{FF2B5EF4-FFF2-40B4-BE49-F238E27FC236}">
                <a16:creationId xmlns:a16="http://schemas.microsoft.com/office/drawing/2014/main" id="{47357BEA-9870-B0BB-9E27-3B7B37B77095}"/>
              </a:ext>
            </a:extLst>
          </p:cNvPr>
          <p:cNvSpPr/>
          <p:nvPr/>
        </p:nvSpPr>
        <p:spPr>
          <a:xfrm>
            <a:off x="4048126" y="4357688"/>
            <a:ext cx="857250" cy="273844"/>
          </a:xfrm>
          <a:prstGeom prst="borderCallout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celica</a:t>
            </a:r>
            <a:endParaRPr lang="en-US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posnetek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preglednice DB 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B6FF7BB-ECC5-3D39-442F-C77BE4C32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609AC10-1061-3A39-033B-1293378A7B6D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2369F61-D711-AD7D-5D84-F410E7F42100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Podatki iz preglednice v zbirko podatkov + poizvedba SQL</a:t>
            </a:r>
            <a:endParaRPr lang="en-US" dirty="0"/>
          </a:p>
        </p:txBody>
      </p:sp>
      <p:pic>
        <p:nvPicPr>
          <p:cNvPr id="6" name="Slika 5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D464DF2-19FD-830B-4E57-47A6E45F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328862"/>
            <a:ext cx="7200900" cy="2200275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7D7A5E0B-6CA4-4D64-85DE-763879353B2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posnetek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podatkovne zbirke DB 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FF392DB-5194-B94E-8F6C-A067AEEDD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1EE16BC-EA8E-D9CE-58C6-A5D5BD98449D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743F6B4-606D-7AC7-A3F8-B1A9C59F90DD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75404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Gradnja relacijske podatkovne baze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Relacijsko podatkovno zbirko (RDB) je mogoče zgraditi analitično (od zgoraj navzdol) ali sintetično (od spodaj navzgor).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</a:rPr>
              <a:t>Glede na razpoložljive informacije: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</a:rPr>
              <a:t>prvi pristop ustreza izgradnji podatkovne zbirke od začetka.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</a:rPr>
              <a:t>Drugi pristop ustreza gradnji podatkovne zbirke iz zbirke podatkov, razvrščenih po atributih (npr. iz preglednice).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Glavna prednost uporabe </a:t>
            </a:r>
            <a:r>
              <a:rPr lang="pl-PL" sz="1800" spc="-1" dirty="0">
                <a:solidFill>
                  <a:schemeClr val="dk1"/>
                </a:solidFill>
                <a:latin typeface="Tahoma"/>
              </a:rPr>
              <a:t>RDB je, da so tabele med seboj povezane s ključi: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</a:rPr>
              <a:t>primarni ključi (edinstveni) omogočajo enostavno iskanje ustreznih vrstic podatkov.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</a:rPr>
              <a:t>sekundarni ključi olajšajo povezovanje povezanih tabel po posebnih atributih, ki so na eni strani prikazani kot reference, na drugi pa kot primarni ključi.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8BA9AB0-F1F5-487B-D180-FA93E5012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86CB035-A3D9-BE69-E0CE-7AC1417D58AA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4F9BF00-6AE7-EF4C-EBDA-D34FEE6A57FA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01731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>
                <a:solidFill>
                  <a:srgbClr val="1065AB"/>
                </a:solidFill>
                <a:latin typeface="Tahoma"/>
                <a:ea typeface="Tahoma"/>
              </a:rPr>
              <a:t>Globalni model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4E73FAD-0532-4CB8-B1A1-16A0611AEC50}"/>
              </a:ext>
            </a:extLst>
          </p:cNvPr>
          <p:cNvGrpSpPr/>
          <p:nvPr/>
        </p:nvGrpSpPr>
        <p:grpSpPr>
          <a:xfrm>
            <a:off x="3017837" y="1959505"/>
            <a:ext cx="6156325" cy="3191304"/>
            <a:chOff x="1385888" y="1798638"/>
            <a:chExt cx="6156325" cy="3191304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1694A5BB-4D7F-4BE6-B5CF-56F5DCBC0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5888" y="3175000"/>
              <a:ext cx="1981200" cy="458788"/>
            </a:xfrm>
            <a:prstGeom prst="rect">
              <a:avLst/>
            </a:prstGeom>
            <a:noFill/>
            <a:ln w="57240">
              <a:solidFill>
                <a:srgbClr val="6767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spcBef>
                  <a:spcPts val="1500"/>
                </a:spcBef>
                <a:defRPr/>
              </a:pPr>
              <a:r>
                <a:rPr lang="en-GB">
                  <a:latin typeface="Comic Sans MS" charset="0"/>
                  <a:cs typeface="Arial Unicode MS" charset="0"/>
                </a:rPr>
                <a:t>Dobavitelj</a:t>
              </a:r>
            </a:p>
          </p:txBody>
        </p:sp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4E18BD4B-C70B-45E5-AC8E-0919126E9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1013" y="3175000"/>
              <a:ext cx="1981200" cy="458788"/>
            </a:xfrm>
            <a:prstGeom prst="rect">
              <a:avLst/>
            </a:prstGeom>
            <a:noFill/>
            <a:ln w="57240">
              <a:solidFill>
                <a:srgbClr val="6767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spcBef>
                  <a:spcPts val="1500"/>
                </a:spcBef>
                <a:defRPr/>
              </a:pPr>
              <a:r>
                <a:rPr lang="en-GB">
                  <a:latin typeface="Comic Sans MS" charset="0"/>
                  <a:cs typeface="Arial Unicode MS" charset="0"/>
                </a:rPr>
                <a:t>Trgovina</a:t>
              </a: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0D560C78-00EA-440B-8D49-9C51889F8AF5}"/>
                </a:ext>
              </a:extLst>
            </p:cNvPr>
            <p:cNvSpPr>
              <a:spLocks/>
            </p:cNvSpPr>
            <p:nvPr/>
          </p:nvSpPr>
          <p:spPr bwMode="auto">
            <a:xfrm rot="21480000">
              <a:off x="2284413" y="1992315"/>
              <a:ext cx="4100512" cy="1209675"/>
            </a:xfrm>
            <a:custGeom>
              <a:avLst/>
              <a:gdLst>
                <a:gd name="T0" fmla="*/ 0 w 2506"/>
                <a:gd name="T1" fmla="*/ 599 h 657"/>
                <a:gd name="T2" fmla="*/ 691 w 2506"/>
                <a:gd name="T3" fmla="*/ 138 h 657"/>
                <a:gd name="T4" fmla="*/ 1171 w 2506"/>
                <a:gd name="T5" fmla="*/ 234 h 657"/>
                <a:gd name="T6" fmla="*/ 1728 w 2506"/>
                <a:gd name="T7" fmla="*/ 71 h 657"/>
                <a:gd name="T8" fmla="*/ 2506 w 2506"/>
                <a:gd name="T9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6" h="657">
                  <a:moveTo>
                    <a:pt x="0" y="599"/>
                  </a:moveTo>
                  <a:cubicBezTo>
                    <a:pt x="248" y="399"/>
                    <a:pt x="496" y="199"/>
                    <a:pt x="691" y="138"/>
                  </a:cubicBezTo>
                  <a:cubicBezTo>
                    <a:pt x="886" y="77"/>
                    <a:pt x="998" y="245"/>
                    <a:pt x="1171" y="234"/>
                  </a:cubicBezTo>
                  <a:cubicBezTo>
                    <a:pt x="1344" y="223"/>
                    <a:pt x="1505" y="0"/>
                    <a:pt x="1728" y="71"/>
                  </a:cubicBezTo>
                  <a:cubicBezTo>
                    <a:pt x="1951" y="142"/>
                    <a:pt x="2228" y="399"/>
                    <a:pt x="2506" y="657"/>
                  </a:cubicBezTo>
                </a:path>
              </a:pathLst>
            </a:custGeom>
            <a:noFill/>
            <a:ln w="50760">
              <a:solidFill>
                <a:srgbClr val="676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MS Gothic" charset="0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48E69BE1-93B4-447B-A34D-F262748A9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165" y="3689352"/>
              <a:ext cx="4465637" cy="904875"/>
            </a:xfrm>
            <a:custGeom>
              <a:avLst/>
              <a:gdLst>
                <a:gd name="T0" fmla="*/ 2813 w 2813"/>
                <a:gd name="T1" fmla="*/ 10 h 494"/>
                <a:gd name="T2" fmla="*/ 2381 w 2813"/>
                <a:gd name="T3" fmla="*/ 375 h 494"/>
                <a:gd name="T4" fmla="*/ 1748 w 2813"/>
                <a:gd name="T5" fmla="*/ 259 h 494"/>
                <a:gd name="T6" fmla="*/ 1162 w 2813"/>
                <a:gd name="T7" fmla="*/ 451 h 494"/>
                <a:gd name="T8" fmla="*/ 0 w 2813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3" h="494">
                  <a:moveTo>
                    <a:pt x="2813" y="10"/>
                  </a:moveTo>
                  <a:cubicBezTo>
                    <a:pt x="2685" y="172"/>
                    <a:pt x="2558" y="334"/>
                    <a:pt x="2381" y="375"/>
                  </a:cubicBezTo>
                  <a:cubicBezTo>
                    <a:pt x="2204" y="416"/>
                    <a:pt x="1951" y="246"/>
                    <a:pt x="1748" y="259"/>
                  </a:cubicBezTo>
                  <a:cubicBezTo>
                    <a:pt x="1545" y="272"/>
                    <a:pt x="1453" y="494"/>
                    <a:pt x="1162" y="451"/>
                  </a:cubicBezTo>
                  <a:cubicBezTo>
                    <a:pt x="871" y="408"/>
                    <a:pt x="435" y="204"/>
                    <a:pt x="0" y="0"/>
                  </a:cubicBezTo>
                </a:path>
              </a:pathLst>
            </a:custGeom>
            <a:noFill/>
            <a:ln w="50760">
              <a:solidFill>
                <a:srgbClr val="676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MS Gothic" charset="0"/>
              </a:endParaRP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C57FC3E6-CCDB-4329-8FC5-1B0FE3201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2377" y="1798638"/>
              <a:ext cx="1050139" cy="46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en-GB" b="1">
                  <a:latin typeface="Comic Sans MS" charset="0"/>
                </a:rPr>
                <a:t>Blago</a:t>
              </a: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03B31692-D531-4AFC-9A21-7F7EEE9E4A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4775" y="4527550"/>
              <a:ext cx="1078993" cy="46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en-GB" b="1">
                  <a:latin typeface="Comic Sans MS" charset="0"/>
                </a:rPr>
                <a:t>Naročilo</a:t>
              </a:r>
            </a:p>
          </p:txBody>
        </p:sp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F5511BB3-4D40-235C-B620-6CE1F1DA4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42D8D03-2EFA-17F5-3495-9B099CA72D7E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4915DFD-2500-034D-5EDF-1A2EFB9900F9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02996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Konceptualni model (E-R diagram)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75C310F-AA15-42BE-9AEA-FFAF38E63CCD}"/>
              </a:ext>
            </a:extLst>
          </p:cNvPr>
          <p:cNvGrpSpPr/>
          <p:nvPr/>
        </p:nvGrpSpPr>
        <p:grpSpPr>
          <a:xfrm>
            <a:off x="3384550" y="2271713"/>
            <a:ext cx="5422900" cy="2314575"/>
            <a:chOff x="0" y="0"/>
            <a:chExt cx="5422900" cy="2314575"/>
          </a:xfrm>
        </p:grpSpPr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4F96D36F-6EAF-489A-B64B-EA9BA7930958}"/>
                </a:ext>
              </a:extLst>
            </p:cNvPr>
            <p:cNvSpPr/>
            <p:nvPr/>
          </p:nvSpPr>
          <p:spPr>
            <a:xfrm>
              <a:off x="3438525" y="1228725"/>
              <a:ext cx="485775" cy="2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/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 1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Diagram poteka: odločitev 6">
              <a:extLst>
                <a:ext uri="{FF2B5EF4-FFF2-40B4-BE49-F238E27FC236}">
                  <a16:creationId xmlns:a16="http://schemas.microsoft.com/office/drawing/2014/main" id="{C6EBC499-4720-4B44-B4CC-228221C2043F}"/>
                </a:ext>
              </a:extLst>
            </p:cNvPr>
            <p:cNvSpPr/>
            <p:nvPr/>
          </p:nvSpPr>
          <p:spPr>
            <a:xfrm>
              <a:off x="1962150" y="942975"/>
              <a:ext cx="1435100" cy="939800"/>
            </a:xfrm>
            <a:prstGeom prst="flowChartDecision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Naročilo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Pravokotnik 7">
              <a:extLst>
                <a:ext uri="{FF2B5EF4-FFF2-40B4-BE49-F238E27FC236}">
                  <a16:creationId xmlns:a16="http://schemas.microsoft.com/office/drawing/2014/main" id="{B8FEDC52-94C5-4A7A-B423-4EF7E46C9681}"/>
                </a:ext>
              </a:extLst>
            </p:cNvPr>
            <p:cNvSpPr/>
            <p:nvPr/>
          </p:nvSpPr>
          <p:spPr>
            <a:xfrm>
              <a:off x="1457325" y="1190625"/>
              <a:ext cx="514350" cy="2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/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M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Diagram poteka: proces 8">
              <a:extLst>
                <a:ext uri="{FF2B5EF4-FFF2-40B4-BE49-F238E27FC236}">
                  <a16:creationId xmlns:a16="http://schemas.microsoft.com/office/drawing/2014/main" id="{6DBB5CBF-A746-4794-AC7D-27F42A1BE9C2}"/>
                </a:ext>
              </a:extLst>
            </p:cNvPr>
            <p:cNvSpPr/>
            <p:nvPr/>
          </p:nvSpPr>
          <p:spPr>
            <a:xfrm>
              <a:off x="0" y="1190625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Dobavitelj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Kolenski povezovalnik 40">
              <a:extLst>
                <a:ext uri="{FF2B5EF4-FFF2-40B4-BE49-F238E27FC236}">
                  <a16:creationId xmlns:a16="http://schemas.microsoft.com/office/drawing/2014/main" id="{275C4245-EED0-4724-93CD-7919A4D4132B}"/>
                </a:ext>
              </a:extLst>
            </p:cNvPr>
            <p:cNvCxnSpPr/>
            <p:nvPr/>
          </p:nvCxnSpPr>
          <p:spPr>
            <a:xfrm flipV="1">
              <a:off x="1485900" y="1419225"/>
              <a:ext cx="495300" cy="5969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Kolenski povezovalnik 42">
              <a:extLst>
                <a:ext uri="{FF2B5EF4-FFF2-40B4-BE49-F238E27FC236}">
                  <a16:creationId xmlns:a16="http://schemas.microsoft.com/office/drawing/2014/main" id="{9B8A0BB1-95EE-4EBE-9CA4-C331CED2C153}"/>
                </a:ext>
              </a:extLst>
            </p:cNvPr>
            <p:cNvCxnSpPr/>
            <p:nvPr/>
          </p:nvCxnSpPr>
          <p:spPr>
            <a:xfrm>
              <a:off x="3324225" y="1419225"/>
              <a:ext cx="609600" cy="7620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Diagram poteka: proces 11">
              <a:extLst>
                <a:ext uri="{FF2B5EF4-FFF2-40B4-BE49-F238E27FC236}">
                  <a16:creationId xmlns:a16="http://schemas.microsoft.com/office/drawing/2014/main" id="{68ED6A33-10FE-470C-8D9F-028CA8F2123B}"/>
                </a:ext>
              </a:extLst>
            </p:cNvPr>
            <p:cNvSpPr/>
            <p:nvPr/>
          </p:nvSpPr>
          <p:spPr>
            <a:xfrm>
              <a:off x="3924300" y="1171575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Trgovina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Pravokotnik 12">
              <a:extLst>
                <a:ext uri="{FF2B5EF4-FFF2-40B4-BE49-F238E27FC236}">
                  <a16:creationId xmlns:a16="http://schemas.microsoft.com/office/drawing/2014/main" id="{7560CBFB-F55A-4739-9297-382718AE0DB1}"/>
                </a:ext>
              </a:extLst>
            </p:cNvPr>
            <p:cNvSpPr/>
            <p:nvPr/>
          </p:nvSpPr>
          <p:spPr>
            <a:xfrm>
              <a:off x="3048000" y="1685925"/>
              <a:ext cx="847725" cy="6286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u="sng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Order_ID</a:t>
              </a:r>
              <a:br>
                <a:rPr lang="sl-SI" sz="1100" u="sng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Datum</a:t>
              </a:r>
              <a:br>
                <a:rPr lang="sl-SI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Količina</a:t>
              </a:r>
              <a:endParaRPr lang="sl-SI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Kolenski povezovalnik 46">
              <a:extLst>
                <a:ext uri="{FF2B5EF4-FFF2-40B4-BE49-F238E27FC236}">
                  <a16:creationId xmlns:a16="http://schemas.microsoft.com/office/drawing/2014/main" id="{1058BACE-078F-4B58-9D5E-4C6FC66E2C54}"/>
                </a:ext>
              </a:extLst>
            </p:cNvPr>
            <p:cNvCxnSpPr/>
            <p:nvPr/>
          </p:nvCxnSpPr>
          <p:spPr>
            <a:xfrm flipH="1">
              <a:off x="2657475" y="542925"/>
              <a:ext cx="45719" cy="40640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iagram poteka: proces 14">
              <a:extLst>
                <a:ext uri="{FF2B5EF4-FFF2-40B4-BE49-F238E27FC236}">
                  <a16:creationId xmlns:a16="http://schemas.microsoft.com/office/drawing/2014/main" id="{106C5110-148D-400D-8F82-8954B0129218}"/>
                </a:ext>
              </a:extLst>
            </p:cNvPr>
            <p:cNvSpPr/>
            <p:nvPr/>
          </p:nvSpPr>
          <p:spPr>
            <a:xfrm>
              <a:off x="1962150" y="0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Izdelek</a:t>
              </a:r>
              <a:endParaRPr lang="sl-SI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Pravokotnik 15">
              <a:extLst>
                <a:ext uri="{FF2B5EF4-FFF2-40B4-BE49-F238E27FC236}">
                  <a16:creationId xmlns:a16="http://schemas.microsoft.com/office/drawing/2014/main" id="{4584300C-5809-410C-9F52-A5A314901BA6}"/>
                </a:ext>
              </a:extLst>
            </p:cNvPr>
            <p:cNvSpPr/>
            <p:nvPr/>
          </p:nvSpPr>
          <p:spPr>
            <a:xfrm rot="5400000" flipH="1">
              <a:off x="2794000" y="666750"/>
              <a:ext cx="466725" cy="2698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K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C7072A2D-7D49-910B-709B-142D12DBE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4860D7D-D642-EE8E-C4E5-3ED843392415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0853BB06-07AE-A405-ECC5-FCEA1BEE3FC8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2929723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78E509AD-41D0-4D20-819F-D60E09D522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C583F7-683B-420F-BDA6-FF5DEC1D3D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AA1A3A-16E5-4B92-94A1-45B0038B3C0A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2721</TotalTime>
  <Words>1954</Words>
  <Application>Microsoft Office PowerPoint</Application>
  <PresentationFormat>Panoramiczny</PresentationFormat>
  <Paragraphs>136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25" baseType="lpstr">
      <vt:lpstr>MS Gothic</vt:lpstr>
      <vt:lpstr>Arial</vt:lpstr>
      <vt:lpstr>Calibri</vt:lpstr>
      <vt:lpstr>Comic Sans MS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STATISTIČNE METODE ZA ANALIZO LOGISTIČNIH PODATKOV</vt:lpstr>
      <vt:lpstr>Agenda</vt:lpstr>
      <vt:lpstr>Upravljanje podatkov</vt:lpstr>
      <vt:lpstr>neobdelani podatki o transakcijah (CSV) </vt:lpstr>
      <vt:lpstr>Podatki CSV v preglednico</vt:lpstr>
      <vt:lpstr>Podatki iz preglednice v zbirko podatkov + poizvedba SQL</vt:lpstr>
      <vt:lpstr>Gradnja relacijske podatkovne baze</vt:lpstr>
      <vt:lpstr>Globalni model</vt:lpstr>
      <vt:lpstr>Konceptualni model (E-R diagram)</vt:lpstr>
      <vt:lpstr>Logični model</vt:lpstr>
      <vt:lpstr>Logični model</vt:lpstr>
      <vt:lpstr>Fizični model</vt:lpstr>
      <vt:lpstr>Raziskovanje podatkov</vt:lpstr>
      <vt:lpstr>Zaključek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cp:keywords>, docId:729D9447045A74C661FCAD21A3882BE8</cp:keywords>
  <dc:description/>
  <cp:lastModifiedBy>KRS</cp:lastModifiedBy>
  <cp:revision>201</cp:revision>
  <dcterms:created xsi:type="dcterms:W3CDTF">2023-07-06T12:09:08Z</dcterms:created>
  <dcterms:modified xsi:type="dcterms:W3CDTF">2025-10-28T11:48:18Z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