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1" r:id="rId7"/>
    <p:sldId id="299" r:id="rId8"/>
    <p:sldId id="28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6" r:id="rId19"/>
    <p:sldId id="335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9E1D8-653D-BC86-ACD5-53843B5DE7BD}" v="1" dt="2025-11-07T13:50:07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Siemieniak" userId="S::katarzyna.siemieniak@put.poznan.pl::538121d7-eb2f-445b-a440-fa2218d8cb7d" providerId="AD" clId="Web-{6799E1D8-653D-BC86-ACD5-53843B5DE7BD}"/>
    <pc:docChg chg="modSld">
      <pc:chgData name="Katarzyna Siemieniak" userId="S::katarzyna.siemieniak@put.poznan.pl::538121d7-eb2f-445b-a440-fa2218d8cb7d" providerId="AD" clId="Web-{6799E1D8-653D-BC86-ACD5-53843B5DE7BD}" dt="2025-11-07T13:50:07.275" v="0" actId="1076"/>
      <pc:docMkLst>
        <pc:docMk/>
      </pc:docMkLst>
      <pc:sldChg chg="modSp">
        <pc:chgData name="Katarzyna Siemieniak" userId="S::katarzyna.siemieniak@put.poznan.pl::538121d7-eb2f-445b-a440-fa2218d8cb7d" providerId="AD" clId="Web-{6799E1D8-653D-BC86-ACD5-53843B5DE7BD}" dt="2025-11-07T13:50:07.275" v="0" actId="1076"/>
        <pc:sldMkLst>
          <pc:docMk/>
          <pc:sldMk cId="2920479427" sldId="256"/>
        </pc:sldMkLst>
        <pc:spChg chg="mod">
          <ac:chgData name="Katarzyna Siemieniak" userId="S::katarzyna.siemieniak@put.poznan.pl::538121d7-eb2f-445b-a440-fa2218d8cb7d" providerId="AD" clId="Web-{6799E1D8-653D-BC86-ACD5-53843B5DE7BD}" dt="2025-11-07T13:50:07.275" v="0" actId="1076"/>
          <ac:spMkLst>
            <pc:docMk/>
            <pc:sldMk cId="2920479427" sldId="256"/>
            <ac:spMk id="16" creationId="{46EA2B09-7223-1781-4026-E4036E1D6C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9C482DCB-CE37-DF7B-3F41-833CA96560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8AFC5-DA8B-7571-D4DA-91AF0E9754EE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872308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430363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Poslovna analitika i operacije baza podataka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938062-8A9C-E149-ED8A-ED58B1F53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5404"/>
            <a:ext cx="6309130" cy="360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6" y="1642312"/>
            <a:ext cx="5428209" cy="34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" y="1677687"/>
            <a:ext cx="5934255" cy="439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1" y="1636295"/>
            <a:ext cx="5175964" cy="458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1800" dirty="0"/>
              <a:t>Generišite trendove prodaje tokom vremena: Analizirajte kako su se brojke prodaje menjale tokom vremena kako biste identifikovali sezonske trendove ili obrazce rasta.Napomena (koristite dole navedeni kod i dodajte nedostajuće delove ???):</a:t>
            </a:r>
            <a:br>
              <a:rPr lang="sr-Latn-BA" sz="1800" dirty="0"/>
            </a:br>
            <a:endParaRPr lang="sr-Latn-BA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8D875-2E41-5056-60F0-700E6B13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96" y="3013834"/>
            <a:ext cx="4262932" cy="32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Zakljucak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(BA)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povezivanjem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akcijskim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performanse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BA, SQL-a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R-a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skladištenjem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njihovim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ažuriranjem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statističke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nude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moćnu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kombinaciju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preduzećima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donesu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informisane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>
                <a:ea typeface="Calibri" panose="020F0502020204030204" pitchFamily="34" charset="0"/>
                <a:cs typeface="Times New Roman" panose="02020603050405020304" pitchFamily="18" charset="0"/>
              </a:rPr>
              <a:t>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moćan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logistici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poslovanju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 Oni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snagu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oba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mnogo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pouzdanijim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pažnji!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Šta</a:t>
            </a:r>
            <a:r>
              <a:rPr lang="en-US" sz="2000" dirty="0"/>
              <a:t> je </a:t>
            </a:r>
            <a:r>
              <a:rPr lang="en-US" sz="2000" dirty="0" err="1"/>
              <a:t>poslovna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(BA)?</a:t>
            </a:r>
            <a:endParaRPr lang="sr-Latn-RS" sz="2000" dirty="0"/>
          </a:p>
          <a:p>
            <a:r>
              <a:rPr lang="en-US" sz="2000" dirty="0" err="1"/>
              <a:t>Osnovni</a:t>
            </a:r>
            <a:r>
              <a:rPr lang="en-US" sz="2000" dirty="0"/>
              <a:t> </a:t>
            </a:r>
            <a:r>
              <a:rPr lang="en-US" sz="2000" dirty="0" err="1"/>
              <a:t>koncepti</a:t>
            </a:r>
            <a:r>
              <a:rPr lang="en-US" sz="2000" dirty="0"/>
              <a:t> </a:t>
            </a:r>
            <a:r>
              <a:rPr lang="en-US" sz="2000" dirty="0" err="1"/>
              <a:t>baze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– SQL</a:t>
            </a:r>
            <a:endParaRPr lang="sr-Latn-RS" sz="2000" dirty="0"/>
          </a:p>
          <a:p>
            <a:r>
              <a:rPr lang="en-US" sz="2000" dirty="0"/>
              <a:t>SQL &amp; BA &amp; R?</a:t>
            </a:r>
            <a:endParaRPr lang="sr-Latn-RS" sz="2000" dirty="0"/>
          </a:p>
          <a:p>
            <a:r>
              <a:rPr lang="en-US" sz="2000" dirty="0" err="1"/>
              <a:t>Upitivanje</a:t>
            </a:r>
            <a:r>
              <a:rPr lang="en-US" sz="2000" dirty="0"/>
              <a:t> SQL-a</a:t>
            </a:r>
            <a:endParaRPr lang="sr-Latn-RS" sz="2000" dirty="0"/>
          </a:p>
          <a:p>
            <a:r>
              <a:rPr lang="en-US" sz="2000" dirty="0" err="1"/>
              <a:t>Prikazivanje</a:t>
            </a:r>
            <a:r>
              <a:rPr lang="en-US" sz="2000" dirty="0"/>
              <a:t> SQL </a:t>
            </a:r>
            <a:r>
              <a:rPr lang="en-US" sz="2000" dirty="0" err="1"/>
              <a:t>operacija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izveštavanje</a:t>
            </a:r>
            <a:endParaRPr lang="sr-Latn-RS" sz="2000" dirty="0"/>
          </a:p>
          <a:p>
            <a:r>
              <a:rPr lang="en-US" sz="2000" dirty="0" err="1"/>
              <a:t>Zadatak</a:t>
            </a:r>
            <a:r>
              <a:rPr lang="en-US" sz="2000" dirty="0"/>
              <a:t>?</a:t>
            </a:r>
            <a:endParaRPr lang="sr-Latn-RS" sz="2000" dirty="0"/>
          </a:p>
          <a:p>
            <a:r>
              <a:rPr lang="sr-Latn-RS" sz="2000" dirty="0"/>
              <a:t>Zaključak</a:t>
            </a:r>
            <a:endParaRPr lang="en-US" sz="2000" dirty="0"/>
          </a:p>
          <a:p>
            <a:endParaRPr lang="en-U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30472" y="5576471"/>
            <a:ext cx="54088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a.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Ključni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stubovi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poslovne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analize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u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kontekstu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lanaca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snabdevanja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logistike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75" y="1481668"/>
            <a:ext cx="4260849" cy="39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Osnovni pojmovi baza podataka - SQL.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9402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Model podataka baze podataka Chinook.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kako je povezan sa BA i R?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 (BA), SQL-a </a:t>
            </a:r>
            <a:r>
              <a:rPr lang="en-GB" sz="1800" dirty="0" err="1"/>
              <a:t>i</a:t>
            </a:r>
            <a:r>
              <a:rPr lang="en-GB" sz="1800" dirty="0"/>
              <a:t> R-a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u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gde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dobro </a:t>
            </a:r>
            <a:r>
              <a:rPr lang="en-GB" sz="1800" dirty="0" err="1"/>
              <a:t>strukturirani</a:t>
            </a:r>
            <a:r>
              <a:rPr lang="en-GB" sz="1800" dirty="0"/>
              <a:t> u SQL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Dok se mala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srednja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 (SME) </a:t>
            </a:r>
            <a:r>
              <a:rPr lang="en-GB" sz="1800" dirty="0" err="1"/>
              <a:t>još</a:t>
            </a:r>
            <a:r>
              <a:rPr lang="en-GB" sz="1800" dirty="0"/>
              <a:t> </a:t>
            </a:r>
            <a:r>
              <a:rPr lang="en-GB" sz="1800" dirty="0" err="1"/>
              <a:t>uvek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suočavati</a:t>
            </a:r>
            <a:r>
              <a:rPr lang="en-GB" sz="1800" dirty="0"/>
              <a:t> s </a:t>
            </a:r>
            <a:r>
              <a:rPr lang="en-GB" sz="1800" dirty="0" err="1"/>
              <a:t>problemima</a:t>
            </a:r>
            <a:r>
              <a:rPr lang="en-GB" sz="1800" dirty="0"/>
              <a:t> u </a:t>
            </a:r>
            <a:r>
              <a:rPr lang="en-GB" sz="1800" dirty="0" err="1"/>
              <a:t>pravilnom</a:t>
            </a:r>
            <a:r>
              <a:rPr lang="en-GB" sz="1800" dirty="0"/>
              <a:t> </a:t>
            </a:r>
            <a:r>
              <a:rPr lang="en-GB" sz="1800" dirty="0" err="1"/>
              <a:t>upravljanju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</a:t>
            </a:r>
            <a:r>
              <a:rPr lang="en-GB" sz="1800" dirty="0" err="1"/>
              <a:t>veće</a:t>
            </a:r>
            <a:r>
              <a:rPr lang="en-GB" sz="1800" dirty="0"/>
              <a:t> </a:t>
            </a:r>
            <a:r>
              <a:rPr lang="en-GB" sz="1800" dirty="0" err="1"/>
              <a:t>kompanije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prepoznale</a:t>
            </a:r>
            <a:r>
              <a:rPr lang="en-GB" sz="1800" dirty="0"/>
              <a:t> </a:t>
            </a:r>
            <a:r>
              <a:rPr lang="en-GB" sz="1800" dirty="0" err="1"/>
              <a:t>značaj</a:t>
            </a:r>
            <a:r>
              <a:rPr lang="en-GB" sz="1800" dirty="0"/>
              <a:t> </a:t>
            </a:r>
            <a:r>
              <a:rPr lang="en-GB" sz="1800" dirty="0" err="1"/>
              <a:t>organizovanja</a:t>
            </a:r>
            <a:r>
              <a:rPr lang="en-GB" sz="1800" dirty="0"/>
              <a:t> </a:t>
            </a:r>
            <a:r>
              <a:rPr lang="en-GB" sz="1800" dirty="0" err="1"/>
              <a:t>svojih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korišćenjem</a:t>
            </a:r>
            <a:r>
              <a:rPr lang="en-GB" sz="1800" dirty="0"/>
              <a:t> SQL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SQL je </a:t>
            </a:r>
            <a:r>
              <a:rPr lang="en-GB" sz="1800" dirty="0" err="1"/>
              <a:t>idealan</a:t>
            </a:r>
            <a:r>
              <a:rPr lang="en-GB" sz="1800" dirty="0"/>
              <a:t> za </a:t>
            </a:r>
            <a:r>
              <a:rPr lang="en-GB" sz="1800" dirty="0" err="1"/>
              <a:t>skladištenje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ažuriranje</a:t>
            </a:r>
            <a:r>
              <a:rPr lang="en-GB" sz="1800" dirty="0"/>
              <a:t> </a:t>
            </a:r>
            <a:r>
              <a:rPr lang="en-GB" sz="1800" dirty="0" err="1"/>
              <a:t>stalno</a:t>
            </a:r>
            <a:r>
              <a:rPr lang="en-GB" sz="1800" dirty="0"/>
              <a:t> </a:t>
            </a:r>
            <a:r>
              <a:rPr lang="en-GB" sz="1800" dirty="0" err="1"/>
              <a:t>promenjivih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pokreću</a:t>
            </a:r>
            <a:r>
              <a:rPr lang="en-GB" sz="1800" dirty="0"/>
              <a:t> </a:t>
            </a:r>
            <a:r>
              <a:rPr lang="en-GB" sz="1800" dirty="0" err="1"/>
              <a:t>tržišne</a:t>
            </a:r>
            <a:r>
              <a:rPr lang="en-GB" sz="1800" dirty="0"/>
              <a:t> </a:t>
            </a:r>
            <a:r>
              <a:rPr lang="en-GB" sz="1800" dirty="0" err="1"/>
              <a:t>realnosti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prodaja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prihod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R </a:t>
            </a:r>
            <a:r>
              <a:rPr lang="en-GB" sz="1800" dirty="0" err="1"/>
              <a:t>upotpunjuje</a:t>
            </a:r>
            <a:r>
              <a:rPr lang="en-GB" sz="1800" dirty="0"/>
              <a:t> SQL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moćne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alate </a:t>
            </a:r>
            <a:r>
              <a:rPr lang="en-GB" sz="1800" dirty="0" err="1"/>
              <a:t>prilagođene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odličnim</a:t>
            </a:r>
            <a:r>
              <a:rPr lang="en-GB" sz="1800" dirty="0"/>
              <a:t> </a:t>
            </a:r>
            <a:r>
              <a:rPr lang="en-GB" sz="1800" dirty="0" err="1"/>
              <a:t>izborom</a:t>
            </a:r>
            <a:r>
              <a:rPr lang="en-GB" sz="1800" dirty="0"/>
              <a:t> za </a:t>
            </a:r>
            <a:r>
              <a:rPr lang="en-GB" sz="1800" dirty="0" err="1"/>
              <a:t>automatizaciju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prilagođenih</a:t>
            </a:r>
            <a:r>
              <a:rPr lang="en-GB" sz="1800" dirty="0"/>
              <a:t> </a:t>
            </a:r>
            <a:r>
              <a:rPr lang="en-GB" sz="1800" dirty="0" err="1"/>
              <a:t>analitičkih</a:t>
            </a:r>
            <a:r>
              <a:rPr lang="en-GB" sz="1800" dirty="0"/>
              <a:t> </a:t>
            </a:r>
            <a:r>
              <a:rPr lang="en-GB" sz="1800" dirty="0" err="1"/>
              <a:t>paketa</a:t>
            </a:r>
            <a:r>
              <a:rPr lang="en-GB" sz="1800" dirty="0"/>
              <a:t>. Za </a:t>
            </a:r>
            <a:r>
              <a:rPr lang="en-GB" sz="1800" dirty="0" err="1"/>
              <a:t>razliku</a:t>
            </a:r>
            <a:r>
              <a:rPr lang="en-GB" sz="1800" dirty="0"/>
              <a:t> od </a:t>
            </a:r>
            <a:r>
              <a:rPr lang="en-GB" sz="1800" dirty="0" err="1"/>
              <a:t>općih</a:t>
            </a:r>
            <a:r>
              <a:rPr lang="en-GB" sz="1800" dirty="0"/>
              <a:t> </a:t>
            </a:r>
            <a:r>
              <a:rPr lang="en-GB" sz="1800" dirty="0" err="1"/>
              <a:t>programskih</a:t>
            </a:r>
            <a:r>
              <a:rPr lang="en-GB" sz="1800" dirty="0"/>
              <a:t> </a:t>
            </a:r>
            <a:r>
              <a:rPr lang="en-GB" sz="1800" dirty="0" err="1"/>
              <a:t>jezika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</a:t>
            </a:r>
            <a:r>
              <a:rPr lang="en-GB" sz="1800" dirty="0" err="1"/>
              <a:t>Pythona</a:t>
            </a:r>
            <a:r>
              <a:rPr lang="en-GB" sz="1800" dirty="0"/>
              <a:t>, R je </a:t>
            </a:r>
            <a:r>
              <a:rPr lang="en-GB" sz="1800" dirty="0" err="1"/>
              <a:t>specifično</a:t>
            </a:r>
            <a:r>
              <a:rPr lang="en-GB" sz="1800" dirty="0"/>
              <a:t> </a:t>
            </a:r>
            <a:r>
              <a:rPr lang="en-GB" sz="1800" dirty="0" err="1"/>
              <a:t>dizajniran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ključnim</a:t>
            </a:r>
            <a:r>
              <a:rPr lang="en-GB" sz="1800" dirty="0"/>
              <a:t> </a:t>
            </a:r>
            <a:r>
              <a:rPr lang="en-GB" sz="1800" dirty="0" err="1"/>
              <a:t>igračem</a:t>
            </a:r>
            <a:r>
              <a:rPr lang="en-GB" sz="1800" dirty="0"/>
              <a:t> u BA. </a:t>
            </a:r>
            <a:r>
              <a:rPr lang="en-GB" sz="1800" dirty="0" err="1"/>
              <a:t>Zajedno</a:t>
            </a:r>
            <a:r>
              <a:rPr lang="en-GB" sz="1800" dirty="0"/>
              <a:t>, SQL </a:t>
            </a:r>
            <a:r>
              <a:rPr lang="en-GB" sz="1800" dirty="0" err="1"/>
              <a:t>i</a:t>
            </a:r>
            <a:r>
              <a:rPr lang="en-GB" sz="1800" dirty="0"/>
              <a:t> R nude </a:t>
            </a:r>
            <a:r>
              <a:rPr lang="en-GB" sz="1800" dirty="0" err="1"/>
              <a:t>robusnu</a:t>
            </a:r>
            <a:r>
              <a:rPr lang="en-GB" sz="1800" dirty="0"/>
              <a:t> </a:t>
            </a:r>
            <a:r>
              <a:rPr lang="en-GB" sz="1800" dirty="0" err="1"/>
              <a:t>platformu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omogućavajući</a:t>
            </a:r>
            <a:r>
              <a:rPr lang="en-GB" sz="1800" dirty="0"/>
              <a:t> </a:t>
            </a:r>
            <a:r>
              <a:rPr lang="en-GB" sz="1800" dirty="0" err="1"/>
              <a:t>kompanijama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informisane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 </a:t>
            </a:r>
            <a:r>
              <a:rPr lang="en-GB" sz="1800" dirty="0" err="1"/>
              <a:t>zasnovane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tačnim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ažuriranim</a:t>
            </a:r>
            <a:r>
              <a:rPr lang="en-GB" sz="1800" dirty="0"/>
              <a:t> </a:t>
            </a:r>
            <a:r>
              <a:rPr lang="en-GB" sz="1800" dirty="0" err="1"/>
              <a:t>informacijama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576072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5B38C-3881-49BA-9615-EADB1F94AA73}"/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517</Words>
  <Application>Microsoft Office PowerPoint</Application>
  <PresentationFormat>Panoramiczny</PresentationFormat>
  <Paragraphs>37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Statističke metode za analizu logističkih podataka</vt:lpstr>
      <vt:lpstr>Agenda</vt:lpstr>
      <vt:lpstr>Šta je poslovna analiza?</vt:lpstr>
      <vt:lpstr>Osnovni pojmovi baza podataka - SQL.</vt:lpstr>
      <vt:lpstr>SQL i kako je povezan sa BA i R?</vt:lpstr>
      <vt:lpstr>Upitivanje SQL baze podataka pomoću R</vt:lpstr>
      <vt:lpstr>Upitivanje SQL baze podataka pomoću R</vt:lpstr>
      <vt:lpstr>Upitivanje SQL baze podataka pomoću R</vt:lpstr>
      <vt:lpstr>Upitivanje SQL baze podataka pomoću R</vt:lpstr>
      <vt:lpstr>Renderovanje SQL baze podataka i generisanje izveštaja</vt:lpstr>
      <vt:lpstr>Renderovanje SQL baze podataka i generisanje izveštaja</vt:lpstr>
      <vt:lpstr>Renderovanje SQL baze podataka i generisanje izveštaja</vt:lpstr>
      <vt:lpstr>Renderovanje SQL baze podataka i generisanje izveštaja</vt:lpstr>
      <vt:lpstr>Zadatak?</vt:lpstr>
      <vt:lpstr>Zakljucak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32</cp:revision>
  <dcterms:created xsi:type="dcterms:W3CDTF">2023-07-06T12:09:08Z</dcterms:created>
  <dcterms:modified xsi:type="dcterms:W3CDTF">2025-11-07T13:50:07Z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