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Lst>
  <p:sldIdLst>
    <p:sldId id="256" r:id="rId6"/>
    <p:sldId id="257" r:id="rId7"/>
    <p:sldId id="258" r:id="rId8"/>
    <p:sldId id="259" r:id="rId9"/>
    <p:sldId id="260" r:id="rId10"/>
    <p:sldId id="261" r:id="rId11"/>
    <p:sldId id="262" r:id="rId12"/>
    <p:sldId id="268" r:id="rId13"/>
    <p:sldId id="274" r:id="rId14"/>
    <p:sldId id="273" r:id="rId15"/>
    <p:sldId id="290" r:id="rId16"/>
    <p:sldId id="267" r:id="rId17"/>
  </p:sldIdLst>
  <p:sldSz cx="12192000" cy="6858000"/>
  <p:notesSz cx="7559675" cy="10691813"/>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79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lena franjković" userId="db421b58-4577-4f18-b93d-16e533ccff6a" providerId="ADAL" clId="{88745787-94CE-47A6-B1FA-50B6CE5BE2B4}"/>
    <pc:docChg chg="custSel modSld">
      <pc:chgData name="jelena franjković" userId="db421b58-4577-4f18-b93d-16e533ccff6a" providerId="ADAL" clId="{88745787-94CE-47A6-B1FA-50B6CE5BE2B4}" dt="2025-10-27T07:06:13.106" v="11"/>
      <pc:docMkLst>
        <pc:docMk/>
      </pc:docMkLst>
      <pc:sldChg chg="addSp delSp">
        <pc:chgData name="jelena franjković" userId="db421b58-4577-4f18-b93d-16e533ccff6a" providerId="ADAL" clId="{88745787-94CE-47A6-B1FA-50B6CE5BE2B4}" dt="2025-10-27T07:05:47.582" v="1" actId="478"/>
        <pc:sldMkLst>
          <pc:docMk/>
          <pc:sldMk cId="0" sldId="256"/>
        </pc:sldMkLst>
        <pc:spChg chg="add">
          <ac:chgData name="jelena franjković" userId="db421b58-4577-4f18-b93d-16e533ccff6a" providerId="ADAL" clId="{88745787-94CE-47A6-B1FA-50B6CE5BE2B4}" dt="2025-10-27T07:05:45.207" v="0"/>
          <ac:spMkLst>
            <pc:docMk/>
            <pc:sldMk cId="0" sldId="256"/>
            <ac:spMk id="13" creationId="{F7B5B786-0CBC-4A2E-A6B9-076B0D7070D1}"/>
          </ac:spMkLst>
        </pc:spChg>
        <pc:picChg chg="del">
          <ac:chgData name="jelena franjković" userId="db421b58-4577-4f18-b93d-16e533ccff6a" providerId="ADAL" clId="{88745787-94CE-47A6-B1FA-50B6CE5BE2B4}" dt="2025-10-27T07:05:47.582" v="1" actId="478"/>
          <ac:picMkLst>
            <pc:docMk/>
            <pc:sldMk cId="0" sldId="256"/>
            <ac:picMk id="98" creationId="{00000000-0000-0000-0000-000000000000}"/>
          </ac:picMkLst>
        </pc:picChg>
      </pc:sldChg>
      <pc:sldChg chg="addSp">
        <pc:chgData name="jelena franjković" userId="db421b58-4577-4f18-b93d-16e533ccff6a" providerId="ADAL" clId="{88745787-94CE-47A6-B1FA-50B6CE5BE2B4}" dt="2025-10-27T07:05:56.006" v="2"/>
        <pc:sldMkLst>
          <pc:docMk/>
          <pc:sldMk cId="0" sldId="257"/>
        </pc:sldMkLst>
        <pc:spChg chg="add">
          <ac:chgData name="jelena franjković" userId="db421b58-4577-4f18-b93d-16e533ccff6a" providerId="ADAL" clId="{88745787-94CE-47A6-B1FA-50B6CE5BE2B4}" dt="2025-10-27T07:05:56.006" v="2"/>
          <ac:spMkLst>
            <pc:docMk/>
            <pc:sldMk cId="0" sldId="257"/>
            <ac:spMk id="4" creationId="{FE7D0AC8-8819-40EC-8CA1-23C571B3B6E0}"/>
          </ac:spMkLst>
        </pc:spChg>
      </pc:sldChg>
      <pc:sldChg chg="addSp">
        <pc:chgData name="jelena franjković" userId="db421b58-4577-4f18-b93d-16e533ccff6a" providerId="ADAL" clId="{88745787-94CE-47A6-B1FA-50B6CE5BE2B4}" dt="2025-10-27T07:05:58.235" v="3"/>
        <pc:sldMkLst>
          <pc:docMk/>
          <pc:sldMk cId="0" sldId="258"/>
        </pc:sldMkLst>
        <pc:spChg chg="add">
          <ac:chgData name="jelena franjković" userId="db421b58-4577-4f18-b93d-16e533ccff6a" providerId="ADAL" clId="{88745787-94CE-47A6-B1FA-50B6CE5BE2B4}" dt="2025-10-27T07:05:58.235" v="3"/>
          <ac:spMkLst>
            <pc:docMk/>
            <pc:sldMk cId="0" sldId="258"/>
            <ac:spMk id="4" creationId="{8C2FBBE3-A9BD-40D6-9FA3-FC6D4F6795AB}"/>
          </ac:spMkLst>
        </pc:spChg>
      </pc:sldChg>
      <pc:sldChg chg="addSp">
        <pc:chgData name="jelena franjković" userId="db421b58-4577-4f18-b93d-16e533ccff6a" providerId="ADAL" clId="{88745787-94CE-47A6-B1FA-50B6CE5BE2B4}" dt="2025-10-27T07:06:00.107" v="4"/>
        <pc:sldMkLst>
          <pc:docMk/>
          <pc:sldMk cId="0" sldId="259"/>
        </pc:sldMkLst>
        <pc:spChg chg="add">
          <ac:chgData name="jelena franjković" userId="db421b58-4577-4f18-b93d-16e533ccff6a" providerId="ADAL" clId="{88745787-94CE-47A6-B1FA-50B6CE5BE2B4}" dt="2025-10-27T07:06:00.107" v="4"/>
          <ac:spMkLst>
            <pc:docMk/>
            <pc:sldMk cId="0" sldId="259"/>
            <ac:spMk id="5" creationId="{4872D374-576F-4C8B-85C0-47E4D0F9C39E}"/>
          </ac:spMkLst>
        </pc:spChg>
      </pc:sldChg>
      <pc:sldChg chg="addSp">
        <pc:chgData name="jelena franjković" userId="db421b58-4577-4f18-b93d-16e533ccff6a" providerId="ADAL" clId="{88745787-94CE-47A6-B1FA-50B6CE5BE2B4}" dt="2025-10-27T07:06:02.044" v="5"/>
        <pc:sldMkLst>
          <pc:docMk/>
          <pc:sldMk cId="0" sldId="260"/>
        </pc:sldMkLst>
        <pc:spChg chg="add">
          <ac:chgData name="jelena franjković" userId="db421b58-4577-4f18-b93d-16e533ccff6a" providerId="ADAL" clId="{88745787-94CE-47A6-B1FA-50B6CE5BE2B4}" dt="2025-10-27T07:06:02.044" v="5"/>
          <ac:spMkLst>
            <pc:docMk/>
            <pc:sldMk cId="0" sldId="260"/>
            <ac:spMk id="6" creationId="{0CA2BD3F-9D70-4961-B204-64EB821DB704}"/>
          </ac:spMkLst>
        </pc:spChg>
      </pc:sldChg>
      <pc:sldChg chg="addSp">
        <pc:chgData name="jelena franjković" userId="db421b58-4577-4f18-b93d-16e533ccff6a" providerId="ADAL" clId="{88745787-94CE-47A6-B1FA-50B6CE5BE2B4}" dt="2025-10-27T07:06:03.808" v="6"/>
        <pc:sldMkLst>
          <pc:docMk/>
          <pc:sldMk cId="0" sldId="261"/>
        </pc:sldMkLst>
        <pc:spChg chg="add">
          <ac:chgData name="jelena franjković" userId="db421b58-4577-4f18-b93d-16e533ccff6a" providerId="ADAL" clId="{88745787-94CE-47A6-B1FA-50B6CE5BE2B4}" dt="2025-10-27T07:06:03.808" v="6"/>
          <ac:spMkLst>
            <pc:docMk/>
            <pc:sldMk cId="0" sldId="261"/>
            <ac:spMk id="4" creationId="{AA8E98FA-B796-4F69-AFBC-8623F2998A5E}"/>
          </ac:spMkLst>
        </pc:spChg>
      </pc:sldChg>
      <pc:sldChg chg="addSp">
        <pc:chgData name="jelena franjković" userId="db421b58-4577-4f18-b93d-16e533ccff6a" providerId="ADAL" clId="{88745787-94CE-47A6-B1FA-50B6CE5BE2B4}" dt="2025-10-27T07:06:05.763" v="7"/>
        <pc:sldMkLst>
          <pc:docMk/>
          <pc:sldMk cId="0" sldId="262"/>
        </pc:sldMkLst>
        <pc:spChg chg="add">
          <ac:chgData name="jelena franjković" userId="db421b58-4577-4f18-b93d-16e533ccff6a" providerId="ADAL" clId="{88745787-94CE-47A6-B1FA-50B6CE5BE2B4}" dt="2025-10-27T07:06:05.763" v="7"/>
          <ac:spMkLst>
            <pc:docMk/>
            <pc:sldMk cId="0" sldId="262"/>
            <ac:spMk id="5" creationId="{E3CD0956-27DD-4949-B7D4-B045686FC5AE}"/>
          </ac:spMkLst>
        </pc:spChg>
      </pc:sldChg>
      <pc:sldChg chg="addSp">
        <pc:chgData name="jelena franjković" userId="db421b58-4577-4f18-b93d-16e533ccff6a" providerId="ADAL" clId="{88745787-94CE-47A6-B1FA-50B6CE5BE2B4}" dt="2025-10-27T07:06:13.106" v="11"/>
        <pc:sldMkLst>
          <pc:docMk/>
          <pc:sldMk cId="0" sldId="267"/>
        </pc:sldMkLst>
        <pc:spChg chg="add">
          <ac:chgData name="jelena franjković" userId="db421b58-4577-4f18-b93d-16e533ccff6a" providerId="ADAL" clId="{88745787-94CE-47A6-B1FA-50B6CE5BE2B4}" dt="2025-10-27T07:06:13.106" v="11"/>
          <ac:spMkLst>
            <pc:docMk/>
            <pc:sldMk cId="0" sldId="267"/>
            <ac:spMk id="4" creationId="{7426CE85-A394-4AEE-8EE3-86A63CC0E184}"/>
          </ac:spMkLst>
        </pc:spChg>
      </pc:sldChg>
      <pc:sldChg chg="addSp">
        <pc:chgData name="jelena franjković" userId="db421b58-4577-4f18-b93d-16e533ccff6a" providerId="ADAL" clId="{88745787-94CE-47A6-B1FA-50B6CE5BE2B4}" dt="2025-10-27T07:06:07.493" v="8"/>
        <pc:sldMkLst>
          <pc:docMk/>
          <pc:sldMk cId="3377812436" sldId="268"/>
        </pc:sldMkLst>
        <pc:spChg chg="add">
          <ac:chgData name="jelena franjković" userId="db421b58-4577-4f18-b93d-16e533ccff6a" providerId="ADAL" clId="{88745787-94CE-47A6-B1FA-50B6CE5BE2B4}" dt="2025-10-27T07:06:07.493" v="8"/>
          <ac:spMkLst>
            <pc:docMk/>
            <pc:sldMk cId="3377812436" sldId="268"/>
            <ac:spMk id="6" creationId="{D848C886-09FB-41BE-B968-CCE0CC13BECB}"/>
          </ac:spMkLst>
        </pc:spChg>
      </pc:sldChg>
      <pc:sldChg chg="addSp">
        <pc:chgData name="jelena franjković" userId="db421b58-4577-4f18-b93d-16e533ccff6a" providerId="ADAL" clId="{88745787-94CE-47A6-B1FA-50B6CE5BE2B4}" dt="2025-10-27T07:06:11.237" v="10"/>
        <pc:sldMkLst>
          <pc:docMk/>
          <pc:sldMk cId="1007672708" sldId="273"/>
        </pc:sldMkLst>
        <pc:spChg chg="add">
          <ac:chgData name="jelena franjković" userId="db421b58-4577-4f18-b93d-16e533ccff6a" providerId="ADAL" clId="{88745787-94CE-47A6-B1FA-50B6CE5BE2B4}" dt="2025-10-27T07:06:11.237" v="10"/>
          <ac:spMkLst>
            <pc:docMk/>
            <pc:sldMk cId="1007672708" sldId="273"/>
            <ac:spMk id="5" creationId="{7A5ACBAC-3EFF-42AC-9F10-6E3CA1417A16}"/>
          </ac:spMkLst>
        </pc:spChg>
      </pc:sldChg>
      <pc:sldChg chg="addSp">
        <pc:chgData name="jelena franjković" userId="db421b58-4577-4f18-b93d-16e533ccff6a" providerId="ADAL" clId="{88745787-94CE-47A6-B1FA-50B6CE5BE2B4}" dt="2025-10-27T07:06:09.413" v="9"/>
        <pc:sldMkLst>
          <pc:docMk/>
          <pc:sldMk cId="738194352" sldId="274"/>
        </pc:sldMkLst>
        <pc:spChg chg="add">
          <ac:chgData name="jelena franjković" userId="db421b58-4577-4f18-b93d-16e533ccff6a" providerId="ADAL" clId="{88745787-94CE-47A6-B1FA-50B6CE5BE2B4}" dt="2025-10-27T07:06:09.413" v="9"/>
          <ac:spMkLst>
            <pc:docMk/>
            <pc:sldMk cId="738194352" sldId="274"/>
            <ac:spMk id="5" creationId="{71914665-490E-49CA-81B0-2DA961004F4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9268E3CF-BD42-4BA5-8816-821FF63B12E3}"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1"/>
          </p:nvPr>
        </p:nvSpPr>
        <p:spPr/>
        <p:txBody>
          <a:bodyPr/>
          <a:lstStyle/>
          <a:p>
            <a:fld id="{CD111716-9795-44AD-BD43-E410A96E90AA}"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 name="PlaceHolder 6"/>
          <p:cNvSpPr>
            <a:spLocks noGrp="1"/>
          </p:cNvSpPr>
          <p:nvPr>
            <p:ph type="sldNum" idx="1"/>
          </p:nvPr>
        </p:nvSpPr>
        <p:spPr/>
        <p:txBody>
          <a:bodyPr/>
          <a:lstStyle/>
          <a:p>
            <a:fld id="{8FCFEDDD-76F1-4B8D-8885-3B5EB0C92B85}"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9" name="PlaceHolder 8"/>
          <p:cNvSpPr>
            <a:spLocks noGrp="1"/>
          </p:cNvSpPr>
          <p:nvPr>
            <p:ph type="sldNum" idx="1"/>
          </p:nvPr>
        </p:nvSpPr>
        <p:spPr/>
        <p:txBody>
          <a:bodyPr/>
          <a:lstStyle/>
          <a:p>
            <a:fld id="{EFD759C5-DD33-4E26-8C63-BB4C04645F09}"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6B0D3DAE-EDA6-40B4-BCD7-8C39008E08C6}"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l-SI" sz="3200" b="0" strike="noStrike" spc="-1">
              <a:solidFill>
                <a:srgbClr val="000000"/>
              </a:solidFill>
              <a:latin typeface="Arial"/>
            </a:endParaRPr>
          </a:p>
        </p:txBody>
      </p:sp>
      <p:sp>
        <p:nvSpPr>
          <p:cNvPr id="4" name="PlaceHolder 3"/>
          <p:cNvSpPr>
            <a:spLocks noGrp="1"/>
          </p:cNvSpPr>
          <p:nvPr>
            <p:ph type="sldNum" idx="2"/>
          </p:nvPr>
        </p:nvSpPr>
        <p:spPr/>
        <p:txBody>
          <a:bodyPr/>
          <a:lstStyle/>
          <a:p>
            <a:fld id="{0E10A6CA-34A6-4484-9072-0C38BD800D50}"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 name="PlaceHolder 3"/>
          <p:cNvSpPr>
            <a:spLocks noGrp="1"/>
          </p:cNvSpPr>
          <p:nvPr>
            <p:ph type="sldNum" idx="2"/>
          </p:nvPr>
        </p:nvSpPr>
        <p:spPr/>
        <p:txBody>
          <a:bodyPr/>
          <a:lstStyle/>
          <a:p>
            <a:fld id="{6536201F-73F8-4C9E-9DDD-F673168452E0}"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2"/>
          </p:nvPr>
        </p:nvSpPr>
        <p:spPr/>
        <p:txBody>
          <a:bodyPr/>
          <a:lstStyle/>
          <a:p>
            <a:fld id="{CECB5F56-A6E2-449E-AF96-F1BD4BEFB99C}" type="slidenu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 name="PlaceHolder 2"/>
          <p:cNvSpPr>
            <a:spLocks noGrp="1"/>
          </p:cNvSpPr>
          <p:nvPr>
            <p:ph type="sldNum" idx="2"/>
          </p:nvPr>
        </p:nvSpPr>
        <p:spPr/>
        <p:txBody>
          <a:bodyPr/>
          <a:lstStyle/>
          <a:p>
            <a:fld id="{6FAF124B-B8CD-42F6-961F-25814F6BCF0A}" type="slidenu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sl-SI" sz="3200" b="0" strike="noStrike" spc="-1">
              <a:solidFill>
                <a:srgbClr val="000000"/>
              </a:solidFill>
              <a:latin typeface="Arial"/>
            </a:endParaRPr>
          </a:p>
        </p:txBody>
      </p:sp>
      <p:sp>
        <p:nvSpPr>
          <p:cNvPr id="3" name="PlaceHolder 2"/>
          <p:cNvSpPr>
            <a:spLocks noGrp="1"/>
          </p:cNvSpPr>
          <p:nvPr>
            <p:ph type="sldNum" idx="2"/>
          </p:nvPr>
        </p:nvSpPr>
        <p:spPr/>
        <p:txBody>
          <a:bodyPr/>
          <a:lstStyle/>
          <a:p>
            <a:fld id="{14958B35-20E1-4CB6-B099-83E96D2C0A91}" type="slidenu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6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B2883584-AF30-4568-9230-7CC0E69FB424}"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l-SI" sz="3200" b="0" strike="noStrike" spc="-1">
              <a:solidFill>
                <a:srgbClr val="000000"/>
              </a:solidFill>
              <a:latin typeface="Arial"/>
            </a:endParaRPr>
          </a:p>
        </p:txBody>
      </p:sp>
      <p:sp>
        <p:nvSpPr>
          <p:cNvPr id="4" name="PlaceHolder 3"/>
          <p:cNvSpPr>
            <a:spLocks noGrp="1"/>
          </p:cNvSpPr>
          <p:nvPr>
            <p:ph type="sldNum" idx="1"/>
          </p:nvPr>
        </p:nvSpPr>
        <p:spPr/>
        <p:txBody>
          <a:bodyPr/>
          <a:lstStyle/>
          <a:p>
            <a:fld id="{FEEDC09B-C9E0-43C7-BD6C-FC912BBAA456}"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6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3EBA9BF4-1EDD-4DCC-9F11-D1F539D33E86}" type="slidenum">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C7417B2B-F195-447B-A882-513F212D8D7C}" type="slidenum">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2"/>
          </p:nvPr>
        </p:nvSpPr>
        <p:spPr/>
        <p:txBody>
          <a:bodyPr/>
          <a:lstStyle/>
          <a:p>
            <a:fld id="{E7FA4037-5D1C-4581-8737-D6E5C34E342D}" type="slidenum">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 name="PlaceHolder 6"/>
          <p:cNvSpPr>
            <a:spLocks noGrp="1"/>
          </p:cNvSpPr>
          <p:nvPr>
            <p:ph type="sldNum" idx="2"/>
          </p:nvPr>
        </p:nvSpPr>
        <p:spPr/>
        <p:txBody>
          <a:bodyPr/>
          <a:lstStyle/>
          <a:p>
            <a:fld id="{03820E58-BAF1-40D6-8595-F5A5FB162DB7}" type="slidenum">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8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9" name="PlaceHolder 8"/>
          <p:cNvSpPr>
            <a:spLocks noGrp="1"/>
          </p:cNvSpPr>
          <p:nvPr>
            <p:ph type="sldNum" idx="2"/>
          </p:nvPr>
        </p:nvSpPr>
        <p:spPr/>
        <p:txBody>
          <a:bodyPr/>
          <a:lstStyle/>
          <a:p>
            <a:fld id="{45FEF593-29DA-428E-9A0D-79E7F08CDFE2}" type="slidenum">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55830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 name="PlaceHolder 3"/>
          <p:cNvSpPr>
            <a:spLocks noGrp="1"/>
          </p:cNvSpPr>
          <p:nvPr>
            <p:ph type="sldNum" idx="1"/>
          </p:nvPr>
        </p:nvSpPr>
        <p:spPr/>
        <p:txBody>
          <a:bodyPr/>
          <a:lstStyle/>
          <a:p>
            <a:fld id="{FB1572FF-6FB9-4738-835C-7D1AD9068D03}"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1"/>
          </p:nvPr>
        </p:nvSpPr>
        <p:spPr/>
        <p:txBody>
          <a:bodyPr/>
          <a:lstStyle/>
          <a:p>
            <a:fld id="{682AC6AD-4D3D-4E90-9E65-280B5269C1B4}"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 name="PlaceHolder 2"/>
          <p:cNvSpPr>
            <a:spLocks noGrp="1"/>
          </p:cNvSpPr>
          <p:nvPr>
            <p:ph type="sldNum" idx="1"/>
          </p:nvPr>
        </p:nvSpPr>
        <p:spPr/>
        <p:txBody>
          <a:bodyPr/>
          <a:lstStyle/>
          <a:p>
            <a:fld id="{520E6DD4-49F7-4DB7-AF8A-8445A3D2717A}"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sl-SI" sz="3200" b="0" strike="noStrike" spc="-1">
              <a:solidFill>
                <a:srgbClr val="000000"/>
              </a:solidFill>
              <a:latin typeface="Arial"/>
            </a:endParaRPr>
          </a:p>
        </p:txBody>
      </p:sp>
      <p:sp>
        <p:nvSpPr>
          <p:cNvPr id="3" name="PlaceHolder 2"/>
          <p:cNvSpPr>
            <a:spLocks noGrp="1"/>
          </p:cNvSpPr>
          <p:nvPr>
            <p:ph type="sldNum" idx="1"/>
          </p:nvPr>
        </p:nvSpPr>
        <p:spPr/>
        <p:txBody>
          <a:bodyPr/>
          <a:lstStyle/>
          <a:p>
            <a:fld id="{BCA0EF5C-8DCE-4CDB-A88D-1D4F5B59241E}"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BB3FB954-4483-4AFC-BC40-E0A12DBC9DD1}"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75A33057-B94D-4552-8EF0-C18C64CE3A25}"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D624CC2F-C12B-4E99-B367-B15EB1E626B8}"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Obraz 6"/>
          <p:cNvPicPr/>
          <p:nvPr/>
        </p:nvPicPr>
        <p:blipFill>
          <a:blip r:embed="rId14"/>
          <a:stretch/>
        </p:blipFill>
        <p:spPr>
          <a:xfrm>
            <a:off x="289080" y="169200"/>
            <a:ext cx="1097640" cy="1023120"/>
          </a:xfrm>
          <a:prstGeom prst="rect">
            <a:avLst/>
          </a:prstGeom>
          <a:ln w="0">
            <a:noFill/>
          </a:ln>
        </p:spPr>
      </p:pic>
      <p:sp>
        <p:nvSpPr>
          <p:cNvPr id="10"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sp>
        <p:nvSpPr>
          <p:cNvPr id="3"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rmAutofit/>
          </a:bodyPr>
          <a:lstStyle/>
          <a:p>
            <a:pPr indent="0" algn="ctr" defTabSz="914400">
              <a:lnSpc>
                <a:spcPct val="90000"/>
              </a:lnSpc>
              <a:buNone/>
            </a:pPr>
            <a:r>
              <a:rPr lang="pl-PL" sz="4800" b="1" strike="noStrike" spc="-1">
                <a:solidFill>
                  <a:srgbClr val="015BA6"/>
                </a:solidFill>
                <a:latin typeface="Tahoma"/>
                <a:ea typeface="Tahoma"/>
              </a:rPr>
              <a:t>Kliknij, aby edytować styl</a:t>
            </a:r>
            <a:endParaRPr lang="pl-PL" sz="4800" b="0" strike="noStrike" spc="-1">
              <a:solidFill>
                <a:schemeClr val="dk1"/>
              </a:solidFill>
              <a:latin typeface="Calibri"/>
            </a:endParaRPr>
          </a:p>
        </p:txBody>
      </p:sp>
      <p:sp>
        <p:nvSpPr>
          <p:cNvPr id="4" name="PlaceHolder 2"/>
          <p:cNvSpPr>
            <a:spLocks noGrp="1"/>
          </p:cNvSpPr>
          <p:nvPr>
            <p:ph type="sldNum" idx="1"/>
          </p:nvPr>
        </p:nvSpPr>
        <p:spPr>
          <a:xfrm>
            <a:off x="1041480" y="615888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l-PL" sz="1200" b="0" strike="noStrike" spc="-1">
                <a:solidFill>
                  <a:schemeClr val="dk1">
                    <a:tint val="75000"/>
                  </a:schemeClr>
                </a:solidFill>
                <a:latin typeface="Calibri"/>
              </a:defRPr>
            </a:lvl1pPr>
          </a:lstStyle>
          <a:p>
            <a:pPr indent="0" defTabSz="914400">
              <a:lnSpc>
                <a:spcPct val="100000"/>
              </a:lnSpc>
              <a:buNone/>
            </a:pPr>
            <a:fld id="{5ED1AC76-9C5B-4EF7-A982-D69400CBB20C}" type="slidenum">
              <a:rPr lang="pl-PL" sz="1200" b="0" strike="noStrike" spc="-1">
                <a:solidFill>
                  <a:schemeClr val="dk1">
                    <a:tint val="75000"/>
                  </a:schemeClr>
                </a:solidFill>
                <a:latin typeface="Calibri"/>
              </a:rPr>
              <a:t>‹#›</a:t>
            </a:fld>
            <a:endParaRPr lang="sl-SI" sz="1200" b="0" strike="noStrike" spc="-1">
              <a:solidFill>
                <a:srgbClr val="000000"/>
              </a:solidFill>
              <a:latin typeface="Times New Roman"/>
            </a:endParaRPr>
          </a:p>
        </p:txBody>
      </p:sp>
      <p:pic>
        <p:nvPicPr>
          <p:cNvPr id="5" name="Obraz 6"/>
          <p:cNvPicPr/>
          <p:nvPr/>
        </p:nvPicPr>
        <p:blipFill>
          <a:blip r:embed="rId14"/>
          <a:stretch/>
        </p:blipFill>
        <p:spPr>
          <a:xfrm>
            <a:off x="289080" y="169200"/>
            <a:ext cx="1097640" cy="1023120"/>
          </a:xfrm>
          <a:prstGeom prst="rect">
            <a:avLst/>
          </a:prstGeom>
          <a:ln w="0">
            <a:noFill/>
          </a:ln>
        </p:spPr>
      </p:pic>
      <p:sp>
        <p:nvSpPr>
          <p:cNvPr id="6"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sp>
        <p:nvSpPr>
          <p:cNvPr id="8"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l-PL" sz="2800" b="0" strike="noStrike" spc="-1">
                <a:solidFill>
                  <a:schemeClr val="dk1"/>
                </a:solidFill>
                <a:latin typeface="Tahoma"/>
              </a:rPr>
              <a:t>Kliknite za urejanje oblike orisa</a:t>
            </a:r>
          </a:p>
          <a:p>
            <a:pPr marL="864000" lvl="1" indent="-324000">
              <a:lnSpc>
                <a:spcPct val="90000"/>
              </a:lnSpc>
              <a:spcBef>
                <a:spcPts val="1134"/>
              </a:spcBef>
              <a:buClr>
                <a:srgbClr val="000000"/>
              </a:buClr>
              <a:buSzPct val="75000"/>
              <a:buFont typeface="Symbol" charset="2"/>
              <a:buChar char=""/>
            </a:pPr>
            <a:r>
              <a:rPr lang="pl-PL" sz="2000" b="0" strike="noStrike" spc="-1">
                <a:solidFill>
                  <a:schemeClr val="dk1"/>
                </a:solidFill>
                <a:latin typeface="Tahoma"/>
              </a:rPr>
              <a:t>Druga raven orisa</a:t>
            </a:r>
          </a:p>
          <a:p>
            <a:pPr marL="1296000" lvl="2" indent="-288000">
              <a:lnSpc>
                <a:spcPct val="90000"/>
              </a:lnSpc>
              <a:spcBef>
                <a:spcPts val="850"/>
              </a:spcBef>
              <a:buClr>
                <a:srgbClr val="000000"/>
              </a:buClr>
              <a:buSzPct val="45000"/>
              <a:buFont typeface="Wingdings" charset="2"/>
              <a:buChar char=""/>
            </a:pPr>
            <a:r>
              <a:rPr lang="pl-PL" sz="1800" b="0" strike="noStrike" spc="-1">
                <a:solidFill>
                  <a:schemeClr val="dk1"/>
                </a:solidFill>
                <a:latin typeface="Tahoma"/>
              </a:rPr>
              <a:t>Tretja raven orisa</a:t>
            </a:r>
          </a:p>
          <a:p>
            <a:pPr marL="1728000" lvl="3" indent="-216000">
              <a:lnSpc>
                <a:spcPct val="90000"/>
              </a:lnSpc>
              <a:spcBef>
                <a:spcPts val="567"/>
              </a:spcBef>
              <a:buClr>
                <a:srgbClr val="000000"/>
              </a:buClr>
              <a:buSzPct val="75000"/>
              <a:buFont typeface="Symbol" charset="2"/>
              <a:buChar char=""/>
            </a:pPr>
            <a:r>
              <a:rPr lang="pl-PL" sz="1800" b="0" strike="noStrike" spc="-1">
                <a:solidFill>
                  <a:schemeClr val="dk1"/>
                </a:solidFill>
                <a:latin typeface="Tahoma"/>
              </a:rPr>
              <a:t>Četrta raven orisa</a:t>
            </a:r>
          </a:p>
          <a:p>
            <a:pPr marL="2160000" lvl="4"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Peta raven orisa</a:t>
            </a:r>
          </a:p>
          <a:p>
            <a:pPr marL="2592000" lvl="5"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Šesta raven orisa</a:t>
            </a:r>
          </a:p>
          <a:p>
            <a:pPr marL="3024000" lvl="6"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Sedma raven orisa</a:t>
            </a:r>
          </a:p>
        </p:txBody>
      </p:sp>
      <p:sp>
        <p:nvSpPr>
          <p:cNvPr id="11" name="TextBox 10">
            <a:extLst>
              <a:ext uri="{FF2B5EF4-FFF2-40B4-BE49-F238E27FC236}">
                <a16:creationId xmlns:a16="http://schemas.microsoft.com/office/drawing/2014/main" id="{367B1E87-D467-5CD7-F52D-DE3532C90368}"/>
              </a:ext>
            </a:extLst>
          </p:cNvPr>
          <p:cNvSpPr txBox="1"/>
          <p:nvPr userDrawn="1"/>
        </p:nvSpPr>
        <p:spPr>
          <a:xfrm>
            <a:off x="8145163" y="6210956"/>
            <a:ext cx="34168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t>Sufinansirano</a:t>
            </a:r>
            <a:r>
              <a:rPr lang="en-US" sz="800" dirty="0"/>
              <a:t> od </a:t>
            </a:r>
            <a:r>
              <a:rPr lang="en-US" sz="800" dirty="0" err="1"/>
              <a:t>strane</a:t>
            </a:r>
            <a:r>
              <a:rPr lang="en-US" sz="800" dirty="0"/>
              <a:t> </a:t>
            </a:r>
            <a:r>
              <a:rPr lang="en-US" sz="800" dirty="0" err="1"/>
              <a:t>Evropske</a:t>
            </a:r>
            <a:r>
              <a:rPr lang="en-US" sz="800" dirty="0"/>
              <a:t> </a:t>
            </a:r>
            <a:r>
              <a:rPr lang="en-US" sz="800" dirty="0" err="1"/>
              <a:t>unije</a:t>
            </a:r>
            <a:r>
              <a:rPr lang="en-US" sz="800" dirty="0"/>
              <a:t>. </a:t>
            </a:r>
            <a:r>
              <a:rPr lang="en-US" sz="800" dirty="0" err="1"/>
              <a:t>Stavovi</a:t>
            </a:r>
            <a:r>
              <a:rPr lang="en-US" sz="800" dirty="0"/>
              <a:t> </a:t>
            </a:r>
            <a:r>
              <a:rPr lang="en-US" sz="800" dirty="0" err="1"/>
              <a:t>i</a:t>
            </a:r>
            <a:r>
              <a:rPr lang="en-US" sz="800" dirty="0"/>
              <a:t> </a:t>
            </a:r>
            <a:r>
              <a:rPr lang="en-US" sz="800" dirty="0" err="1"/>
              <a:t>mišljenja</a:t>
            </a:r>
            <a:r>
              <a:rPr lang="en-US" sz="800" dirty="0"/>
              <a:t> </a:t>
            </a:r>
            <a:r>
              <a:rPr lang="en-US" sz="800" dirty="0" err="1"/>
              <a:t>izneti</a:t>
            </a:r>
            <a:r>
              <a:rPr lang="en-US" sz="800" dirty="0"/>
              <a:t> u </a:t>
            </a:r>
            <a:r>
              <a:rPr lang="en-US" sz="800" dirty="0" err="1"/>
              <a:t>ovoj</a:t>
            </a:r>
            <a:r>
              <a:rPr lang="en-US" sz="800" dirty="0"/>
              <a:t> </a:t>
            </a:r>
            <a:r>
              <a:rPr lang="en-US" sz="800" dirty="0" err="1"/>
              <a:t>publikaciji</a:t>
            </a:r>
            <a:r>
              <a:rPr lang="en-US" sz="800" dirty="0"/>
              <a:t> </a:t>
            </a:r>
            <a:r>
              <a:rPr lang="en-US" sz="800" dirty="0" err="1"/>
              <a:t>isključiva</a:t>
            </a:r>
            <a:r>
              <a:rPr lang="en-US" sz="800" dirty="0"/>
              <a:t> </a:t>
            </a:r>
            <a:r>
              <a:rPr lang="en-US" sz="800" dirty="0" err="1"/>
              <a:t>su</a:t>
            </a:r>
            <a:r>
              <a:rPr lang="en-US" sz="800" dirty="0"/>
              <a:t> </a:t>
            </a:r>
            <a:r>
              <a:rPr lang="en-US" sz="800" dirty="0" err="1"/>
              <a:t>odgovornost</a:t>
            </a:r>
            <a:r>
              <a:rPr lang="en-US" sz="800" dirty="0"/>
              <a:t> </a:t>
            </a:r>
            <a:r>
              <a:rPr lang="en-US" sz="800" dirty="0" err="1"/>
              <a:t>autora</a:t>
            </a:r>
            <a:r>
              <a:rPr lang="en-US" sz="800" dirty="0"/>
              <a:t> </a:t>
            </a:r>
            <a:r>
              <a:rPr lang="en-US" sz="800" dirty="0" err="1"/>
              <a:t>i</a:t>
            </a:r>
            <a:r>
              <a:rPr lang="en-US" sz="800" dirty="0"/>
              <a:t> ne </a:t>
            </a:r>
            <a:r>
              <a:rPr lang="en-US" sz="800" dirty="0" err="1"/>
              <a:t>odražavaju</a:t>
            </a:r>
            <a:r>
              <a:rPr lang="en-US" sz="800" dirty="0"/>
              <a:t> </a:t>
            </a:r>
            <a:r>
              <a:rPr lang="en-US" sz="800" dirty="0" err="1"/>
              <a:t>nužno</a:t>
            </a:r>
            <a:r>
              <a:rPr lang="en-US" sz="800" dirty="0"/>
              <a:t> </a:t>
            </a:r>
            <a:r>
              <a:rPr lang="en-US" sz="800" dirty="0" err="1"/>
              <a:t>stavove</a:t>
            </a:r>
            <a:r>
              <a:rPr lang="en-US" sz="800" dirty="0"/>
              <a:t> </a:t>
            </a:r>
            <a:r>
              <a:rPr lang="en-US" sz="800" dirty="0" err="1"/>
              <a:t>Evropske</a:t>
            </a:r>
            <a:r>
              <a:rPr lang="en-US" sz="800" dirty="0"/>
              <a:t> </a:t>
            </a:r>
            <a:r>
              <a:rPr lang="en-US" sz="800" dirty="0" err="1"/>
              <a:t>unije</a:t>
            </a:r>
            <a:r>
              <a:rPr lang="en-US" sz="800" dirty="0"/>
              <a:t> </a:t>
            </a:r>
            <a:r>
              <a:rPr lang="en-US" sz="800" dirty="0" err="1"/>
              <a:t>ili</a:t>
            </a:r>
            <a:r>
              <a:rPr lang="en-US" sz="800" dirty="0"/>
              <a:t> </a:t>
            </a:r>
            <a:r>
              <a:rPr lang="en-US" sz="800" dirty="0" err="1"/>
              <a:t>Nacionalne</a:t>
            </a:r>
            <a:r>
              <a:rPr lang="en-US" sz="800" dirty="0"/>
              <a:t> </a:t>
            </a:r>
            <a:r>
              <a:rPr lang="en-US" sz="800" dirty="0" err="1"/>
              <a:t>agencije</a:t>
            </a:r>
            <a:r>
              <a:rPr lang="en-US" sz="800" dirty="0"/>
              <a:t>. </a:t>
            </a:r>
            <a:r>
              <a:rPr lang="en-US" sz="800" dirty="0" err="1"/>
              <a:t>Evropska</a:t>
            </a:r>
            <a:r>
              <a:rPr lang="en-US" sz="800" dirty="0"/>
              <a:t> </a:t>
            </a:r>
            <a:r>
              <a:rPr lang="en-US" sz="800" dirty="0" err="1"/>
              <a:t>unija</a:t>
            </a:r>
            <a:r>
              <a:rPr lang="en-US" sz="800" dirty="0"/>
              <a:t> </a:t>
            </a:r>
            <a:r>
              <a:rPr lang="en-US" sz="800" dirty="0" err="1"/>
              <a:t>niti</a:t>
            </a:r>
            <a:r>
              <a:rPr lang="en-US" sz="800" dirty="0"/>
              <a:t> </a:t>
            </a:r>
            <a:r>
              <a:rPr lang="en-US" sz="800" dirty="0" err="1"/>
              <a:t>telo</a:t>
            </a:r>
            <a:r>
              <a:rPr lang="en-US" sz="800" dirty="0"/>
              <a:t> </a:t>
            </a:r>
            <a:r>
              <a:rPr lang="en-US" sz="800" dirty="0" err="1"/>
              <a:t>koje</a:t>
            </a:r>
            <a:r>
              <a:rPr lang="en-US" sz="800" dirty="0"/>
              <a:t> </a:t>
            </a:r>
            <a:r>
              <a:rPr lang="en-US" sz="800" dirty="0" err="1"/>
              <a:t>dodeljuje</a:t>
            </a:r>
            <a:r>
              <a:rPr lang="en-US" sz="800" dirty="0"/>
              <a:t> </a:t>
            </a:r>
            <a:r>
              <a:rPr lang="en-US" sz="800" dirty="0" err="1"/>
              <a:t>sredstva</a:t>
            </a:r>
            <a:r>
              <a:rPr lang="en-US" sz="800" dirty="0"/>
              <a:t> ne </a:t>
            </a:r>
            <a:r>
              <a:rPr lang="en-US" sz="800" dirty="0" err="1"/>
              <a:t>mogu</a:t>
            </a:r>
            <a:r>
              <a:rPr lang="en-US" sz="800" dirty="0"/>
              <a:t> se </a:t>
            </a:r>
            <a:r>
              <a:rPr lang="en-US" sz="800" dirty="0" err="1"/>
              <a:t>smatrati</a:t>
            </a:r>
            <a:r>
              <a:rPr lang="en-US" sz="800" dirty="0"/>
              <a:t> </a:t>
            </a:r>
            <a:r>
              <a:rPr lang="en-US" sz="800" dirty="0" err="1"/>
              <a:t>odgovornim</a:t>
            </a:r>
            <a:r>
              <a:rPr lang="en-US" sz="800" dirty="0"/>
              <a:t> za </a:t>
            </a:r>
            <a:r>
              <a:rPr lang="en-US" sz="800" dirty="0" err="1"/>
              <a:t>njih</a:t>
            </a:r>
            <a:r>
              <a:rPr lang="en-US" sz="800" dirty="0"/>
              <a:t>.</a:t>
            </a:r>
          </a:p>
        </p:txBody>
      </p:sp>
      <p:pic>
        <p:nvPicPr>
          <p:cNvPr id="12" name="Obraz 8">
            <a:extLst>
              <a:ext uri="{FF2B5EF4-FFF2-40B4-BE49-F238E27FC236}">
                <a16:creationId xmlns:a16="http://schemas.microsoft.com/office/drawing/2014/main" id="{B41B7ADD-2956-E32B-D572-AEC35E8F62F9}"/>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1471275" y="6088380"/>
            <a:ext cx="720725" cy="76962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Obraz 6"/>
          <p:cNvPicPr/>
          <p:nvPr/>
        </p:nvPicPr>
        <p:blipFill>
          <a:blip r:embed="rId15"/>
          <a:stretch/>
        </p:blipFill>
        <p:spPr>
          <a:xfrm>
            <a:off x="289080" y="169200"/>
            <a:ext cx="1097640" cy="1023120"/>
          </a:xfrm>
          <a:prstGeom prst="rect">
            <a:avLst/>
          </a:prstGeom>
          <a:ln w="0">
            <a:noFill/>
          </a:ln>
        </p:spPr>
      </p:pic>
      <p:sp>
        <p:nvSpPr>
          <p:cNvPr id="46"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sp>
        <p:nvSpPr>
          <p:cNvPr id="48"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pl-PL" sz="3200" b="1" strike="noStrike" spc="-1">
                <a:solidFill>
                  <a:srgbClr val="1065AB"/>
                </a:solidFill>
                <a:latin typeface="Tahoma"/>
                <a:ea typeface="Tahoma"/>
              </a:rPr>
              <a:t>Kliknij, aby edytować styl</a:t>
            </a:r>
            <a:endParaRPr lang="pl-PL" sz="3200" b="0" strike="noStrike" spc="-1">
              <a:solidFill>
                <a:schemeClr val="dk1"/>
              </a:solidFill>
              <a:latin typeface="Calibri"/>
            </a:endParaRPr>
          </a:p>
        </p:txBody>
      </p:sp>
      <p:sp>
        <p:nvSpPr>
          <p:cNvPr id="49" name="PlaceHolder 2"/>
          <p:cNvSpPr>
            <a:spLocks noGrp="1"/>
          </p:cNvSpPr>
          <p:nvPr>
            <p:ph type="sldNum" idx="2"/>
          </p:nvPr>
        </p:nvSpPr>
        <p:spPr>
          <a:xfrm>
            <a:off x="91440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l-PL" sz="1200" b="0" strike="noStrike" spc="-1">
                <a:solidFill>
                  <a:schemeClr val="dk1">
                    <a:tint val="75000"/>
                  </a:schemeClr>
                </a:solidFill>
                <a:latin typeface="Calibri"/>
              </a:defRPr>
            </a:lvl1pPr>
          </a:lstStyle>
          <a:p>
            <a:pPr indent="0" defTabSz="914400">
              <a:lnSpc>
                <a:spcPct val="100000"/>
              </a:lnSpc>
              <a:buNone/>
            </a:pPr>
            <a:fld id="{48821FB3-FEC8-4726-8ED1-6B1C04FD480E}" type="slidenum">
              <a:rPr lang="pl-PL" sz="1200" b="0" strike="noStrike" spc="-1">
                <a:solidFill>
                  <a:schemeClr val="dk1">
                    <a:tint val="75000"/>
                  </a:schemeClr>
                </a:solidFill>
                <a:latin typeface="Calibri"/>
              </a:rPr>
              <a:t>‹#›</a:t>
            </a:fld>
            <a:endParaRPr lang="sl-SI" sz="1200" b="0" strike="noStrike" spc="-1">
              <a:solidFill>
                <a:srgbClr val="000000"/>
              </a:solidFill>
              <a:latin typeface="Times New Roman"/>
            </a:endParaRPr>
          </a:p>
        </p:txBody>
      </p:sp>
      <p:sp>
        <p:nvSpPr>
          <p:cNvPr id="50" name="PlaceHolder 3"/>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15BA6"/>
              </a:buClr>
              <a:buFont typeface="Arial"/>
              <a:buChar char="•"/>
            </a:pPr>
            <a:r>
              <a:rPr lang="pl-PL" sz="2800" b="0" strike="noStrike" spc="-1">
                <a:solidFill>
                  <a:schemeClr val="dk1"/>
                </a:solidFill>
                <a:latin typeface="Tahoma"/>
                <a:ea typeface="Tahoma"/>
              </a:rPr>
              <a:t>Kliknij, aby edytować style wzorca tekstu</a:t>
            </a:r>
            <a:endParaRPr lang="pl-PL" sz="2800" b="0" strike="noStrike" spc="-1">
              <a:solidFill>
                <a:schemeClr val="dk1"/>
              </a:solidFill>
              <a:latin typeface="Tahoma"/>
            </a:endParaRPr>
          </a:p>
          <a:p>
            <a:pPr marL="685800" lvl="1" indent="-228600" defTabSz="914400">
              <a:lnSpc>
                <a:spcPct val="90000"/>
              </a:lnSpc>
              <a:spcBef>
                <a:spcPts val="499"/>
              </a:spcBef>
              <a:buClr>
                <a:srgbClr val="015BA6"/>
              </a:buClr>
              <a:buFont typeface="Arial"/>
              <a:buChar char="•"/>
            </a:pPr>
            <a:r>
              <a:rPr lang="pl-PL" sz="2400" b="0" strike="noStrike" spc="-1">
                <a:solidFill>
                  <a:schemeClr val="dk1"/>
                </a:solidFill>
                <a:latin typeface="Tahoma"/>
                <a:ea typeface="Tahoma"/>
              </a:rPr>
              <a:t>Drugi poziom</a:t>
            </a:r>
            <a:endParaRPr lang="pl-PL" sz="2400" b="0" strike="noStrike" spc="-1">
              <a:solidFill>
                <a:schemeClr val="dk1"/>
              </a:solidFill>
              <a:latin typeface="Tahoma"/>
            </a:endParaRPr>
          </a:p>
          <a:p>
            <a:pPr marL="1143000" lvl="2" indent="-228600" defTabSz="914400">
              <a:lnSpc>
                <a:spcPct val="90000"/>
              </a:lnSpc>
              <a:spcBef>
                <a:spcPts val="499"/>
              </a:spcBef>
              <a:buClr>
                <a:srgbClr val="015BA6"/>
              </a:buClr>
              <a:buFont typeface="Arial"/>
              <a:buChar char="•"/>
            </a:pPr>
            <a:r>
              <a:rPr lang="pl-PL" sz="2000" b="0" strike="noStrike" spc="-1">
                <a:solidFill>
                  <a:schemeClr val="dk1"/>
                </a:solidFill>
                <a:latin typeface="Tahoma"/>
                <a:ea typeface="Tahoma"/>
              </a:rPr>
              <a:t>Trzeci poziom</a:t>
            </a:r>
            <a:endParaRPr lang="pl-PL" sz="2000" b="0" strike="noStrike" spc="-1">
              <a:solidFill>
                <a:schemeClr val="dk1"/>
              </a:solidFill>
              <a:latin typeface="Tahoma"/>
            </a:endParaRPr>
          </a:p>
          <a:p>
            <a:pPr marL="1600200" lvl="3" indent="-228600" defTabSz="914400">
              <a:lnSpc>
                <a:spcPct val="90000"/>
              </a:lnSpc>
              <a:spcBef>
                <a:spcPts val="499"/>
              </a:spcBef>
              <a:buClr>
                <a:srgbClr val="015BA6"/>
              </a:buClr>
              <a:buFont typeface="Arial"/>
              <a:buChar char="•"/>
            </a:pPr>
            <a:r>
              <a:rPr lang="pl-PL" sz="1800" b="0" strike="noStrike" spc="-1">
                <a:solidFill>
                  <a:schemeClr val="dk1"/>
                </a:solidFill>
                <a:latin typeface="Tahoma"/>
                <a:ea typeface="Tahoma"/>
              </a:rPr>
              <a:t>Czwarty poziom</a:t>
            </a:r>
            <a:endParaRPr lang="pl-PL" sz="1800" b="0" strike="noStrike" spc="-1">
              <a:solidFill>
                <a:schemeClr val="dk1"/>
              </a:solidFill>
              <a:latin typeface="Tahoma"/>
            </a:endParaRPr>
          </a:p>
          <a:p>
            <a:pPr marL="2057400" lvl="4" indent="-228600" defTabSz="914400">
              <a:lnSpc>
                <a:spcPct val="90000"/>
              </a:lnSpc>
              <a:spcBef>
                <a:spcPts val="499"/>
              </a:spcBef>
              <a:buClr>
                <a:srgbClr val="015BA6"/>
              </a:buClr>
              <a:buFont typeface="Arial"/>
              <a:buChar char="•"/>
            </a:pPr>
            <a:r>
              <a:rPr lang="pl-PL" sz="1800" b="0" strike="noStrike" spc="-1">
                <a:solidFill>
                  <a:schemeClr val="dk1"/>
                </a:solidFill>
                <a:latin typeface="Tahoma"/>
                <a:ea typeface="Tahoma"/>
              </a:rPr>
              <a:t>Piąty poziom</a:t>
            </a:r>
            <a:endParaRPr lang="pl-PL" sz="1800" b="0" strike="noStrike" spc="-1">
              <a:solidFill>
                <a:schemeClr val="dk1"/>
              </a:solidFill>
              <a:latin typeface="Tahoma"/>
            </a:endParaRPr>
          </a:p>
        </p:txBody>
      </p:sp>
      <p:sp>
        <p:nvSpPr>
          <p:cNvPr id="2" name="TextBox 1">
            <a:extLst>
              <a:ext uri="{FF2B5EF4-FFF2-40B4-BE49-F238E27FC236}">
                <a16:creationId xmlns:a16="http://schemas.microsoft.com/office/drawing/2014/main" id="{9BC3CEAB-1CDE-37CC-1CAB-309048C92AC1}"/>
              </a:ext>
            </a:extLst>
          </p:cNvPr>
          <p:cNvSpPr txBox="1"/>
          <p:nvPr userDrawn="1"/>
        </p:nvSpPr>
        <p:spPr>
          <a:xfrm>
            <a:off x="8145163" y="6210956"/>
            <a:ext cx="34168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t>Sufinansirano</a:t>
            </a:r>
            <a:r>
              <a:rPr lang="en-US" sz="800" dirty="0"/>
              <a:t> od </a:t>
            </a:r>
            <a:r>
              <a:rPr lang="en-US" sz="800" dirty="0" err="1"/>
              <a:t>strane</a:t>
            </a:r>
            <a:r>
              <a:rPr lang="en-US" sz="800" dirty="0"/>
              <a:t> </a:t>
            </a:r>
            <a:r>
              <a:rPr lang="en-US" sz="800" dirty="0" err="1"/>
              <a:t>Evropske</a:t>
            </a:r>
            <a:r>
              <a:rPr lang="en-US" sz="800" dirty="0"/>
              <a:t> </a:t>
            </a:r>
            <a:r>
              <a:rPr lang="en-US" sz="800" dirty="0" err="1"/>
              <a:t>unije</a:t>
            </a:r>
            <a:r>
              <a:rPr lang="en-US" sz="800" dirty="0"/>
              <a:t>. </a:t>
            </a:r>
            <a:r>
              <a:rPr lang="en-US" sz="800" dirty="0" err="1"/>
              <a:t>Stavovi</a:t>
            </a:r>
            <a:r>
              <a:rPr lang="en-US" sz="800" dirty="0"/>
              <a:t> </a:t>
            </a:r>
            <a:r>
              <a:rPr lang="en-US" sz="800" dirty="0" err="1"/>
              <a:t>i</a:t>
            </a:r>
            <a:r>
              <a:rPr lang="en-US" sz="800" dirty="0"/>
              <a:t> </a:t>
            </a:r>
            <a:r>
              <a:rPr lang="en-US" sz="800" dirty="0" err="1"/>
              <a:t>mišljenja</a:t>
            </a:r>
            <a:r>
              <a:rPr lang="en-US" sz="800" dirty="0"/>
              <a:t> </a:t>
            </a:r>
            <a:r>
              <a:rPr lang="en-US" sz="800" dirty="0" err="1"/>
              <a:t>izneti</a:t>
            </a:r>
            <a:r>
              <a:rPr lang="en-US" sz="800" dirty="0"/>
              <a:t> u </a:t>
            </a:r>
            <a:r>
              <a:rPr lang="en-US" sz="800" dirty="0" err="1"/>
              <a:t>ovoj</a:t>
            </a:r>
            <a:r>
              <a:rPr lang="en-US" sz="800" dirty="0"/>
              <a:t> </a:t>
            </a:r>
            <a:r>
              <a:rPr lang="en-US" sz="800" dirty="0" err="1"/>
              <a:t>publikaciji</a:t>
            </a:r>
            <a:r>
              <a:rPr lang="en-US" sz="800" dirty="0"/>
              <a:t> </a:t>
            </a:r>
            <a:r>
              <a:rPr lang="en-US" sz="800" dirty="0" err="1"/>
              <a:t>isključiva</a:t>
            </a:r>
            <a:r>
              <a:rPr lang="en-US" sz="800" dirty="0"/>
              <a:t> </a:t>
            </a:r>
            <a:r>
              <a:rPr lang="en-US" sz="800" dirty="0" err="1"/>
              <a:t>su</a:t>
            </a:r>
            <a:r>
              <a:rPr lang="en-US" sz="800" dirty="0"/>
              <a:t> </a:t>
            </a:r>
            <a:r>
              <a:rPr lang="en-US" sz="800" dirty="0" err="1"/>
              <a:t>odgovornost</a:t>
            </a:r>
            <a:r>
              <a:rPr lang="en-US" sz="800" dirty="0"/>
              <a:t> </a:t>
            </a:r>
            <a:r>
              <a:rPr lang="en-US" sz="800" dirty="0" err="1"/>
              <a:t>autora</a:t>
            </a:r>
            <a:r>
              <a:rPr lang="en-US" sz="800" dirty="0"/>
              <a:t> </a:t>
            </a:r>
            <a:r>
              <a:rPr lang="en-US" sz="800" dirty="0" err="1"/>
              <a:t>i</a:t>
            </a:r>
            <a:r>
              <a:rPr lang="en-US" sz="800" dirty="0"/>
              <a:t> ne </a:t>
            </a:r>
            <a:r>
              <a:rPr lang="en-US" sz="800" dirty="0" err="1"/>
              <a:t>odražavaju</a:t>
            </a:r>
            <a:r>
              <a:rPr lang="en-US" sz="800" dirty="0"/>
              <a:t> </a:t>
            </a:r>
            <a:r>
              <a:rPr lang="en-US" sz="800" dirty="0" err="1"/>
              <a:t>nužno</a:t>
            </a:r>
            <a:r>
              <a:rPr lang="en-US" sz="800" dirty="0"/>
              <a:t> </a:t>
            </a:r>
            <a:r>
              <a:rPr lang="en-US" sz="800" dirty="0" err="1"/>
              <a:t>stavove</a:t>
            </a:r>
            <a:r>
              <a:rPr lang="en-US" sz="800" dirty="0"/>
              <a:t> </a:t>
            </a:r>
            <a:r>
              <a:rPr lang="en-US" sz="800" dirty="0" err="1"/>
              <a:t>Evropske</a:t>
            </a:r>
            <a:r>
              <a:rPr lang="en-US" sz="800" dirty="0"/>
              <a:t> </a:t>
            </a:r>
            <a:r>
              <a:rPr lang="en-US" sz="800" dirty="0" err="1"/>
              <a:t>unije</a:t>
            </a:r>
            <a:r>
              <a:rPr lang="en-US" sz="800" dirty="0"/>
              <a:t> </a:t>
            </a:r>
            <a:r>
              <a:rPr lang="en-US" sz="800" dirty="0" err="1"/>
              <a:t>ili</a:t>
            </a:r>
            <a:r>
              <a:rPr lang="en-US" sz="800" dirty="0"/>
              <a:t> </a:t>
            </a:r>
            <a:r>
              <a:rPr lang="en-US" sz="800" dirty="0" err="1"/>
              <a:t>Nacionalne</a:t>
            </a:r>
            <a:r>
              <a:rPr lang="en-US" sz="800" dirty="0"/>
              <a:t> </a:t>
            </a:r>
            <a:r>
              <a:rPr lang="en-US" sz="800" dirty="0" err="1"/>
              <a:t>agencije</a:t>
            </a:r>
            <a:r>
              <a:rPr lang="en-US" sz="800" dirty="0"/>
              <a:t>. </a:t>
            </a:r>
            <a:r>
              <a:rPr lang="en-US" sz="800" dirty="0" err="1"/>
              <a:t>Evropska</a:t>
            </a:r>
            <a:r>
              <a:rPr lang="en-US" sz="800" dirty="0"/>
              <a:t> </a:t>
            </a:r>
            <a:r>
              <a:rPr lang="en-US" sz="800" dirty="0" err="1"/>
              <a:t>unija</a:t>
            </a:r>
            <a:r>
              <a:rPr lang="en-US" sz="800" dirty="0"/>
              <a:t> </a:t>
            </a:r>
            <a:r>
              <a:rPr lang="en-US" sz="800" dirty="0" err="1"/>
              <a:t>niti</a:t>
            </a:r>
            <a:r>
              <a:rPr lang="en-US" sz="800" dirty="0"/>
              <a:t> </a:t>
            </a:r>
            <a:r>
              <a:rPr lang="en-US" sz="800" dirty="0" err="1"/>
              <a:t>telo</a:t>
            </a:r>
            <a:r>
              <a:rPr lang="en-US" sz="800" dirty="0"/>
              <a:t> </a:t>
            </a:r>
            <a:r>
              <a:rPr lang="en-US" sz="800" dirty="0" err="1"/>
              <a:t>koje</a:t>
            </a:r>
            <a:r>
              <a:rPr lang="en-US" sz="800" dirty="0"/>
              <a:t> </a:t>
            </a:r>
            <a:r>
              <a:rPr lang="en-US" sz="800" dirty="0" err="1"/>
              <a:t>dodeljuje</a:t>
            </a:r>
            <a:r>
              <a:rPr lang="en-US" sz="800" dirty="0"/>
              <a:t> </a:t>
            </a:r>
            <a:r>
              <a:rPr lang="en-US" sz="800" dirty="0" err="1"/>
              <a:t>sredstva</a:t>
            </a:r>
            <a:r>
              <a:rPr lang="en-US" sz="800" dirty="0"/>
              <a:t> ne </a:t>
            </a:r>
            <a:r>
              <a:rPr lang="en-US" sz="800" dirty="0" err="1"/>
              <a:t>mogu</a:t>
            </a:r>
            <a:r>
              <a:rPr lang="en-US" sz="800" dirty="0"/>
              <a:t> se </a:t>
            </a:r>
            <a:r>
              <a:rPr lang="en-US" sz="800" dirty="0" err="1"/>
              <a:t>smatrati</a:t>
            </a:r>
            <a:r>
              <a:rPr lang="en-US" sz="800" dirty="0"/>
              <a:t> </a:t>
            </a:r>
            <a:r>
              <a:rPr lang="en-US" sz="800" dirty="0" err="1"/>
              <a:t>odgovornim</a:t>
            </a:r>
            <a:r>
              <a:rPr lang="en-US" sz="800" dirty="0"/>
              <a:t> za </a:t>
            </a:r>
            <a:r>
              <a:rPr lang="en-US" sz="800" dirty="0" err="1"/>
              <a:t>njih</a:t>
            </a:r>
            <a:r>
              <a:rPr lang="en-US" sz="800" dirty="0"/>
              <a:t>.</a:t>
            </a:r>
          </a:p>
        </p:txBody>
      </p:sp>
      <p:pic>
        <p:nvPicPr>
          <p:cNvPr id="3" name="Obraz 8">
            <a:extLst>
              <a:ext uri="{FF2B5EF4-FFF2-40B4-BE49-F238E27FC236}">
                <a16:creationId xmlns:a16="http://schemas.microsoft.com/office/drawing/2014/main" id="{F7D54DF1-9842-6571-389E-D61F9E826499}"/>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471275" y="6088380"/>
            <a:ext cx="720725" cy="76962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rostokąt 13"/>
          <p:cNvSpPr/>
          <p:nvPr/>
        </p:nvSpPr>
        <p:spPr>
          <a:xfrm>
            <a:off x="7213680" y="5952240"/>
            <a:ext cx="4966920" cy="84888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pl-PL" sz="1800" b="0" strike="noStrike" spc="-1">
              <a:solidFill>
                <a:schemeClr val="lt1"/>
              </a:solidFill>
              <a:latin typeface="Calibri"/>
            </a:endParaRPr>
          </a:p>
        </p:txBody>
      </p:sp>
      <p:sp>
        <p:nvSpPr>
          <p:cNvPr id="89" name="PlaceHolder 1"/>
          <p:cNvSpPr>
            <a:spLocks noGrp="1"/>
          </p:cNvSpPr>
          <p:nvPr>
            <p:ph type="title"/>
          </p:nvPr>
        </p:nvSpPr>
        <p:spPr>
          <a:xfrm>
            <a:off x="5700600" y="345240"/>
            <a:ext cx="4966920" cy="1752120"/>
          </a:xfrm>
          <a:prstGeom prst="rect">
            <a:avLst/>
          </a:prstGeom>
          <a:noFill/>
          <a:ln w="0">
            <a:noFill/>
          </a:ln>
        </p:spPr>
        <p:txBody>
          <a:bodyPr lIns="91440" tIns="45720" rIns="91440" bIns="45720" anchor="b">
            <a:noAutofit/>
          </a:bodyPr>
          <a:lstStyle/>
          <a:p>
            <a:pPr indent="0" algn="ctr" defTabSz="914400">
              <a:lnSpc>
                <a:spcPct val="90000"/>
              </a:lnSpc>
              <a:buNone/>
            </a:pPr>
            <a:r>
              <a:rPr lang="hr" sz="2800" b="1" strike="noStrike" spc="-1" dirty="0">
                <a:solidFill>
                  <a:srgbClr val="015BA6"/>
                </a:solidFill>
                <a:latin typeface="Tahoma"/>
                <a:ea typeface="Tahoma"/>
              </a:rPr>
              <a:t>STATISTIČKE METODE ZA ANALIZU LOGISTIČKIH PODATAKA</a:t>
            </a:r>
          </a:p>
        </p:txBody>
      </p:sp>
      <p:pic>
        <p:nvPicPr>
          <p:cNvPr id="90" name="Obraz 3"/>
          <p:cNvPicPr/>
          <p:nvPr/>
        </p:nvPicPr>
        <p:blipFill>
          <a:blip r:embed="rId2"/>
          <a:stretch/>
        </p:blipFill>
        <p:spPr>
          <a:xfrm>
            <a:off x="618120" y="908640"/>
            <a:ext cx="4518360" cy="4211640"/>
          </a:xfrm>
          <a:prstGeom prst="rect">
            <a:avLst/>
          </a:prstGeom>
          <a:ln w="0">
            <a:noFill/>
          </a:ln>
        </p:spPr>
      </p:pic>
      <p:sp>
        <p:nvSpPr>
          <p:cNvPr id="91" name="pole tekstowe 4"/>
          <p:cNvSpPr/>
          <p:nvPr/>
        </p:nvSpPr>
        <p:spPr>
          <a:xfrm>
            <a:off x="411840" y="5378400"/>
            <a:ext cx="4791600" cy="135276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hr" sz="2800" b="1" strike="noStrike" spc="-1" dirty="0">
                <a:solidFill>
                  <a:schemeClr val="lt1">
                    <a:lumMod val="50000"/>
                  </a:schemeClr>
                </a:solidFill>
                <a:latin typeface="Tahoma"/>
                <a:ea typeface="Tahoma"/>
              </a:rPr>
              <a:t>BAS4SC</a:t>
            </a:r>
            <a:endParaRPr lang="sl-SI" sz="2800" b="0" strike="noStrike" spc="-1" dirty="0">
              <a:solidFill>
                <a:srgbClr val="000000"/>
              </a:solidFill>
              <a:latin typeface="Arial"/>
            </a:endParaRPr>
          </a:p>
          <a:p>
            <a:pPr algn="ctr" defTabSz="914400">
              <a:lnSpc>
                <a:spcPct val="100000"/>
              </a:lnSpc>
            </a:pPr>
            <a:r>
              <a:rPr lang="hr" sz="1800" b="1" strike="noStrike" spc="-1" dirty="0">
                <a:solidFill>
                  <a:schemeClr val="lt1">
                    <a:lumMod val="50000"/>
                  </a:schemeClr>
                </a:solidFill>
                <a:latin typeface="Tahoma"/>
                <a:ea typeface="Tahoma"/>
              </a:rPr>
              <a:t> </a:t>
            </a:r>
            <a:r>
              <a:rPr lang="en-US" sz="1800" b="0" strike="noStrike" spc="-1" dirty="0">
                <a:solidFill>
                  <a:schemeClr val="lt1">
                    <a:lumMod val="50000"/>
                  </a:schemeClr>
                </a:solidFill>
                <a:latin typeface="Tahoma"/>
                <a:ea typeface="Tahoma"/>
              </a:rPr>
              <a:t>Business Analytics Skills  for the Future-proof Supply Chains</a:t>
            </a:r>
            <a:endParaRPr lang="sl-SI" sz="1800" b="0" strike="noStrike" spc="-1" dirty="0">
              <a:solidFill>
                <a:srgbClr val="000000"/>
              </a:solidFill>
              <a:latin typeface="Arial"/>
            </a:endParaRPr>
          </a:p>
          <a:p>
            <a:pPr algn="ctr" defTabSz="914400">
              <a:lnSpc>
                <a:spcPct val="100000"/>
              </a:lnSpc>
            </a:pPr>
            <a:endParaRPr lang="sl-SI" sz="1800" b="0" strike="noStrike" spc="-1" dirty="0">
              <a:solidFill>
                <a:srgbClr val="000000"/>
              </a:solidFill>
              <a:latin typeface="Arial"/>
            </a:endParaRPr>
          </a:p>
        </p:txBody>
      </p:sp>
      <p:sp>
        <p:nvSpPr>
          <p:cNvPr id="93" name="pole tekstowe 6"/>
          <p:cNvSpPr/>
          <p:nvPr/>
        </p:nvSpPr>
        <p:spPr>
          <a:xfrm>
            <a:off x="-170640" y="6462720"/>
            <a:ext cx="609552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hr" sz="1600" b="0" strike="noStrike" spc="-1">
                <a:solidFill>
                  <a:schemeClr val="lt1">
                    <a:lumMod val="50000"/>
                  </a:schemeClr>
                </a:solidFill>
                <a:latin typeface="Tahoma"/>
                <a:ea typeface="Tahoma"/>
              </a:rPr>
              <a:t>Broj projekta – 2022-1-PL01-KA220-HED-000088856</a:t>
            </a:r>
            <a:endParaRPr lang="sl-SI" sz="1600" b="0" strike="noStrike" spc="-1">
              <a:solidFill>
                <a:srgbClr val="000000"/>
              </a:solidFill>
              <a:latin typeface="Arial"/>
            </a:endParaRPr>
          </a:p>
        </p:txBody>
      </p:sp>
      <p:sp>
        <p:nvSpPr>
          <p:cNvPr id="94" name="Tytuł 1"/>
          <p:cNvSpPr/>
          <p:nvPr/>
        </p:nvSpPr>
        <p:spPr>
          <a:xfrm>
            <a:off x="5700600" y="2195640"/>
            <a:ext cx="4966920" cy="1637280"/>
          </a:xfrm>
          <a:prstGeom prst="rect">
            <a:avLst/>
          </a:prstGeom>
          <a:noFill/>
          <a:ln w="0">
            <a:noFill/>
          </a:ln>
        </p:spPr>
        <p:style>
          <a:lnRef idx="0">
            <a:scrgbClr r="0" g="0" b="0"/>
          </a:lnRef>
          <a:fillRef idx="0">
            <a:scrgbClr r="0" g="0" b="0"/>
          </a:fillRef>
          <a:effectRef idx="0">
            <a:scrgbClr r="0" g="0" b="0"/>
          </a:effectRef>
          <a:fontRef idx="minor"/>
        </p:style>
        <p:txBody>
          <a:bodyPr anchor="b">
            <a:normAutofit fontScale="87651" lnSpcReduction="10000"/>
          </a:bodyPr>
          <a:lstStyle/>
          <a:p>
            <a:pPr algn="ctr" defTabSz="914400">
              <a:lnSpc>
                <a:spcPct val="90000"/>
              </a:lnSpc>
            </a:pPr>
            <a:r>
              <a:rPr lang="hr" sz="4400" b="0" strike="noStrike" spc="-1" dirty="0">
                <a:solidFill>
                  <a:schemeClr val="dk1"/>
                </a:solidFill>
                <a:latin typeface="Tahoma"/>
                <a:ea typeface="Tahoma"/>
              </a:rPr>
              <a:t>Prikupljanje, upravljanje i analiza podataka</a:t>
            </a:r>
            <a:endParaRPr lang="sl-SI" sz="4400" b="0" strike="noStrike" spc="-1" dirty="0">
              <a:solidFill>
                <a:srgbClr val="000000"/>
              </a:solidFill>
              <a:latin typeface="Arial"/>
            </a:endParaRPr>
          </a:p>
        </p:txBody>
      </p:sp>
      <p:sp>
        <p:nvSpPr>
          <p:cNvPr id="95" name="Tytuł 1"/>
          <p:cNvSpPr/>
          <p:nvPr/>
        </p:nvSpPr>
        <p:spPr>
          <a:xfrm>
            <a:off x="5700600" y="4075200"/>
            <a:ext cx="4966920" cy="84204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b">
            <a:normAutofit/>
          </a:bodyPr>
          <a:lstStyle/>
          <a:p>
            <a:pPr algn="ctr">
              <a:lnSpc>
                <a:spcPct val="90000"/>
              </a:lnSpc>
            </a:pPr>
            <a:r>
              <a:rPr lang="hr" dirty="0">
                <a:solidFill>
                  <a:srgbClr val="000000"/>
                </a:solidFill>
                <a:latin typeface="Tahoma"/>
                <a:ea typeface="Tahoma"/>
                <a:cs typeface="Tahoma"/>
              </a:rPr>
              <a:t>Studija slučaja </a:t>
            </a:r>
            <a:endParaRPr lang="sl-SI" sz="2800" b="0" strike="noStrike" spc="-1" dirty="0">
              <a:solidFill>
                <a:srgbClr val="000000"/>
              </a:solidFill>
              <a:latin typeface="Tahoma"/>
              <a:ea typeface="Tahoma"/>
              <a:cs typeface="Tahoma"/>
            </a:endParaRPr>
          </a:p>
        </p:txBody>
      </p:sp>
      <p:pic>
        <p:nvPicPr>
          <p:cNvPr id="96" name="Obraz 9" descr="Obraz zawierający symbol, Czcionka, Grafika, zrzut ekranu&#10;&#10;Opis wygenerowany automatycznie"/>
          <p:cNvPicPr/>
          <p:nvPr/>
        </p:nvPicPr>
        <p:blipFill>
          <a:blip r:embed="rId3"/>
          <a:stretch/>
        </p:blipFill>
        <p:spPr>
          <a:xfrm>
            <a:off x="10964520" y="0"/>
            <a:ext cx="1226880" cy="429120"/>
          </a:xfrm>
          <a:prstGeom prst="rect">
            <a:avLst/>
          </a:prstGeom>
          <a:ln w="0">
            <a:noFill/>
          </a:ln>
        </p:spPr>
      </p:pic>
      <p:sp>
        <p:nvSpPr>
          <p:cNvPr id="97" name="Dowolny kształt: kształt 10"/>
          <p:cNvSpPr/>
          <p:nvPr/>
        </p:nvSpPr>
        <p:spPr>
          <a:xfrm>
            <a:off x="169200" y="93240"/>
            <a:ext cx="1625400" cy="1599840"/>
          </a:xfrm>
          <a:custGeom>
            <a:avLst/>
            <a:gdLst>
              <a:gd name="textAreaLeft" fmla="*/ 0 w 1625400"/>
              <a:gd name="textAreaRight" fmla="*/ 1625760 w 1625400"/>
              <a:gd name="textAreaTop" fmla="*/ 0 h 1599840"/>
              <a:gd name="textAreaBottom" fmla="*/ 1600200 h 1599840"/>
            </a:gdLst>
            <a:ahLst/>
            <a:cxnLst/>
            <a:rect l="textAreaLeft" t="textAreaTop" r="textAreaRight" b="textAreaBottom"/>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pl-PL" sz="1800" b="0" strike="noStrike" spc="-1">
              <a:solidFill>
                <a:schemeClr val="lt1"/>
              </a:solidFill>
              <a:latin typeface="Calibri"/>
            </a:endParaRPr>
          </a:p>
        </p:txBody>
      </p:sp>
      <p:sp>
        <p:nvSpPr>
          <p:cNvPr id="2" name="TextBox 1">
            <a:extLst>
              <a:ext uri="{FF2B5EF4-FFF2-40B4-BE49-F238E27FC236}">
                <a16:creationId xmlns:a16="http://schemas.microsoft.com/office/drawing/2014/main" id="{E55B0B4E-79BB-940D-95B4-2FCD9319B782}"/>
              </a:ext>
            </a:extLst>
          </p:cNvPr>
          <p:cNvSpPr txBox="1"/>
          <p:nvPr/>
        </p:nvSpPr>
        <p:spPr>
          <a:xfrm>
            <a:off x="8145163" y="6210956"/>
            <a:ext cx="34168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t>Sufinansirano</a:t>
            </a:r>
            <a:r>
              <a:rPr lang="en-US" sz="800" dirty="0"/>
              <a:t> od </a:t>
            </a:r>
            <a:r>
              <a:rPr lang="en-US" sz="800" dirty="0" err="1"/>
              <a:t>strane</a:t>
            </a:r>
            <a:r>
              <a:rPr lang="en-US" sz="800" dirty="0"/>
              <a:t> </a:t>
            </a:r>
            <a:r>
              <a:rPr lang="en-US" sz="800" dirty="0" err="1"/>
              <a:t>Evropske</a:t>
            </a:r>
            <a:r>
              <a:rPr lang="en-US" sz="800" dirty="0"/>
              <a:t> </a:t>
            </a:r>
            <a:r>
              <a:rPr lang="en-US" sz="800" dirty="0" err="1"/>
              <a:t>unije</a:t>
            </a:r>
            <a:r>
              <a:rPr lang="en-US" sz="800" dirty="0"/>
              <a:t>. </a:t>
            </a:r>
            <a:r>
              <a:rPr lang="en-US" sz="800" dirty="0" err="1"/>
              <a:t>Stavovi</a:t>
            </a:r>
            <a:r>
              <a:rPr lang="en-US" sz="800" dirty="0"/>
              <a:t> </a:t>
            </a:r>
            <a:r>
              <a:rPr lang="en-US" sz="800" dirty="0" err="1"/>
              <a:t>i</a:t>
            </a:r>
            <a:r>
              <a:rPr lang="en-US" sz="800" dirty="0"/>
              <a:t> </a:t>
            </a:r>
            <a:r>
              <a:rPr lang="en-US" sz="800" dirty="0" err="1"/>
              <a:t>mišljenja</a:t>
            </a:r>
            <a:r>
              <a:rPr lang="en-US" sz="800" dirty="0"/>
              <a:t> </a:t>
            </a:r>
            <a:r>
              <a:rPr lang="en-US" sz="800" dirty="0" err="1"/>
              <a:t>izneti</a:t>
            </a:r>
            <a:r>
              <a:rPr lang="en-US" sz="800" dirty="0"/>
              <a:t> u </a:t>
            </a:r>
            <a:r>
              <a:rPr lang="en-US" sz="800" dirty="0" err="1"/>
              <a:t>ovoj</a:t>
            </a:r>
            <a:r>
              <a:rPr lang="en-US" sz="800" dirty="0"/>
              <a:t> </a:t>
            </a:r>
            <a:r>
              <a:rPr lang="en-US" sz="800" dirty="0" err="1"/>
              <a:t>publikaciji</a:t>
            </a:r>
            <a:r>
              <a:rPr lang="en-US" sz="800" dirty="0"/>
              <a:t> </a:t>
            </a:r>
            <a:r>
              <a:rPr lang="en-US" sz="800" dirty="0" err="1"/>
              <a:t>isključiva</a:t>
            </a:r>
            <a:r>
              <a:rPr lang="en-US" sz="800" dirty="0"/>
              <a:t> </a:t>
            </a:r>
            <a:r>
              <a:rPr lang="en-US" sz="800" dirty="0" err="1"/>
              <a:t>su</a:t>
            </a:r>
            <a:r>
              <a:rPr lang="en-US" sz="800" dirty="0"/>
              <a:t> </a:t>
            </a:r>
            <a:r>
              <a:rPr lang="en-US" sz="800" dirty="0" err="1"/>
              <a:t>odgovornost</a:t>
            </a:r>
            <a:r>
              <a:rPr lang="en-US" sz="800" dirty="0"/>
              <a:t> </a:t>
            </a:r>
            <a:r>
              <a:rPr lang="en-US" sz="800" dirty="0" err="1"/>
              <a:t>autora</a:t>
            </a:r>
            <a:r>
              <a:rPr lang="en-US" sz="800" dirty="0"/>
              <a:t> </a:t>
            </a:r>
            <a:r>
              <a:rPr lang="en-US" sz="800" dirty="0" err="1"/>
              <a:t>i</a:t>
            </a:r>
            <a:r>
              <a:rPr lang="en-US" sz="800" dirty="0"/>
              <a:t> ne </a:t>
            </a:r>
            <a:r>
              <a:rPr lang="en-US" sz="800" dirty="0" err="1"/>
              <a:t>odražavaju</a:t>
            </a:r>
            <a:r>
              <a:rPr lang="en-US" sz="800" dirty="0"/>
              <a:t> </a:t>
            </a:r>
            <a:r>
              <a:rPr lang="en-US" sz="800" dirty="0" err="1"/>
              <a:t>nužno</a:t>
            </a:r>
            <a:r>
              <a:rPr lang="en-US" sz="800" dirty="0"/>
              <a:t> </a:t>
            </a:r>
            <a:r>
              <a:rPr lang="en-US" sz="800" dirty="0" err="1"/>
              <a:t>stavove</a:t>
            </a:r>
            <a:r>
              <a:rPr lang="en-US" sz="800" dirty="0"/>
              <a:t> </a:t>
            </a:r>
            <a:r>
              <a:rPr lang="en-US" sz="800" dirty="0" err="1"/>
              <a:t>Evropske</a:t>
            </a:r>
            <a:r>
              <a:rPr lang="en-US" sz="800" dirty="0"/>
              <a:t> </a:t>
            </a:r>
            <a:r>
              <a:rPr lang="en-US" sz="800" dirty="0" err="1"/>
              <a:t>unije</a:t>
            </a:r>
            <a:r>
              <a:rPr lang="en-US" sz="800" dirty="0"/>
              <a:t> </a:t>
            </a:r>
            <a:r>
              <a:rPr lang="en-US" sz="800" dirty="0" err="1"/>
              <a:t>ili</a:t>
            </a:r>
            <a:r>
              <a:rPr lang="en-US" sz="800" dirty="0"/>
              <a:t> </a:t>
            </a:r>
            <a:r>
              <a:rPr lang="en-US" sz="800" dirty="0" err="1"/>
              <a:t>Nacionalne</a:t>
            </a:r>
            <a:r>
              <a:rPr lang="en-US" sz="800" dirty="0"/>
              <a:t> </a:t>
            </a:r>
            <a:r>
              <a:rPr lang="en-US" sz="800" dirty="0" err="1"/>
              <a:t>agencije</a:t>
            </a:r>
            <a:r>
              <a:rPr lang="en-US" sz="800" dirty="0"/>
              <a:t>. </a:t>
            </a:r>
            <a:r>
              <a:rPr lang="en-US" sz="800" dirty="0" err="1"/>
              <a:t>Evropska</a:t>
            </a:r>
            <a:r>
              <a:rPr lang="en-US" sz="800" dirty="0"/>
              <a:t> </a:t>
            </a:r>
            <a:r>
              <a:rPr lang="en-US" sz="800" dirty="0" err="1"/>
              <a:t>unija</a:t>
            </a:r>
            <a:r>
              <a:rPr lang="en-US" sz="800" dirty="0"/>
              <a:t> </a:t>
            </a:r>
            <a:r>
              <a:rPr lang="en-US" sz="800" dirty="0" err="1"/>
              <a:t>niti</a:t>
            </a:r>
            <a:r>
              <a:rPr lang="en-US" sz="800" dirty="0"/>
              <a:t> </a:t>
            </a:r>
            <a:r>
              <a:rPr lang="en-US" sz="800" dirty="0" err="1"/>
              <a:t>telo</a:t>
            </a:r>
            <a:r>
              <a:rPr lang="en-US" sz="800" dirty="0"/>
              <a:t> </a:t>
            </a:r>
            <a:r>
              <a:rPr lang="en-US" sz="800" dirty="0" err="1"/>
              <a:t>koje</a:t>
            </a:r>
            <a:r>
              <a:rPr lang="en-US" sz="800" dirty="0"/>
              <a:t> </a:t>
            </a:r>
            <a:r>
              <a:rPr lang="en-US" sz="800" dirty="0" err="1"/>
              <a:t>dodeljuje</a:t>
            </a:r>
            <a:r>
              <a:rPr lang="en-US" sz="800" dirty="0"/>
              <a:t> </a:t>
            </a:r>
            <a:r>
              <a:rPr lang="en-US" sz="800" dirty="0" err="1"/>
              <a:t>sredstva</a:t>
            </a:r>
            <a:r>
              <a:rPr lang="en-US" sz="800" dirty="0"/>
              <a:t> ne </a:t>
            </a:r>
            <a:r>
              <a:rPr lang="en-US" sz="800" dirty="0" err="1"/>
              <a:t>mogu</a:t>
            </a:r>
            <a:r>
              <a:rPr lang="en-US" sz="800" dirty="0"/>
              <a:t> se </a:t>
            </a:r>
            <a:r>
              <a:rPr lang="en-US" sz="800" dirty="0" err="1"/>
              <a:t>smatrati</a:t>
            </a:r>
            <a:r>
              <a:rPr lang="en-US" sz="800" dirty="0"/>
              <a:t> </a:t>
            </a:r>
            <a:r>
              <a:rPr lang="en-US" sz="800" dirty="0" err="1"/>
              <a:t>odgovornim</a:t>
            </a:r>
            <a:r>
              <a:rPr lang="en-US" sz="800" dirty="0"/>
              <a:t> za </a:t>
            </a:r>
            <a:r>
              <a:rPr lang="en-US" sz="800" dirty="0" err="1"/>
              <a:t>njih</a:t>
            </a:r>
            <a:r>
              <a:rPr lang="en-US" sz="800" dirty="0"/>
              <a:t>.</a:t>
            </a:r>
          </a:p>
        </p:txBody>
      </p:sp>
      <p:pic>
        <p:nvPicPr>
          <p:cNvPr id="3" name="Obraz 8">
            <a:extLst>
              <a:ext uri="{FF2B5EF4-FFF2-40B4-BE49-F238E27FC236}">
                <a16:creationId xmlns:a16="http://schemas.microsoft.com/office/drawing/2014/main" id="{4CF30B82-FF11-898D-81F5-85DBA5BACC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71275" y="6088380"/>
            <a:ext cx="720725" cy="7696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a:solidFill>
                  <a:srgbClr val="1065AB"/>
                </a:solidFill>
                <a:latin typeface="Tahoma"/>
                <a:ea typeface="Tahoma"/>
              </a:rPr>
              <a:t>Zadatak 8: Ispunjenje</a:t>
            </a:r>
            <a:endParaRPr lang="en-GB" sz="3200" b="0" strike="noStrike" spc="-1">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Demingov ciklus poboljšanja završava procjenom predloženog rješenja.</a:t>
            </a:r>
          </a:p>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Ako rezultati zadovoljavaju predviđene kriterije u smislu količina i rokova isporuke, smatraju se preporukom upravi.</a:t>
            </a:r>
          </a:p>
          <a:p>
            <a:pPr>
              <a:spcBef>
                <a:spcPts val="1001"/>
              </a:spcBef>
              <a:buClr>
                <a:srgbClr val="015BA6"/>
              </a:buClr>
              <a:buFont typeface="Arial"/>
              <a:buChar char="•"/>
            </a:pPr>
            <a:r>
              <a:rPr lang="hr" sz="1800" spc="-1" dirty="0">
                <a:solidFill>
                  <a:schemeClr val="dk1"/>
                </a:solidFill>
                <a:latin typeface="Tahoma"/>
                <a:ea typeface="Tahoma"/>
              </a:rPr>
              <a:t>Na temelju preporuke, uprava može:</a:t>
            </a:r>
          </a:p>
          <a:p>
            <a:pPr lvl="1">
              <a:spcBef>
                <a:spcPts val="1001"/>
              </a:spcBef>
              <a:buClr>
                <a:srgbClr val="015BA6"/>
              </a:buClr>
              <a:buFont typeface="Arial"/>
              <a:buChar char="•"/>
            </a:pPr>
            <a:r>
              <a:rPr lang="hr" sz="1400" spc="-1" dirty="0">
                <a:solidFill>
                  <a:schemeClr val="dk1"/>
                </a:solidFill>
                <a:latin typeface="Tahoma"/>
                <a:ea typeface="Tahoma"/>
              </a:rPr>
              <a:t>implementirati predloženo rješenje i</a:t>
            </a:r>
          </a:p>
          <a:p>
            <a:pPr lvl="1">
              <a:spcBef>
                <a:spcPts val="1001"/>
              </a:spcBef>
              <a:buClr>
                <a:srgbClr val="015BA6"/>
              </a:buClr>
              <a:buFont typeface="Arial"/>
              <a:buChar char="•"/>
            </a:pPr>
            <a:r>
              <a:rPr lang="hr" sz="1400" spc="-1" dirty="0">
                <a:solidFill>
                  <a:schemeClr val="dk1"/>
                </a:solidFill>
                <a:latin typeface="Tahoma"/>
                <a:ea typeface="Tahoma"/>
              </a:rPr>
              <a:t>procijeniti ispunjenje predloženog akcijskog plana.</a:t>
            </a:r>
            <a:endParaRPr lang="en-GB" sz="1000" spc="-1" dirty="0">
              <a:solidFill>
                <a:schemeClr val="dk1"/>
              </a:solidFill>
              <a:latin typeface="Tahoma"/>
            </a:endParaRP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spTree>
    <p:extLst>
      <p:ext uri="{BB962C8B-B14F-4D97-AF65-F5344CB8AC3E}">
        <p14:creationId xmlns:p14="http://schemas.microsoft.com/office/powerpoint/2010/main" val="100767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2">
            <a:extLst>
              <a:ext uri="{FF2B5EF4-FFF2-40B4-BE49-F238E27FC236}">
                <a16:creationId xmlns:a16="http://schemas.microsoft.com/office/drawing/2014/main" id="{4111F4BD-3358-46B1-9609-9F31A909894F}"/>
              </a:ext>
            </a:extLst>
          </p:cNvPr>
          <p:cNvSpPr txBox="1">
            <a:spLocks/>
          </p:cNvSpPr>
          <p:nvPr/>
        </p:nvSpPr>
        <p:spPr>
          <a:xfrm>
            <a:off x="1524000" y="1335773"/>
            <a:ext cx="9144000" cy="476919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pPr algn="ctr"/>
            <a:r>
              <a:rPr lang="pl-PL" sz="4000" dirty="0"/>
              <a:t>Autori:</a:t>
            </a:r>
            <a:br>
              <a:rPr lang="pl-PL" sz="4000" dirty="0"/>
            </a:br>
            <a:br>
              <a:rPr lang="pl-PL" sz="4000" dirty="0"/>
            </a:br>
            <a:r>
              <a:rPr lang="pl-PL" sz="3700" b="0" dirty="0">
                <a:solidFill>
                  <a:schemeClr val="tx1"/>
                </a:solidFill>
              </a:rPr>
              <a:t>Sanja Bojić, Kristijan Brglez, Maja Fošner, Roman Gumzej, Rebeka Kovačič Lukman, Benjamin Marcen, Marinko Maslarić, Boško Matović, Dejan Mirčetić</a:t>
            </a:r>
            <a:r>
              <a:rPr lang="pl-PL" sz="4000" b="0" dirty="0">
                <a:solidFill>
                  <a:schemeClr val="tx1"/>
                </a:solidFill>
              </a:rPr>
              <a:t>​</a:t>
            </a:r>
          </a:p>
          <a:p>
            <a:pPr algn="ctr"/>
            <a:br>
              <a:rPr lang="pl-PL" sz="4000" b="0" dirty="0">
                <a:solidFill>
                  <a:schemeClr val="tx1"/>
                </a:solidFill>
              </a:rPr>
            </a:br>
            <a:r>
              <a:rPr lang="pl-PL" sz="4000" dirty="0"/>
              <a:t>Zadnja verzija: </a:t>
            </a:r>
            <a:r>
              <a:rPr lang="en-US" sz="4000" dirty="0" err="1"/>
              <a:t>jun</a:t>
            </a:r>
            <a:r>
              <a:rPr lang="pl-PL" sz="4000" dirty="0"/>
              <a:t> 2025</a:t>
            </a:r>
          </a:p>
        </p:txBody>
      </p:sp>
      <p:sp>
        <p:nvSpPr>
          <p:cNvPr id="6" name="pole tekstowe 5">
            <a:extLst>
              <a:ext uri="{FF2B5EF4-FFF2-40B4-BE49-F238E27FC236}">
                <a16:creationId xmlns:a16="http://schemas.microsoft.com/office/drawing/2014/main" id="{81B9C83F-E207-4784-81F2-3A4DC56DA66C}"/>
              </a:ext>
            </a:extLst>
          </p:cNvPr>
          <p:cNvSpPr txBox="1"/>
          <p:nvPr/>
        </p:nvSpPr>
        <p:spPr>
          <a:xfrm>
            <a:off x="7554353" y="6200486"/>
            <a:ext cx="3932852" cy="584775"/>
          </a:xfrm>
          <a:prstGeom prst="rect">
            <a:avLst/>
          </a:prstGeom>
          <a:solidFill>
            <a:srgbClr val="FFFFFF"/>
          </a:solidFill>
        </p:spPr>
        <p:txBody>
          <a:bodyPr wrap="square">
            <a:spAutoFit/>
          </a:bodyPr>
          <a:lstStyle/>
          <a:p>
            <a:r>
              <a:rPr lang="hr-HR" sz="800" dirty="0">
                <a:latin typeface="Tahoma" panose="020B0604030504040204" pitchFamily="34" charset="0"/>
                <a:ea typeface="Tahoma" panose="020B0604030504040204" pitchFamily="34" charset="0"/>
                <a:cs typeface="Tahoma" panose="020B0604030504040204" pitchFamily="34" charset="0"/>
              </a:rPr>
              <a:t>Financirano sredstvima Europske unije.</a:t>
            </a:r>
          </a:p>
          <a:p>
            <a:r>
              <a:rPr lang="hr-HR" sz="800" dirty="0">
                <a:latin typeface="Tahoma" panose="020B0604030504040204" pitchFamily="34" charset="0"/>
                <a:ea typeface="Tahoma" panose="020B0604030504040204" pitchFamily="34" charset="0"/>
                <a:cs typeface="Tahoma" panose="020B0604030504040204" pitchFamily="34" charset="0"/>
              </a:rPr>
              <a:t>Izneseni stavovi i mišljenja su stavovi i mišljenja autora i ne moraju se podudarati sa stavovima i mišljenjima Europske unije ili Nacionalne agencije (NA). Ni Europska unija ni NA ne mogu se smatrati odgovornima za njih.</a:t>
            </a:r>
          </a:p>
        </p:txBody>
      </p:sp>
    </p:spTree>
    <p:extLst>
      <p:ext uri="{BB962C8B-B14F-4D97-AF65-F5344CB8AC3E}">
        <p14:creationId xmlns:p14="http://schemas.microsoft.com/office/powerpoint/2010/main" val="649892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hr" sz="4800" b="1" strike="noStrike" spc="-1">
                <a:solidFill>
                  <a:srgbClr val="015BA6"/>
                </a:solidFill>
                <a:latin typeface="Tahoma"/>
                <a:ea typeface="Tahoma"/>
              </a:rPr>
              <a:t>Hvala vam na pažnji</a:t>
            </a:r>
            <a:endParaRPr lang="pl-PL" sz="4800" b="0" strike="noStrike" spc="-1">
              <a:solidFill>
                <a:schemeClr val="dk1"/>
              </a:solidFill>
              <a:latin typeface="Calibri"/>
            </a:endParaRPr>
          </a:p>
        </p:txBody>
      </p:sp>
      <p:pic>
        <p:nvPicPr>
          <p:cNvPr id="128" name="Obraz 4" descr="Obraz zawierający symbol, Czcionka, Grafika, zrzut ekranu&#10;&#10;Opis wygenerowany automatycznie"/>
          <p:cNvPicPr/>
          <p:nvPr/>
        </p:nvPicPr>
        <p:blipFill>
          <a:blip r:embed="rId2"/>
          <a:stretch/>
        </p:blipFill>
        <p:spPr>
          <a:xfrm>
            <a:off x="10964520" y="0"/>
            <a:ext cx="1226880" cy="42912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dirty="0">
                <a:solidFill>
                  <a:srgbClr val="1065AB"/>
                </a:solidFill>
                <a:latin typeface="Tahoma"/>
                <a:ea typeface="Tahoma"/>
              </a:rPr>
              <a:t>Agenda</a:t>
            </a:r>
            <a:endParaRPr lang="pl-PL" sz="3200" b="0" strike="noStrike" spc="-1" dirty="0">
              <a:solidFill>
                <a:schemeClr val="dk1"/>
              </a:solidFill>
              <a:latin typeface="Calibri"/>
            </a:endParaRPr>
          </a:p>
        </p:txBody>
      </p:sp>
      <p:sp>
        <p:nvSpPr>
          <p:cNvPr id="100" name="PlaceHolder 2"/>
          <p:cNvSpPr>
            <a:spLocks noGrp="1"/>
          </p:cNvSpPr>
          <p:nvPr>
            <p:ph/>
          </p:nvPr>
        </p:nvSpPr>
        <p:spPr>
          <a:xfrm>
            <a:off x="1244520" y="1842480"/>
            <a:ext cx="10946880" cy="3626640"/>
          </a:xfrm>
          <a:prstGeom prst="rect">
            <a:avLst/>
          </a:prstGeom>
          <a:solidFill>
            <a:schemeClr val="lt1">
              <a:lumMod val="95000"/>
            </a:schemeClr>
          </a:solidFill>
          <a:ln w="0">
            <a:noFill/>
          </a:ln>
        </p:spPr>
        <p:txBody>
          <a:bodyPr lIns="91440" tIns="45720" rIns="91440" bIns="45720" anchor="t">
            <a:normAutofit/>
          </a:bodyPr>
          <a:lstStyle/>
          <a:p>
            <a:pPr marL="457200" indent="-457200" defTabSz="914400">
              <a:lnSpc>
                <a:spcPct val="90000"/>
              </a:lnSpc>
              <a:spcBef>
                <a:spcPts val="1001"/>
              </a:spcBef>
              <a:buClr>
                <a:srgbClr val="015BA6"/>
              </a:buClr>
              <a:buFont typeface="+mj-lt"/>
              <a:buAutoNum type="arabicParenR"/>
            </a:pPr>
            <a:r>
              <a:rPr lang="hr" sz="2000" b="0" strike="noStrike" spc="-1" dirty="0">
                <a:solidFill>
                  <a:schemeClr val="dk1"/>
                </a:solidFill>
                <a:latin typeface="Tahoma"/>
                <a:ea typeface="Tahoma"/>
              </a:rPr>
              <a:t>Opis problema</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hr" sz="2000" b="0" strike="noStrike" spc="-1" dirty="0">
                <a:solidFill>
                  <a:schemeClr val="dk1"/>
                </a:solidFill>
                <a:latin typeface="Tahoma"/>
                <a:ea typeface="Tahoma"/>
              </a:rPr>
              <a:t>Predloženi pristup rješenju</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hr" sz="2000" b="0" strike="noStrike" spc="-1" dirty="0">
                <a:solidFill>
                  <a:schemeClr val="dk1"/>
                </a:solidFill>
                <a:latin typeface="Tahoma"/>
                <a:ea typeface="Tahoma"/>
              </a:rPr>
              <a:t>Prikupljanje, upravljanje i analiza podataka</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hr" sz="2000" b="0" strike="noStrike" spc="-1" dirty="0">
                <a:solidFill>
                  <a:schemeClr val="dk1"/>
                </a:solidFill>
                <a:latin typeface="Tahoma"/>
                <a:ea typeface="Tahoma"/>
              </a:rPr>
              <a:t>Interpretacija rezultata</a:t>
            </a:r>
          </a:p>
          <a:p>
            <a:pPr marL="457200" indent="-457200" defTabSz="914400">
              <a:lnSpc>
                <a:spcPct val="90000"/>
              </a:lnSpc>
              <a:spcBef>
                <a:spcPts val="1001"/>
              </a:spcBef>
              <a:buClr>
                <a:srgbClr val="015BA6"/>
              </a:buClr>
              <a:buFont typeface="+mj-lt"/>
              <a:buAutoNum type="arabicParenR"/>
            </a:pPr>
            <a:r>
              <a:rPr lang="hr" sz="2000" spc="-1" dirty="0">
                <a:solidFill>
                  <a:schemeClr val="dk1"/>
                </a:solidFill>
                <a:latin typeface="Tahoma"/>
                <a:ea typeface="Tahoma"/>
              </a:rPr>
              <a:t>Ispunjenje</a:t>
            </a:r>
            <a:endParaRPr lang="pl-PL" sz="2000" b="0" strike="noStrike" spc="-1" dirty="0">
              <a:solidFill>
                <a:schemeClr val="dk1"/>
              </a:solidFill>
              <a:latin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a:solidFill>
                  <a:srgbClr val="1065AB"/>
                </a:solidFill>
                <a:latin typeface="Tahoma"/>
                <a:ea typeface="Tahoma"/>
              </a:rPr>
              <a:t>Opis problema</a:t>
            </a:r>
            <a:endParaRPr lang="en-GB" sz="3200" b="0" strike="noStrike" spc="-1">
              <a:solidFill>
                <a:schemeClr val="dk1"/>
              </a:solidFill>
              <a:latin typeface="Calibri"/>
            </a:endParaRPr>
          </a:p>
        </p:txBody>
      </p:sp>
      <p:sp>
        <p:nvSpPr>
          <p:cNvPr id="102"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algn="just" defTabSz="914400">
              <a:lnSpc>
                <a:spcPct val="90000"/>
              </a:lnSpc>
              <a:spcBef>
                <a:spcPts val="1001"/>
              </a:spcBef>
              <a:buClr>
                <a:srgbClr val="015BA6"/>
              </a:buClr>
              <a:buFont typeface="Arial"/>
              <a:buChar char="•"/>
            </a:pPr>
            <a:r>
              <a:rPr lang="hr" sz="1800" b="0" strike="noStrike" spc="-1" dirty="0">
                <a:solidFill>
                  <a:schemeClr val="dk1"/>
                </a:solidFill>
                <a:latin typeface="Tahoma"/>
                <a:ea typeface="Tahoma"/>
              </a:rPr>
              <a:t>ETI je proizvođač i distributer kućanskih aparata. </a:t>
            </a:r>
            <a:r>
              <a:rPr lang="en-US" sz="1800" b="0" strike="noStrike" spc="-1" dirty="0" err="1">
                <a:solidFill>
                  <a:schemeClr val="dk1"/>
                </a:solidFill>
                <a:latin typeface="Tahoma"/>
                <a:ea typeface="Tahoma"/>
              </a:rPr>
              <a:t>Firma</a:t>
            </a:r>
            <a:r>
              <a:rPr lang="hr" sz="1800" b="0" strike="noStrike" spc="-1" dirty="0">
                <a:solidFill>
                  <a:schemeClr val="dk1"/>
                </a:solidFill>
                <a:latin typeface="Tahoma"/>
                <a:ea typeface="Tahoma"/>
              </a:rPr>
              <a:t> ima više proizvodnih pogona: glavni pogon u Sloveniji, kao i podružnice u Njemačkoj, Poljskoj, Mađarskoj i Bosni i Hercegovini. Osim proizvodnih pogona, prodajni pogoni nalaze se u Rusiji, Ukrajini i Rumun</a:t>
            </a:r>
            <a:r>
              <a:rPr lang="en-US" sz="1800" b="0" strike="noStrike" spc="-1" dirty="0" err="1">
                <a:solidFill>
                  <a:schemeClr val="dk1"/>
                </a:solidFill>
                <a:latin typeface="Tahoma"/>
                <a:ea typeface="Tahoma"/>
              </a:rPr>
              <a:t>iji</a:t>
            </a:r>
            <a:r>
              <a:rPr lang="hr" sz="1800" b="0" strike="noStrike" spc="-1" dirty="0">
                <a:solidFill>
                  <a:schemeClr val="dk1"/>
                </a:solidFill>
                <a:latin typeface="Tahoma"/>
                <a:ea typeface="Tahoma"/>
              </a:rPr>
              <a:t>. Proizvodni pogoni </a:t>
            </a:r>
            <a:r>
              <a:rPr lang="en-US" sz="1800" b="0" strike="noStrike" spc="-1" dirty="0" err="1">
                <a:solidFill>
                  <a:schemeClr val="dk1"/>
                </a:solidFill>
                <a:latin typeface="Tahoma"/>
                <a:ea typeface="Tahoma"/>
              </a:rPr>
              <a:t>snabdevaju</a:t>
            </a:r>
            <a:r>
              <a:rPr lang="hr" sz="1800" b="0" strike="noStrike" spc="-1" dirty="0">
                <a:solidFill>
                  <a:schemeClr val="dk1"/>
                </a:solidFill>
                <a:latin typeface="Tahoma"/>
                <a:ea typeface="Tahoma"/>
              </a:rPr>
              <a:t> vlastita tržišta gotovim proizvodima, a međusobno se opskrbljuju komponentama proizvoda.</a:t>
            </a:r>
          </a:p>
          <a:p>
            <a:pPr marL="228600" indent="-228600" algn="just" defTabSz="914400">
              <a:lnSpc>
                <a:spcPct val="90000"/>
              </a:lnSpc>
              <a:spcBef>
                <a:spcPts val="1001"/>
              </a:spcBef>
              <a:buClr>
                <a:srgbClr val="015BA6"/>
              </a:buClr>
              <a:buFont typeface="Arial"/>
              <a:buChar char="•"/>
            </a:pPr>
            <a:r>
              <a:rPr lang="hr" sz="1800" dirty="0">
                <a:effectLst/>
                <a:latin typeface="Tahoma" panose="020B0604030504040204" pitchFamily="34" charset="0"/>
                <a:ea typeface="Calibri" panose="020F0502020204030204" pitchFamily="34" charset="0"/>
                <a:cs typeface="Times New Roman" panose="02020603050405020304" pitchFamily="18" charset="0"/>
              </a:rPr>
              <a:t>Pojednostavljena shema proizvodnog procesa predstavlja varijantnu proizvodnju s četiri glavne proizvodne linije. Svaka vrsta proizvoda ima namjensku proizvodnu liniju. Nakon što su pojedinačni proizvodi finalizirani, provjerava se njihova kvaliteta na namenskom ispitnom mjestu. Proizvodi nedovoljne kvalitete prevoze se natrag na izvornu proizvodnu liniju. Nakon što uspješno prođu inspekciju kvalitete, gotovi proizvodi prevoze se s proizvodnog mjesta u skladište gotovih proizvoda. Ponovna proizvodnja neispravnih proizvoda dok su još u proizvodnji učinkovit je način smanjenja utjecaja na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okolinu</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hr" sz="1800" dirty="0">
                <a:effectLst/>
                <a:latin typeface="Tahoma" panose="020B0604030504040204" pitchFamily="34" charset="0"/>
                <a:ea typeface="Calibri" panose="020F0502020204030204" pitchFamily="34" charset="0"/>
                <a:cs typeface="Times New Roman" panose="02020603050405020304" pitchFamily="18" charset="0"/>
              </a:rPr>
              <a:t>i troškova proizvodnje.</a:t>
            </a:r>
          </a:p>
          <a:p>
            <a:pPr marL="228600" indent="-228600" algn="just" defTabSz="914400">
              <a:lnSpc>
                <a:spcPct val="90000"/>
              </a:lnSpc>
              <a:spcBef>
                <a:spcPts val="1001"/>
              </a:spcBef>
              <a:buClr>
                <a:srgbClr val="015BA6"/>
              </a:buClr>
              <a:buFont typeface="Arial"/>
              <a:buChar char="•"/>
            </a:pPr>
            <a:r>
              <a:rPr lang="hr" sz="1800" dirty="0">
                <a:effectLst/>
                <a:latin typeface="Tahoma" panose="020B0604030504040204" pitchFamily="34" charset="0"/>
                <a:ea typeface="Calibri" panose="020F0502020204030204" pitchFamily="34" charset="0"/>
                <a:cs typeface="Times New Roman" panose="02020603050405020304" pitchFamily="18" charset="0"/>
              </a:rPr>
              <a:t>Izazov je analizirati podatke o prodaji i predvidjeti </a:t>
            </a:r>
            <a:r>
              <a:rPr lang="hr" sz="1800" dirty="0">
                <a:latin typeface="Tahoma" panose="020B0604030504040204" pitchFamily="34" charset="0"/>
                <a:ea typeface="Calibri" panose="020F0502020204030204" pitchFamily="34" charset="0"/>
                <a:cs typeface="Times New Roman" panose="02020603050405020304" pitchFamily="18" charset="0"/>
              </a:rPr>
              <a:t>planiranu potražnju. </a:t>
            </a:r>
            <a:r>
              <a:rPr lang="hr" sz="1800" dirty="0">
                <a:effectLst/>
                <a:latin typeface="Tahoma" panose="020B0604030504040204" pitchFamily="34" charset="0"/>
                <a:ea typeface="Calibri" panose="020F0502020204030204" pitchFamily="34" charset="0"/>
                <a:cs typeface="Times New Roman" panose="02020603050405020304" pitchFamily="18" charset="0"/>
              </a:rPr>
              <a:t>Plan proizvodnje izrađuje se na temelju projiciranih vrijednosti.</a:t>
            </a:r>
          </a:p>
          <a:p>
            <a:pPr marL="228600" indent="-228600" algn="just" defTabSz="914400">
              <a:lnSpc>
                <a:spcPct val="90000"/>
              </a:lnSpc>
              <a:spcBef>
                <a:spcPts val="1001"/>
              </a:spcBef>
              <a:buClr>
                <a:srgbClr val="015BA6"/>
              </a:buClr>
              <a:buFont typeface="Arial"/>
              <a:buChar char="•"/>
            </a:pPr>
            <a:r>
              <a:rPr lang="hr" sz="1800" dirty="0">
                <a:effectLst/>
                <a:latin typeface="Tahoma" panose="020B0604030504040204" pitchFamily="34" charset="0"/>
                <a:ea typeface="Calibri" panose="020F0502020204030204" pitchFamily="34" charset="0"/>
                <a:cs typeface="Times New Roman" panose="02020603050405020304" pitchFamily="18" charset="0"/>
              </a:rPr>
              <a:t>Cilj je zadovoljiti planiranu potražnju s resursima odgovarajuće veličine.</a:t>
            </a:r>
            <a:endParaRPr lang="en-GB" sz="1800" b="0" strike="noStrike" spc="-1" dirty="0">
              <a:solidFill>
                <a:schemeClr val="dk1"/>
              </a:solidFill>
              <a:latin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a:solidFill>
                  <a:srgbClr val="1065AB"/>
                </a:solidFill>
                <a:latin typeface="Tahoma"/>
                <a:ea typeface="Tahoma"/>
              </a:rPr>
              <a:t>Predloženi pristup rješenju</a:t>
            </a:r>
            <a:endParaRPr lang="en-GB" sz="3200" b="0" strike="noStrike" spc="-1">
              <a:solidFill>
                <a:schemeClr val="dk1"/>
              </a:solidFill>
              <a:latin typeface="Calibri"/>
            </a:endParaRPr>
          </a:p>
        </p:txBody>
      </p:sp>
      <p:sp>
        <p:nvSpPr>
          <p:cNvPr id="105"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342900" indent="-342900" defTabSz="914400">
              <a:lnSpc>
                <a:spcPct val="90000"/>
              </a:lnSpc>
              <a:spcBef>
                <a:spcPts val="1001"/>
              </a:spcBef>
              <a:buClr>
                <a:srgbClr val="015BA6"/>
              </a:buClr>
              <a:buFont typeface="+mj-lt"/>
              <a:buAutoNum type="arabicParenR"/>
            </a:pPr>
            <a:r>
              <a:rPr lang="hr" sz="1800" b="0" strike="noStrike" spc="-1" dirty="0">
                <a:solidFill>
                  <a:schemeClr val="dk1"/>
                </a:solidFill>
                <a:latin typeface="Tahoma"/>
                <a:ea typeface="Tahoma"/>
              </a:rPr>
              <a:t>Prikupljanje i priprema podataka</a:t>
            </a:r>
          </a:p>
          <a:p>
            <a:pPr marL="342900" indent="-342900" defTabSz="914400">
              <a:lnSpc>
                <a:spcPct val="90000"/>
              </a:lnSpc>
              <a:spcBef>
                <a:spcPts val="1001"/>
              </a:spcBef>
              <a:buClr>
                <a:srgbClr val="015BA6"/>
              </a:buClr>
              <a:buFont typeface="+mj-lt"/>
              <a:buAutoNum type="arabicParenR"/>
            </a:pPr>
            <a:r>
              <a:rPr lang="hr" sz="1800" b="0" strike="noStrike" spc="-1" dirty="0">
                <a:solidFill>
                  <a:schemeClr val="dk1"/>
                </a:solidFill>
                <a:latin typeface="Tahoma"/>
                <a:ea typeface="Tahoma"/>
              </a:rPr>
              <a:t>Poslovna analitika</a:t>
            </a:r>
          </a:p>
          <a:p>
            <a:pPr marL="342900" indent="-342900" defTabSz="914400">
              <a:lnSpc>
                <a:spcPct val="90000"/>
              </a:lnSpc>
              <a:spcBef>
                <a:spcPts val="1001"/>
              </a:spcBef>
              <a:buClr>
                <a:srgbClr val="015BA6"/>
              </a:buClr>
              <a:buFont typeface="+mj-lt"/>
              <a:buAutoNum type="arabicParenR"/>
            </a:pPr>
            <a:r>
              <a:rPr lang="hr" sz="1800" b="0" strike="noStrike" spc="-1" dirty="0">
                <a:solidFill>
                  <a:schemeClr val="dk1"/>
                </a:solidFill>
                <a:latin typeface="Tahoma"/>
                <a:ea typeface="Tahoma"/>
              </a:rPr>
              <a:t>Planiranje kapaciteta</a:t>
            </a:r>
          </a:p>
          <a:p>
            <a:pPr marL="342900" indent="-342900" defTabSz="914400">
              <a:lnSpc>
                <a:spcPct val="90000"/>
              </a:lnSpc>
              <a:spcBef>
                <a:spcPts val="1001"/>
              </a:spcBef>
              <a:buClr>
                <a:srgbClr val="015BA6"/>
              </a:buClr>
              <a:buFont typeface="+mj-lt"/>
              <a:buAutoNum type="arabicParenR"/>
            </a:pPr>
            <a:r>
              <a:rPr lang="hr" sz="1800" b="0" strike="noStrike" spc="-1" dirty="0">
                <a:solidFill>
                  <a:schemeClr val="dk1"/>
                </a:solidFill>
                <a:latin typeface="Tahoma"/>
                <a:ea typeface="Tahoma"/>
              </a:rPr>
              <a:t>Simulacijsko modeliranje i analiza</a:t>
            </a:r>
          </a:p>
          <a:p>
            <a:pPr marL="342900" indent="-342900">
              <a:spcBef>
                <a:spcPts val="1001"/>
              </a:spcBef>
              <a:buClr>
                <a:srgbClr val="015BA6"/>
              </a:buClr>
              <a:buFont typeface="+mj-lt"/>
              <a:buAutoNum type="arabicParenR"/>
            </a:pPr>
            <a:r>
              <a:rPr lang="hr" sz="1800" spc="-1" dirty="0">
                <a:solidFill>
                  <a:schemeClr val="dk1"/>
                </a:solidFill>
                <a:latin typeface="Tahoma"/>
                <a:ea typeface="Tahoma"/>
              </a:rPr>
              <a:t>Akcijski plan</a:t>
            </a:r>
            <a:endParaRPr lang="en-GB" sz="1800" b="0" strike="noStrike" spc="-1" dirty="0">
              <a:solidFill>
                <a:schemeClr val="dk1"/>
              </a:solidFill>
              <a:latin typeface="Tahoma"/>
              <a:ea typeface="Tahoma"/>
            </a:endParaRPr>
          </a:p>
          <a:p>
            <a:pPr marL="342900" indent="-342900" defTabSz="914400">
              <a:lnSpc>
                <a:spcPct val="90000"/>
              </a:lnSpc>
              <a:spcBef>
                <a:spcPts val="1001"/>
              </a:spcBef>
              <a:buClr>
                <a:srgbClr val="015BA6"/>
              </a:buClr>
              <a:buFont typeface="+mj-lt"/>
              <a:buAutoNum type="arabicParenR"/>
            </a:pPr>
            <a:endParaRPr lang="en-GB" sz="1800" spc="-1" dirty="0">
              <a:solidFill>
                <a:schemeClr val="dk1"/>
              </a:solidFill>
              <a:latin typeface="Tahoma"/>
              <a:ea typeface="Tahoma"/>
            </a:endParaRPr>
          </a:p>
          <a:p>
            <a:pPr marL="0" indent="0" defTabSz="914400">
              <a:lnSpc>
                <a:spcPct val="90000"/>
              </a:lnSpc>
              <a:spcBef>
                <a:spcPts val="1001"/>
              </a:spcBef>
              <a:buClr>
                <a:srgbClr val="015BA6"/>
              </a:buClr>
              <a:buNone/>
            </a:pPr>
            <a:r>
              <a:rPr lang="hr" sz="1800" b="0" strike="noStrike" spc="-1" dirty="0">
                <a:solidFill>
                  <a:schemeClr val="dk1"/>
                </a:solidFill>
                <a:latin typeface="Tahoma"/>
                <a:ea typeface="Tahoma"/>
              </a:rPr>
              <a:t>Ovi </a:t>
            </a:r>
            <a:r>
              <a:rPr lang="hr" sz="1800" spc="-1" dirty="0">
                <a:solidFill>
                  <a:schemeClr val="dk1"/>
                </a:solidFill>
                <a:latin typeface="Tahoma"/>
                <a:ea typeface="Tahoma"/>
              </a:rPr>
              <a:t>koraci implementiraju Demingov („Planiraj – Učini – Provjeri – Djeluj“) ciklus poboljšanja.</a:t>
            </a:r>
            <a:endParaRPr lang="en-GB" sz="1800" b="0" strike="noStrike" spc="-1" dirty="0">
              <a:solidFill>
                <a:schemeClr val="dk1"/>
              </a:solidFill>
              <a:latin typeface="Tahoma"/>
              <a:ea typeface="Tahoma"/>
            </a:endParaRPr>
          </a:p>
        </p:txBody>
      </p:sp>
      <p:sp>
        <p:nvSpPr>
          <p:cNvPr id="3" name="Symbol zastępczy zawartości 8">
            <a:extLst>
              <a:ext uri="{FF2B5EF4-FFF2-40B4-BE49-F238E27FC236}">
                <a16:creationId xmlns:a16="http://schemas.microsoft.com/office/drawing/2014/main" id="{30E46912-AE7E-2050-B6E1-0EDE76E6EC3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a:solidFill>
                  <a:srgbClr val="1065AB"/>
                </a:solidFill>
                <a:latin typeface="Tahoma"/>
                <a:ea typeface="Tahoma"/>
              </a:rPr>
              <a:t>Zadatak 1, 2: Prikupljanje i priprema podataka</a:t>
            </a:r>
            <a:endParaRPr lang="en-GB" sz="3200" b="0" strike="noStrike" spc="-1">
              <a:solidFill>
                <a:schemeClr val="dk1"/>
              </a:solidFill>
              <a:latin typeface="Calibri"/>
            </a:endParaRPr>
          </a:p>
        </p:txBody>
      </p:sp>
      <p:graphicFrame>
        <p:nvGraphicFramePr>
          <p:cNvPr id="109" name="Tabela 108"/>
          <p:cNvGraphicFramePr/>
          <p:nvPr>
            <p:extLst>
              <p:ext uri="{D42A27DB-BD31-4B8C-83A1-F6EECF244321}">
                <p14:modId xmlns:p14="http://schemas.microsoft.com/office/powerpoint/2010/main" val="2982909842"/>
              </p:ext>
            </p:extLst>
          </p:nvPr>
        </p:nvGraphicFramePr>
        <p:xfrm>
          <a:off x="1608840" y="2074067"/>
          <a:ext cx="9452880" cy="2186146"/>
        </p:xfrm>
        <a:graphic>
          <a:graphicData uri="http://schemas.openxmlformats.org/drawingml/2006/table">
            <a:tbl>
              <a:tblPr/>
              <a:tblGrid>
                <a:gridCol w="3991680">
                  <a:extLst>
                    <a:ext uri="{9D8B030D-6E8A-4147-A177-3AD203B41FA5}">
                      <a16:colId xmlns:a16="http://schemas.microsoft.com/office/drawing/2014/main" val="20000"/>
                    </a:ext>
                  </a:extLst>
                </a:gridCol>
                <a:gridCol w="5461200">
                  <a:extLst>
                    <a:ext uri="{9D8B030D-6E8A-4147-A177-3AD203B41FA5}">
                      <a16:colId xmlns:a16="http://schemas.microsoft.com/office/drawing/2014/main" val="20001"/>
                    </a:ext>
                  </a:extLst>
                </a:gridCol>
              </a:tblGrid>
              <a:tr h="425026">
                <a:tc>
                  <a:txBody>
                    <a:bodyPr/>
                    <a:lstStyle/>
                    <a:p>
                      <a:r>
                        <a:rPr lang="hr" sz="1800" b="0" strike="noStrike" spc="-1" noProof="0">
                          <a:solidFill>
                            <a:srgbClr val="000000"/>
                          </a:solidFill>
                          <a:latin typeface="Arial"/>
                        </a:rPr>
                        <a:t>Format</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tc>
                  <a:txBody>
                    <a:bodyPr/>
                    <a:lstStyle/>
                    <a:p>
                      <a:r>
                        <a:rPr lang="hr" sz="1800" b="0" strike="noStrike" spc="-1" noProof="0">
                          <a:solidFill>
                            <a:srgbClr val="000000"/>
                          </a:solidFill>
                          <a:latin typeface="Arial"/>
                        </a:rPr>
                        <a:t>Opis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extLst>
                  <a:ext uri="{0D108BD9-81ED-4DB2-BD59-A6C34878D82A}">
                    <a16:rowId xmlns:a16="http://schemas.microsoft.com/office/drawing/2014/main" val="10000"/>
                  </a:ext>
                </a:extLst>
              </a:tr>
              <a:tr h="480960">
                <a:tc>
                  <a:txBody>
                    <a:bodyPr/>
                    <a:lstStyle/>
                    <a:p>
                      <a:r>
                        <a:rPr lang="hr" sz="1800" b="0" strike="noStrike" spc="-1" noProof="0">
                          <a:solidFill>
                            <a:srgbClr val="000000"/>
                          </a:solidFill>
                          <a:latin typeface="Arial"/>
                        </a:rPr>
                        <a:t>CVS (vrijednosti odvojene zarezom)</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a:solidFill>
                            <a:srgbClr val="000000"/>
                          </a:solidFill>
                          <a:latin typeface="Arial"/>
                        </a:rPr>
                        <a:t>Sirovi podaci o prodajnim transakcijama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r h="480960">
                <a:tc>
                  <a:txBody>
                    <a:bodyPr/>
                    <a:lstStyle/>
                    <a:p>
                      <a:r>
                        <a:rPr lang="hr" sz="1800" b="0" strike="noStrike" spc="-1" noProof="0">
                          <a:solidFill>
                            <a:srgbClr val="000000"/>
                          </a:solidFill>
                          <a:latin typeface="Arial"/>
                        </a:rPr>
                        <a:t>Proračunska tablica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a:solidFill>
                            <a:srgbClr val="000000"/>
                          </a:solidFill>
                          <a:latin typeface="Arial"/>
                        </a:rPr>
                        <a:t>Strukturirani podaci o transakcijama i analiza podataka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2"/>
                  </a:ext>
                </a:extLst>
              </a:tr>
              <a:tr h="480960">
                <a:tc>
                  <a:txBody>
                    <a:bodyPr/>
                    <a:lstStyle/>
                    <a:p>
                      <a:r>
                        <a:rPr lang="hr" sz="1800" b="0" strike="noStrike" spc="-1" noProof="0">
                          <a:solidFill>
                            <a:srgbClr val="000000"/>
                          </a:solidFill>
                          <a:latin typeface="Arial"/>
                        </a:rPr>
                        <a:t>Baza podataka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dirty="0">
                          <a:solidFill>
                            <a:srgbClr val="000000"/>
                          </a:solidFill>
                          <a:latin typeface="Arial"/>
                        </a:rPr>
                        <a:t>Strukturirani podaci o transakcijama s međusobno povezanim tablicama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3"/>
                  </a:ext>
                </a:extLst>
              </a:tr>
            </a:tbl>
          </a:graphicData>
        </a:graphic>
      </p:graphicFrame>
      <p:sp>
        <p:nvSpPr>
          <p:cNvPr id="2" name="Puščica: desno 1">
            <a:extLst>
              <a:ext uri="{FF2B5EF4-FFF2-40B4-BE49-F238E27FC236}">
                <a16:creationId xmlns:a16="http://schemas.microsoft.com/office/drawing/2014/main" id="{5EC304E0-0889-460D-BF0F-B5089272DBB3}"/>
              </a:ext>
            </a:extLst>
          </p:cNvPr>
          <p:cNvSpPr/>
          <p:nvPr/>
        </p:nvSpPr>
        <p:spPr>
          <a:xfrm>
            <a:off x="855133" y="2582333"/>
            <a:ext cx="694267"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uščica: dol 2">
            <a:extLst>
              <a:ext uri="{FF2B5EF4-FFF2-40B4-BE49-F238E27FC236}">
                <a16:creationId xmlns:a16="http://schemas.microsoft.com/office/drawing/2014/main" id="{3CB2916A-61A2-4041-BF34-028F1C793929}"/>
              </a:ext>
            </a:extLst>
          </p:cNvPr>
          <p:cNvSpPr/>
          <p:nvPr/>
        </p:nvSpPr>
        <p:spPr>
          <a:xfrm>
            <a:off x="3869267" y="2904067"/>
            <a:ext cx="313266" cy="78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dirty="0">
                <a:solidFill>
                  <a:srgbClr val="1065AB"/>
                </a:solidFill>
                <a:latin typeface="Tahoma"/>
                <a:ea typeface="Tahoma"/>
              </a:rPr>
              <a:t>Zadatak 3: Poslovna analitika</a:t>
            </a:r>
            <a:endParaRPr lang="pl-PL" sz="3200" b="0" strike="noStrike" spc="-1" dirty="0">
              <a:solidFill>
                <a:schemeClr val="dk1"/>
              </a:solidFill>
              <a:latin typeface="Calibri"/>
            </a:endParaRPr>
          </a:p>
        </p:txBody>
      </p:sp>
      <p:sp>
        <p:nvSpPr>
          <p:cNvPr id="111"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hr" sz="1800" b="0" strike="noStrike" spc="-1" dirty="0">
                <a:solidFill>
                  <a:schemeClr val="dk1"/>
                </a:solidFill>
                <a:latin typeface="Tahoma"/>
                <a:ea typeface="Tahoma"/>
              </a:rPr>
              <a:t>Pivot tablice ili SQL pretraživanja mogu se koristiti na prikupljenim podacima kako bi se dobili značajni rezultati iz podataka o prodaji.</a:t>
            </a:r>
          </a:p>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Rezultati se mogu prikazati grafovima kako bi se naglasila njihova informativna vrijednost.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dirty="0">
                <a:solidFill>
                  <a:srgbClr val="1065AB"/>
                </a:solidFill>
                <a:latin typeface="Tahoma"/>
                <a:ea typeface="Tahoma"/>
              </a:rPr>
              <a:t>Planiranje kapaciteta</a:t>
            </a:r>
            <a:endParaRPr lang="pl-PL" sz="3200" b="0" strike="noStrike" spc="-1" dirty="0">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Rezultati poslovne analize mogu se koristiti:</a:t>
            </a:r>
          </a:p>
          <a:p>
            <a:pPr lvl="1">
              <a:spcBef>
                <a:spcPts val="1001"/>
              </a:spcBef>
              <a:buClr>
                <a:srgbClr val="015BA6"/>
              </a:buClr>
              <a:buFont typeface="Arial"/>
              <a:buChar char="•"/>
            </a:pPr>
            <a:r>
              <a:rPr lang="hr" sz="1400" spc="-1" dirty="0">
                <a:solidFill>
                  <a:schemeClr val="dk1"/>
                </a:solidFill>
                <a:latin typeface="Tahoma"/>
                <a:ea typeface="Tahoma"/>
              </a:rPr>
              <a:t>izravno za planiranje potražnje (MRP) ili</a:t>
            </a:r>
          </a:p>
          <a:p>
            <a:pPr lvl="1">
              <a:spcBef>
                <a:spcPts val="1001"/>
              </a:spcBef>
              <a:buClr>
                <a:srgbClr val="015BA6"/>
              </a:buClr>
              <a:buFont typeface="Arial"/>
              <a:buChar char="•"/>
            </a:pPr>
            <a:r>
              <a:rPr lang="hr" sz="1400" spc="-1" dirty="0">
                <a:solidFill>
                  <a:schemeClr val="dk1"/>
                </a:solidFill>
                <a:latin typeface="Tahoma"/>
                <a:ea typeface="Tahoma"/>
              </a:rPr>
              <a:t>neizravno u planiranju kapaciteta (MPS).</a:t>
            </a:r>
          </a:p>
          <a:p>
            <a:pPr>
              <a:spcBef>
                <a:spcPts val="1001"/>
              </a:spcBef>
              <a:buClr>
                <a:srgbClr val="015BA6"/>
              </a:buClr>
              <a:buFont typeface="Arial"/>
              <a:buChar char="•"/>
            </a:pPr>
            <a:r>
              <a:rPr lang="hr" sz="1800" b="0" strike="noStrike" spc="-1" dirty="0">
                <a:solidFill>
                  <a:schemeClr val="dk1"/>
                </a:solidFill>
                <a:latin typeface="Tahoma"/>
              </a:rPr>
              <a:t>Glavno planiranje resursa (MRP) predviđa količine naručenih/proizvedenih artikala.</a:t>
            </a:r>
          </a:p>
          <a:p>
            <a:pPr>
              <a:spcBef>
                <a:spcPts val="1001"/>
              </a:spcBef>
              <a:buClr>
                <a:srgbClr val="015BA6"/>
              </a:buClr>
              <a:buFont typeface="Arial"/>
              <a:buChar char="•"/>
            </a:pPr>
            <a:r>
              <a:rPr lang="hr" sz="1800" spc="-1" dirty="0">
                <a:solidFill>
                  <a:schemeClr val="dk1"/>
                </a:solidFill>
                <a:latin typeface="Tahoma"/>
              </a:rPr>
              <a:t>Glavno planiranje proizvodnje (MPS) planira proizvodne operacije kako bi se postigli planirani volumeni u zadanom vremenskom okviru.</a:t>
            </a:r>
          </a:p>
          <a:p>
            <a:pPr>
              <a:spcBef>
                <a:spcPts val="1001"/>
              </a:spcBef>
              <a:buClr>
                <a:srgbClr val="015BA6"/>
              </a:buClr>
              <a:buFont typeface="Arial"/>
              <a:buChar char="•"/>
            </a:pPr>
            <a:r>
              <a:rPr lang="hr" sz="1800" spc="-1" dirty="0">
                <a:solidFill>
                  <a:schemeClr val="dk1"/>
                </a:solidFill>
                <a:latin typeface="Tahoma"/>
              </a:rPr>
              <a:t>Predviđena su </a:t>
            </a:r>
            <a:r>
              <a:rPr lang="hr" sz="1800" b="0" strike="noStrike" spc="-1" dirty="0">
                <a:solidFill>
                  <a:schemeClr val="dk1"/>
                </a:solidFill>
                <a:latin typeface="Tahoma"/>
              </a:rPr>
              <a:t>dva pristupa MPS-u:</a:t>
            </a:r>
          </a:p>
          <a:p>
            <a:pPr lvl="1">
              <a:spcBef>
                <a:spcPts val="1001"/>
              </a:spcBef>
              <a:buClr>
                <a:srgbClr val="015BA6"/>
              </a:buClr>
              <a:buFont typeface="Arial"/>
              <a:buChar char="•"/>
            </a:pPr>
            <a:r>
              <a:rPr lang="hr" sz="1400" b="0" strike="noStrike" spc="-1" dirty="0">
                <a:solidFill>
                  <a:schemeClr val="dk1"/>
                </a:solidFill>
                <a:latin typeface="Tahoma"/>
              </a:rPr>
              <a:t>Otpremanje i raspoređivanje proizvodnih naloga (za određivanje duljine proizvodnog ciklusa) i</a:t>
            </a:r>
          </a:p>
          <a:p>
            <a:pPr lvl="1">
              <a:spcBef>
                <a:spcPts val="1001"/>
              </a:spcBef>
              <a:buClr>
                <a:srgbClr val="015BA6"/>
              </a:buClr>
              <a:buFont typeface="Arial"/>
              <a:buChar char="•"/>
            </a:pPr>
            <a:r>
              <a:rPr lang="hr" sz="1400" spc="-1" dirty="0">
                <a:solidFill>
                  <a:schemeClr val="dk1"/>
                </a:solidFill>
                <a:latin typeface="Tahoma"/>
              </a:rPr>
              <a:t>Simulacijska analiza i modeliranje (za dimenzioniranje tokova i proizvodnih kapaciteta).</a:t>
            </a: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US" sz="1200" b="0" strike="noStrike" spc="-1" dirty="0">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r>
              <a:rPr lang="hr" sz="3200" b="1" spc="-1" dirty="0">
                <a:solidFill>
                  <a:srgbClr val="1065AB"/>
                </a:solidFill>
                <a:latin typeface="Tahoma"/>
                <a:ea typeface="Tahoma"/>
              </a:rPr>
              <a:t>Zadaci 4, 5: Simulacijsko modeliranje</a:t>
            </a:r>
            <a:endParaRPr lang="en-GB" dirty="0"/>
          </a:p>
        </p:txBody>
      </p:sp>
      <p:sp>
        <p:nvSpPr>
          <p:cNvPr id="7" name="Symbol zastępczy zawartości 8">
            <a:extLst>
              <a:ext uri="{FF2B5EF4-FFF2-40B4-BE49-F238E27FC236}">
                <a16:creationId xmlns:a16="http://schemas.microsoft.com/office/drawing/2014/main" id="{7BB6BF71-5E60-4864-8295-F6F50E2E68BE}"/>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graphicFrame>
        <p:nvGraphicFramePr>
          <p:cNvPr id="10" name="Tabela 9">
            <a:extLst>
              <a:ext uri="{FF2B5EF4-FFF2-40B4-BE49-F238E27FC236}">
                <a16:creationId xmlns:a16="http://schemas.microsoft.com/office/drawing/2014/main" id="{39CC591B-1191-45CF-8A90-D648983EFBB3}"/>
              </a:ext>
            </a:extLst>
          </p:cNvPr>
          <p:cNvGraphicFramePr/>
          <p:nvPr>
            <p:extLst>
              <p:ext uri="{D42A27DB-BD31-4B8C-83A1-F6EECF244321}">
                <p14:modId xmlns:p14="http://schemas.microsoft.com/office/powerpoint/2010/main" val="3968814124"/>
              </p:ext>
            </p:extLst>
          </p:nvPr>
        </p:nvGraphicFramePr>
        <p:xfrm>
          <a:off x="956906" y="2573600"/>
          <a:ext cx="9452880" cy="1867906"/>
        </p:xfrm>
        <a:graphic>
          <a:graphicData uri="http://schemas.openxmlformats.org/drawingml/2006/table">
            <a:tbl>
              <a:tblPr/>
              <a:tblGrid>
                <a:gridCol w="3991680">
                  <a:extLst>
                    <a:ext uri="{9D8B030D-6E8A-4147-A177-3AD203B41FA5}">
                      <a16:colId xmlns:a16="http://schemas.microsoft.com/office/drawing/2014/main" val="20000"/>
                    </a:ext>
                  </a:extLst>
                </a:gridCol>
                <a:gridCol w="5461200">
                  <a:extLst>
                    <a:ext uri="{9D8B030D-6E8A-4147-A177-3AD203B41FA5}">
                      <a16:colId xmlns:a16="http://schemas.microsoft.com/office/drawing/2014/main" val="20001"/>
                    </a:ext>
                  </a:extLst>
                </a:gridCol>
              </a:tblGrid>
              <a:tr h="425026">
                <a:tc>
                  <a:txBody>
                    <a:bodyPr/>
                    <a:lstStyle/>
                    <a:p>
                      <a:r>
                        <a:rPr lang="hr" sz="1800" b="0" strike="noStrike" spc="-1" noProof="0">
                          <a:solidFill>
                            <a:srgbClr val="000000"/>
                          </a:solidFill>
                          <a:latin typeface="Arial"/>
                        </a:rPr>
                        <a:t>Razina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tc>
                  <a:txBody>
                    <a:bodyPr/>
                    <a:lstStyle/>
                    <a:p>
                      <a:r>
                        <a:rPr lang="hr" sz="1800" b="0" strike="noStrike" spc="-1" noProof="0">
                          <a:solidFill>
                            <a:srgbClr val="000000"/>
                          </a:solidFill>
                          <a:latin typeface="Arial"/>
                        </a:rPr>
                        <a:t>Opis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extLst>
                  <a:ext uri="{0D108BD9-81ED-4DB2-BD59-A6C34878D82A}">
                    <a16:rowId xmlns:a16="http://schemas.microsoft.com/office/drawing/2014/main" val="10000"/>
                  </a:ext>
                </a:extLst>
              </a:tr>
              <a:tr h="480960">
                <a:tc>
                  <a:txBody>
                    <a:bodyPr/>
                    <a:lstStyle/>
                    <a:p>
                      <a:r>
                        <a:rPr lang="hr" sz="1800" b="0" strike="noStrike" spc="-1" noProof="0">
                          <a:solidFill>
                            <a:srgbClr val="000000"/>
                          </a:solidFill>
                          <a:latin typeface="Arial"/>
                        </a:rPr>
                        <a:t>Strateški</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a:solidFill>
                            <a:srgbClr val="000000"/>
                          </a:solidFill>
                          <a:latin typeface="Arial"/>
                        </a:rPr>
                        <a:t>Simulacija temeljena na agentima (ABS)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r h="480960">
                <a:tc>
                  <a:txBody>
                    <a:bodyPr/>
                    <a:lstStyle/>
                    <a:p>
                      <a:r>
                        <a:rPr lang="hr" sz="1800" b="0" strike="noStrike" spc="-1" noProof="0">
                          <a:solidFill>
                            <a:srgbClr val="000000"/>
                          </a:solidFill>
                          <a:latin typeface="Arial"/>
                        </a:rPr>
                        <a:t>Taktički</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US" sz="1800" b="0" strike="noStrike" spc="-1" noProof="0" dirty="0">
                          <a:solidFill>
                            <a:srgbClr val="000000"/>
                          </a:solidFill>
                          <a:latin typeface="Arial"/>
                        </a:rPr>
                        <a:t>S</a:t>
                      </a:r>
                      <a:r>
                        <a:rPr lang="hr" sz="1800" b="0" strike="noStrike" spc="-1" noProof="0" dirty="0">
                          <a:solidFill>
                            <a:srgbClr val="000000"/>
                          </a:solidFill>
                          <a:latin typeface="Arial"/>
                        </a:rPr>
                        <a:t>ustavna dinamika (SD)</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2"/>
                  </a:ext>
                </a:extLst>
              </a:tr>
              <a:tr h="480960">
                <a:tc>
                  <a:txBody>
                    <a:bodyPr/>
                    <a:lstStyle/>
                    <a:p>
                      <a:r>
                        <a:rPr lang="hr" sz="1800" b="0" strike="noStrike" spc="-1" noProof="0">
                          <a:solidFill>
                            <a:srgbClr val="000000"/>
                          </a:solidFill>
                          <a:latin typeface="Arial"/>
                        </a:rPr>
                        <a:t>Operativno</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hr" sz="1800" b="0" strike="noStrike" spc="-1" noProof="0" dirty="0">
                          <a:solidFill>
                            <a:srgbClr val="000000"/>
                          </a:solidFill>
                          <a:latin typeface="Arial"/>
                        </a:rPr>
                        <a:t>Simulacija diskretnih događaja (DES), ABS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781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hr" sz="3200" b="1" strike="noStrike" spc="-1" dirty="0">
                <a:solidFill>
                  <a:srgbClr val="1065AB"/>
                </a:solidFill>
                <a:latin typeface="Tahoma"/>
                <a:ea typeface="Tahoma"/>
              </a:rPr>
              <a:t>Zadaci 6, 7: Analiza</a:t>
            </a:r>
            <a:endParaRPr lang="pl-PL" sz="3200" b="0" strike="noStrike" spc="-1" dirty="0">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Modeli dobiveni simulacijskim modeliranjem kritički se promatraju kako bi se utvrdilo:</a:t>
            </a:r>
          </a:p>
          <a:p>
            <a:pPr lvl="1">
              <a:spcBef>
                <a:spcPts val="1001"/>
              </a:spcBef>
              <a:buClr>
                <a:srgbClr val="015BA6"/>
              </a:buClr>
            </a:pPr>
            <a:r>
              <a:rPr lang="hr" sz="1400" spc="-1" dirty="0">
                <a:solidFill>
                  <a:schemeClr val="dk1"/>
                </a:solidFill>
                <a:latin typeface="Tahoma"/>
                <a:ea typeface="Tahoma"/>
              </a:rPr>
              <a:t>Ako odgovaraju stvarnosti (validacija).</a:t>
            </a:r>
          </a:p>
          <a:p>
            <a:pPr lvl="1">
              <a:spcBef>
                <a:spcPts val="1001"/>
              </a:spcBef>
              <a:buClr>
                <a:srgbClr val="015BA6"/>
              </a:buClr>
            </a:pPr>
            <a:r>
              <a:rPr lang="hr" sz="1400" spc="-1" dirty="0">
                <a:solidFill>
                  <a:schemeClr val="dk1"/>
                </a:solidFill>
                <a:latin typeface="Tahoma"/>
                <a:ea typeface="Tahoma"/>
              </a:rPr>
              <a:t>Ako su točni (provjera).</a:t>
            </a:r>
          </a:p>
          <a:p>
            <a:pPr marL="228600" indent="-228600" defTabSz="914400">
              <a:lnSpc>
                <a:spcPct val="90000"/>
              </a:lnSpc>
              <a:spcBef>
                <a:spcPts val="1001"/>
              </a:spcBef>
              <a:buClr>
                <a:srgbClr val="015BA6"/>
              </a:buClr>
              <a:buFont typeface="Arial"/>
              <a:buChar char="•"/>
            </a:pPr>
            <a:r>
              <a:rPr lang="hr" sz="1800" spc="-1" dirty="0">
                <a:solidFill>
                  <a:schemeClr val="dk1"/>
                </a:solidFill>
                <a:latin typeface="Tahoma"/>
                <a:ea typeface="Tahoma"/>
              </a:rPr>
              <a:t>Rezultati simulacija se kritički promatraju kako bi se utvrdilo:</a:t>
            </a:r>
          </a:p>
          <a:p>
            <a:pPr lvl="1">
              <a:spcBef>
                <a:spcPts val="1001"/>
              </a:spcBef>
              <a:buClr>
                <a:srgbClr val="015BA6"/>
              </a:buClr>
              <a:buFont typeface="Arial"/>
              <a:buChar char="•"/>
            </a:pPr>
            <a:r>
              <a:rPr lang="hr" sz="1400" spc="-1" dirty="0">
                <a:solidFill>
                  <a:schemeClr val="dk1"/>
                </a:solidFill>
                <a:latin typeface="Tahoma"/>
                <a:ea typeface="Tahoma"/>
              </a:rPr>
              <a:t>Vrijeme obrade (vrijeme zadržavanja dolaznih zahtjeva).</a:t>
            </a:r>
          </a:p>
          <a:p>
            <a:pPr lvl="1">
              <a:spcBef>
                <a:spcPts val="1001"/>
              </a:spcBef>
              <a:buClr>
                <a:srgbClr val="015BA6"/>
              </a:buClr>
              <a:buFont typeface="Arial"/>
              <a:buChar char="•"/>
            </a:pPr>
            <a:r>
              <a:rPr lang="hr" sz="1400" spc="-1" dirty="0">
                <a:solidFill>
                  <a:schemeClr val="dk1"/>
                </a:solidFill>
                <a:latin typeface="Tahoma"/>
                <a:ea typeface="Tahoma"/>
              </a:rPr>
              <a:t>Opterećenja (jesu li potrebni dodatni resursi).</a:t>
            </a:r>
          </a:p>
          <a:p>
            <a:pPr lvl="1">
              <a:spcBef>
                <a:spcPts val="1001"/>
              </a:spcBef>
              <a:buClr>
                <a:srgbClr val="015BA6"/>
              </a:buClr>
              <a:buFont typeface="Arial"/>
              <a:buChar char="•"/>
            </a:pPr>
            <a:r>
              <a:rPr lang="hr" sz="1400" spc="-1" dirty="0">
                <a:solidFill>
                  <a:schemeClr val="dk1"/>
                </a:solidFill>
                <a:latin typeface="Tahoma"/>
                <a:ea typeface="Tahoma"/>
              </a:rPr>
              <a:t>Tokovi (mogu li se propusnosti postići predviđenim kanalima).</a:t>
            </a:r>
          </a:p>
          <a:p>
            <a:pPr>
              <a:spcBef>
                <a:spcPts val="1001"/>
              </a:spcBef>
              <a:buClr>
                <a:srgbClr val="015BA6"/>
              </a:buClr>
              <a:buFont typeface="Arial"/>
              <a:buChar char="•"/>
            </a:pPr>
            <a:r>
              <a:rPr lang="hr" sz="1800" spc="-1" dirty="0">
                <a:solidFill>
                  <a:schemeClr val="dk1"/>
                </a:solidFill>
                <a:latin typeface="Tahoma"/>
                <a:ea typeface="Tahoma"/>
              </a:rPr>
              <a:t>Rezultate treba statistički obraditi kako bi se spriječilo izvođenje zaključaka na temelju marginalnih podataka.</a:t>
            </a:r>
          </a:p>
          <a:p>
            <a:pPr>
              <a:spcBef>
                <a:spcPts val="1001"/>
              </a:spcBef>
              <a:buClr>
                <a:srgbClr val="015BA6"/>
              </a:buClr>
              <a:buFont typeface="Arial"/>
              <a:buChar char="•"/>
            </a:pPr>
            <a:r>
              <a:rPr lang="hr" sz="1800" spc="-1" dirty="0">
                <a:solidFill>
                  <a:schemeClr val="dk1"/>
                </a:solidFill>
                <a:latin typeface="Tahoma"/>
                <a:ea typeface="Tahoma"/>
              </a:rPr>
              <a:t>Na temelju analize, modeli se fino podešavaju i daju se preporuke u vezi s korištenim resursima i redoslijedom obrade zahtjeva.</a:t>
            </a:r>
          </a:p>
          <a:p>
            <a:pPr marL="228600" indent="-228600" defTabSz="914400">
              <a:lnSpc>
                <a:spcPct val="90000"/>
              </a:lnSpc>
              <a:spcBef>
                <a:spcPts val="1001"/>
              </a:spcBef>
              <a:buClr>
                <a:srgbClr val="015BA6"/>
              </a:buClr>
              <a:buFont typeface="Arial"/>
              <a:buChar char="•"/>
            </a:pPr>
            <a:endParaRPr lang="pl-PL" sz="1400" spc="-1" dirty="0">
              <a:solidFill>
                <a:schemeClr val="dk1"/>
              </a:solidFill>
              <a:latin typeface="Tahoma"/>
            </a:endParaRP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US" sz="1200" b="0" strike="noStrike" spc="-1" dirty="0">
              <a:solidFill>
                <a:srgbClr val="000000"/>
              </a:solidFill>
              <a:latin typeface="Arial"/>
            </a:endParaRPr>
          </a:p>
        </p:txBody>
      </p:sp>
    </p:spTree>
    <p:extLst>
      <p:ext uri="{BB962C8B-B14F-4D97-AF65-F5344CB8AC3E}">
        <p14:creationId xmlns:p14="http://schemas.microsoft.com/office/powerpoint/2010/main" val="738194352"/>
      </p:ext>
    </p:extLst>
  </p:cSld>
  <p:clrMapOvr>
    <a:masterClrMapping/>
  </p:clrMapOvr>
</p:sld>
</file>

<file path=ppt/theme/theme1.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Kreiraj novi dokument." ma:contentTypeScope="" ma:versionID="8568e3b82a1c4eaa02b9b33a36d4c897">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170dc3c7f2c92ba23ed41a1b72c709f"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Deljeno sa"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jeno sa detaljima"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3F5C9-96E8-4742-84D7-D2C7317D3888}">
  <ds:schemaRefs>
    <ds:schemaRef ds:uri="http://schemas.microsoft.com/sharepoint/v3/contenttype/forms"/>
  </ds:schemaRefs>
</ds:datastoreItem>
</file>

<file path=customXml/itemProps2.xml><?xml version="1.0" encoding="utf-8"?>
<ds:datastoreItem xmlns:ds="http://schemas.openxmlformats.org/officeDocument/2006/customXml" ds:itemID="{8DFDD0CF-42FB-4154-A8F7-BC736427DB8B}">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purl.org/dc/dcmitype/"/>
    <ds:schemaRef ds:uri="http://www.w3.org/XML/1998/namespace"/>
    <ds:schemaRef ds:uri="http://purl.org/dc/elements/1.1/"/>
    <ds:schemaRef ds:uri="http://schemas.microsoft.com/office/infopath/2007/PartnerControls"/>
    <ds:schemaRef ds:uri="d9bddfac-6dc9-4958-8f35-4d0da3af229b"/>
    <ds:schemaRef ds:uri="a92fe6ce-cc5e-4661-b3e6-d9d5535f70b5"/>
  </ds:schemaRefs>
</ds:datastoreItem>
</file>

<file path=customXml/itemProps3.xml><?xml version="1.0" encoding="utf-8"?>
<ds:datastoreItem xmlns:ds="http://schemas.openxmlformats.org/officeDocument/2006/customXml" ds:itemID="{F8E3D7B8-AE6E-4A8F-9A7E-FBFB32011AAF}"/>
</file>

<file path=docProps/app.xml><?xml version="1.0" encoding="utf-8"?>
<Properties xmlns="http://schemas.openxmlformats.org/officeDocument/2006/extended-properties" xmlns:vt="http://schemas.openxmlformats.org/officeDocument/2006/docPropsVTypes">
  <Template/>
  <TotalTime>2856</TotalTime>
  <Words>738</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Symbol</vt:lpstr>
      <vt:lpstr>Tahoma</vt:lpstr>
      <vt:lpstr>Times New Roman</vt:lpstr>
      <vt:lpstr>Wingdings</vt:lpstr>
      <vt:lpstr>Motyw pakietu Office</vt:lpstr>
      <vt:lpstr>Motyw pakietu Office</vt:lpstr>
      <vt:lpstr>STATISTIČKE METODE ZA ANALIZU LOGISTIČKIH PODATAKA</vt:lpstr>
      <vt:lpstr>Agenda</vt:lpstr>
      <vt:lpstr>Opis problema</vt:lpstr>
      <vt:lpstr>Predloženi pristup rješenju</vt:lpstr>
      <vt:lpstr>Zadatak 1, 2: Prikupljanje i priprema podataka</vt:lpstr>
      <vt:lpstr>Zadatak 3: Poslovna analitika</vt:lpstr>
      <vt:lpstr>Planiranje kapaciteta</vt:lpstr>
      <vt:lpstr>Zadaci 4, 5: Simulacijsko modeliranje</vt:lpstr>
      <vt:lpstr>Zadaci 6, 7: Analiza</vt:lpstr>
      <vt:lpstr>Zadatak 8: Ispunjenje</vt:lpstr>
      <vt:lpstr>PowerPoint Presentation</vt:lpstr>
      <vt:lpstr>Hvala vam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subject/>
  <dc:creator>Michał Adamczak | Wyższa Szkoła Logistyki</dc:creator>
  <dc:description/>
  <cp:lastModifiedBy>Dejan Mircetic</cp:lastModifiedBy>
  <cp:revision>140</cp:revision>
  <dcterms:created xsi:type="dcterms:W3CDTF">2023-07-06T12:09:08Z</dcterms:created>
  <dcterms:modified xsi:type="dcterms:W3CDTF">2025-11-10T11:01:00Z</dcterms:modified>
  <dc:language>sl-SI</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PresentationFormat">
    <vt:lpwstr>Panoramiczny</vt:lpwstr>
  </property>
  <property fmtid="{D5CDD505-2E9C-101B-9397-08002B2CF9AE}" pid="4" name="Slides">
    <vt:i4>6</vt:i4>
  </property>
  <property fmtid="{D5CDD505-2E9C-101B-9397-08002B2CF9AE}" pid="5" name="MediaServiceImageTags">
    <vt:lpwstr/>
  </property>
</Properties>
</file>