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90" r:id="rId16"/>
    <p:sldId id="263" r:id="rId17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93" d="100"/>
          <a:sy n="93" d="100"/>
        </p:scale>
        <p:origin x="54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BB5EE037-C05D-4C9F-A5CE-FC421E8DBDFF}"/>
    <pc:docChg chg="custSel modSld">
      <pc:chgData name="jelena franjković" userId="db421b58-4577-4f18-b93d-16e533ccff6a" providerId="ADAL" clId="{BB5EE037-C05D-4C9F-A5CE-FC421E8DBDFF}" dt="2025-10-27T07:08:24.537" v="12" actId="478"/>
      <pc:docMkLst>
        <pc:docMk/>
      </pc:docMkLst>
      <pc:sldChg chg="addSp delSp">
        <pc:chgData name="jelena franjković" userId="db421b58-4577-4f18-b93d-16e533ccff6a" providerId="ADAL" clId="{BB5EE037-C05D-4C9F-A5CE-FC421E8DBDFF}" dt="2025-10-27T07:08:24.537" v="12" actId="478"/>
        <pc:sldMkLst>
          <pc:docMk/>
          <pc:sldMk cId="2920479427" sldId="256"/>
        </pc:sldMkLst>
        <pc:spChg chg="add">
          <ac:chgData name="jelena franjković" userId="db421b58-4577-4f18-b93d-16e533ccff6a" providerId="ADAL" clId="{BB5EE037-C05D-4C9F-A5CE-FC421E8DBDFF}" dt="2025-10-27T07:08:22.165" v="11"/>
          <ac:spMkLst>
            <pc:docMk/>
            <pc:sldMk cId="2920479427" sldId="256"/>
            <ac:spMk id="13" creationId="{A4E8BC78-C33C-4256-A942-44682FF8E3DF}"/>
          </ac:spMkLst>
        </pc:spChg>
        <pc:picChg chg="del">
          <ac:chgData name="jelena franjković" userId="db421b58-4577-4f18-b93d-16e533ccff6a" providerId="ADAL" clId="{BB5EE037-C05D-4C9F-A5CE-FC421E8DBDFF}" dt="2025-10-27T07:08:24.537" v="12" actId="478"/>
          <ac:picMkLst>
            <pc:docMk/>
            <pc:sldMk cId="2920479427" sldId="256"/>
            <ac:picMk id="15" creationId="{D7224C4C-24EB-12AA-C4A4-857DC41FB544}"/>
          </ac:picMkLst>
        </pc:picChg>
      </pc:sldChg>
      <pc:sldChg chg="addSp">
        <pc:chgData name="jelena franjković" userId="db421b58-4577-4f18-b93d-16e533ccff6a" providerId="ADAL" clId="{BB5EE037-C05D-4C9F-A5CE-FC421E8DBDFF}" dt="2025-10-27T07:07:48.639" v="0"/>
        <pc:sldMkLst>
          <pc:docMk/>
          <pc:sldMk cId="4020019421" sldId="263"/>
        </pc:sldMkLst>
        <pc:spChg chg="add">
          <ac:chgData name="jelena franjković" userId="db421b58-4577-4f18-b93d-16e533ccff6a" providerId="ADAL" clId="{BB5EE037-C05D-4C9F-A5CE-FC421E8DBDFF}" dt="2025-10-27T07:07:48.639" v="0"/>
          <ac:spMkLst>
            <pc:docMk/>
            <pc:sldMk cId="4020019421" sldId="263"/>
            <ac:spMk id="4" creationId="{FB66C5FF-8B55-43FE-B20E-481E7507A090}"/>
          </ac:spMkLst>
        </pc:spChg>
      </pc:sldChg>
      <pc:sldChg chg="addSp">
        <pc:chgData name="jelena franjković" userId="db421b58-4577-4f18-b93d-16e533ccff6a" providerId="ADAL" clId="{BB5EE037-C05D-4C9F-A5CE-FC421E8DBDFF}" dt="2025-10-27T07:08:10.762" v="10"/>
        <pc:sldMkLst>
          <pc:docMk/>
          <pc:sldMk cId="1254930911" sldId="264"/>
        </pc:sldMkLst>
        <pc:spChg chg="add">
          <ac:chgData name="jelena franjković" userId="db421b58-4577-4f18-b93d-16e533ccff6a" providerId="ADAL" clId="{BB5EE037-C05D-4C9F-A5CE-FC421E8DBDFF}" dt="2025-10-27T07:08:10.762" v="10"/>
          <ac:spMkLst>
            <pc:docMk/>
            <pc:sldMk cId="1254930911" sldId="264"/>
            <ac:spMk id="4" creationId="{3A79F0B5-13C7-4A49-8388-6BBD6589698D}"/>
          </ac:spMkLst>
        </pc:spChg>
      </pc:sldChg>
      <pc:sldChg chg="addSp">
        <pc:chgData name="jelena franjković" userId="db421b58-4577-4f18-b93d-16e533ccff6a" providerId="ADAL" clId="{BB5EE037-C05D-4C9F-A5CE-FC421E8DBDFF}" dt="2025-10-27T07:08:08.922" v="9"/>
        <pc:sldMkLst>
          <pc:docMk/>
          <pc:sldMk cId="2559864817" sldId="267"/>
        </pc:sldMkLst>
        <pc:spChg chg="add">
          <ac:chgData name="jelena franjković" userId="db421b58-4577-4f18-b93d-16e533ccff6a" providerId="ADAL" clId="{BB5EE037-C05D-4C9F-A5CE-FC421E8DBDFF}" dt="2025-10-27T07:08:08.922" v="9"/>
          <ac:spMkLst>
            <pc:docMk/>
            <pc:sldMk cId="2559864817" sldId="267"/>
            <ac:spMk id="4" creationId="{27DD38F4-4721-459C-9B57-B1FA0D354399}"/>
          </ac:spMkLst>
        </pc:spChg>
      </pc:sldChg>
      <pc:sldChg chg="addSp">
        <pc:chgData name="jelena franjković" userId="db421b58-4577-4f18-b93d-16e533ccff6a" providerId="ADAL" clId="{BB5EE037-C05D-4C9F-A5CE-FC421E8DBDFF}" dt="2025-10-27T07:08:06.925" v="8"/>
        <pc:sldMkLst>
          <pc:docMk/>
          <pc:sldMk cId="1617111066" sldId="268"/>
        </pc:sldMkLst>
        <pc:spChg chg="add">
          <ac:chgData name="jelena franjković" userId="db421b58-4577-4f18-b93d-16e533ccff6a" providerId="ADAL" clId="{BB5EE037-C05D-4C9F-A5CE-FC421E8DBDFF}" dt="2025-10-27T07:08:06.925" v="8"/>
          <ac:spMkLst>
            <pc:docMk/>
            <pc:sldMk cId="1617111066" sldId="268"/>
            <ac:spMk id="4" creationId="{CBAB8119-DEB8-4E90-B085-0C97AF4E91B9}"/>
          </ac:spMkLst>
        </pc:spChg>
      </pc:sldChg>
      <pc:sldChg chg="addSp">
        <pc:chgData name="jelena franjković" userId="db421b58-4577-4f18-b93d-16e533ccff6a" providerId="ADAL" clId="{BB5EE037-C05D-4C9F-A5CE-FC421E8DBDFF}" dt="2025-10-27T07:08:04.961" v="7"/>
        <pc:sldMkLst>
          <pc:docMk/>
          <pc:sldMk cId="3190989088" sldId="269"/>
        </pc:sldMkLst>
        <pc:spChg chg="add">
          <ac:chgData name="jelena franjković" userId="db421b58-4577-4f18-b93d-16e533ccff6a" providerId="ADAL" clId="{BB5EE037-C05D-4C9F-A5CE-FC421E8DBDFF}" dt="2025-10-27T07:08:04.961" v="7"/>
          <ac:spMkLst>
            <pc:docMk/>
            <pc:sldMk cId="3190989088" sldId="269"/>
            <ac:spMk id="4" creationId="{EA67BF51-E2EB-4543-A7C2-8AC7673CA44E}"/>
          </ac:spMkLst>
        </pc:spChg>
      </pc:sldChg>
      <pc:sldChg chg="addSp">
        <pc:chgData name="jelena franjković" userId="db421b58-4577-4f18-b93d-16e533ccff6a" providerId="ADAL" clId="{BB5EE037-C05D-4C9F-A5CE-FC421E8DBDFF}" dt="2025-10-27T07:08:02.970" v="6"/>
        <pc:sldMkLst>
          <pc:docMk/>
          <pc:sldMk cId="3679714170" sldId="270"/>
        </pc:sldMkLst>
        <pc:spChg chg="add">
          <ac:chgData name="jelena franjković" userId="db421b58-4577-4f18-b93d-16e533ccff6a" providerId="ADAL" clId="{BB5EE037-C05D-4C9F-A5CE-FC421E8DBDFF}" dt="2025-10-27T07:08:02.970" v="6"/>
          <ac:spMkLst>
            <pc:docMk/>
            <pc:sldMk cId="3679714170" sldId="270"/>
            <ac:spMk id="4" creationId="{AC99F17C-FB6F-4E66-8A04-45B60295B20E}"/>
          </ac:spMkLst>
        </pc:spChg>
      </pc:sldChg>
      <pc:sldChg chg="addSp">
        <pc:chgData name="jelena franjković" userId="db421b58-4577-4f18-b93d-16e533ccff6a" providerId="ADAL" clId="{BB5EE037-C05D-4C9F-A5CE-FC421E8DBDFF}" dt="2025-10-27T07:08:01.164" v="5"/>
        <pc:sldMkLst>
          <pc:docMk/>
          <pc:sldMk cId="2361385795" sldId="271"/>
        </pc:sldMkLst>
        <pc:spChg chg="add">
          <ac:chgData name="jelena franjković" userId="db421b58-4577-4f18-b93d-16e533ccff6a" providerId="ADAL" clId="{BB5EE037-C05D-4C9F-A5CE-FC421E8DBDFF}" dt="2025-10-27T07:08:01.164" v="5"/>
          <ac:spMkLst>
            <pc:docMk/>
            <pc:sldMk cId="2361385795" sldId="271"/>
            <ac:spMk id="4" creationId="{20E3C799-0BD2-4D66-9E33-F6DC055D6F5B}"/>
          </ac:spMkLst>
        </pc:spChg>
      </pc:sldChg>
      <pc:sldChg chg="addSp">
        <pc:chgData name="jelena franjković" userId="db421b58-4577-4f18-b93d-16e533ccff6a" providerId="ADAL" clId="{BB5EE037-C05D-4C9F-A5CE-FC421E8DBDFF}" dt="2025-10-27T07:07:59.401" v="4"/>
        <pc:sldMkLst>
          <pc:docMk/>
          <pc:sldMk cId="942151679" sldId="272"/>
        </pc:sldMkLst>
        <pc:spChg chg="add">
          <ac:chgData name="jelena franjković" userId="db421b58-4577-4f18-b93d-16e533ccff6a" providerId="ADAL" clId="{BB5EE037-C05D-4C9F-A5CE-FC421E8DBDFF}" dt="2025-10-27T07:07:59.401" v="4"/>
          <ac:spMkLst>
            <pc:docMk/>
            <pc:sldMk cId="942151679" sldId="272"/>
            <ac:spMk id="4" creationId="{4D1C3C0F-50CD-4BF0-8F3B-2FF4E5561E63}"/>
          </ac:spMkLst>
        </pc:spChg>
      </pc:sldChg>
      <pc:sldChg chg="addSp">
        <pc:chgData name="jelena franjković" userId="db421b58-4577-4f18-b93d-16e533ccff6a" providerId="ADAL" clId="{BB5EE037-C05D-4C9F-A5CE-FC421E8DBDFF}" dt="2025-10-27T07:07:57.538" v="3"/>
        <pc:sldMkLst>
          <pc:docMk/>
          <pc:sldMk cId="2819825256" sldId="273"/>
        </pc:sldMkLst>
        <pc:spChg chg="add">
          <ac:chgData name="jelena franjković" userId="db421b58-4577-4f18-b93d-16e533ccff6a" providerId="ADAL" clId="{BB5EE037-C05D-4C9F-A5CE-FC421E8DBDFF}" dt="2025-10-27T07:07:57.538" v="3"/>
          <ac:spMkLst>
            <pc:docMk/>
            <pc:sldMk cId="2819825256" sldId="273"/>
            <ac:spMk id="4" creationId="{F54359F7-1481-4C33-9862-F1E33A6C8D4C}"/>
          </ac:spMkLst>
        </pc:spChg>
      </pc:sldChg>
      <pc:sldChg chg="addSp">
        <pc:chgData name="jelena franjković" userId="db421b58-4577-4f18-b93d-16e533ccff6a" providerId="ADAL" clId="{BB5EE037-C05D-4C9F-A5CE-FC421E8DBDFF}" dt="2025-10-27T07:07:55.592" v="2"/>
        <pc:sldMkLst>
          <pc:docMk/>
          <pc:sldMk cId="484246154" sldId="274"/>
        </pc:sldMkLst>
        <pc:spChg chg="add">
          <ac:chgData name="jelena franjković" userId="db421b58-4577-4f18-b93d-16e533ccff6a" providerId="ADAL" clId="{BB5EE037-C05D-4C9F-A5CE-FC421E8DBDFF}" dt="2025-10-27T07:07:55.592" v="2"/>
          <ac:spMkLst>
            <pc:docMk/>
            <pc:sldMk cId="484246154" sldId="274"/>
            <ac:spMk id="4" creationId="{DE09752D-E12D-4EF2-A216-1941B8E6F940}"/>
          </ac:spMkLst>
        </pc:spChg>
      </pc:sldChg>
      <pc:sldChg chg="addSp">
        <pc:chgData name="jelena franjković" userId="db421b58-4577-4f18-b93d-16e533ccff6a" providerId="ADAL" clId="{BB5EE037-C05D-4C9F-A5CE-FC421E8DBDFF}" dt="2025-10-27T07:07:53.632" v="1"/>
        <pc:sldMkLst>
          <pc:docMk/>
          <pc:sldMk cId="1968432913" sldId="275"/>
        </pc:sldMkLst>
        <pc:spChg chg="add">
          <ac:chgData name="jelena franjković" userId="db421b58-4577-4f18-b93d-16e533ccff6a" providerId="ADAL" clId="{BB5EE037-C05D-4C9F-A5CE-FC421E8DBDFF}" dt="2025-10-27T07:07:53.632" v="1"/>
          <ac:spMkLst>
            <pc:docMk/>
            <pc:sldMk cId="1968432913" sldId="275"/>
            <ac:spMk id="4" creationId="{440BFD6D-5448-4D7C-89B1-3733B426588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C969E7A-8F51-7CC2-D67D-EEE144B94011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7EFE6FA6-F6DB-4CC3-5F4F-C25F33AC44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>
            <a:normAutofit fontScale="90000"/>
          </a:bodyPr>
          <a:lstStyle/>
          <a:p>
            <a:r>
              <a:rPr lang="hr" b="1" dirty="0"/>
              <a:t>Statistička obrada podataka SPSS-a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Business Analytics Skills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</a:p>
          <a:p>
            <a:pPr algn="ctr"/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LogistikaX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Studija slučaja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5 – Hi-kvadrat test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Utvrdite postoji li veza između različitih načina prijevoza i vremena isporuke</a:t>
            </a:r>
          </a:p>
          <a:p>
            <a:r>
              <a:rPr lang="hr" sz="2000" dirty="0"/>
              <a:t>Ako je moguće, odredite optimalni način prijevoza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48424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Sažetak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Kroz studiju slučaja proveli ste temeljito testiranje varijabli i podataka prikazanih u Excelu.</a:t>
            </a:r>
          </a:p>
          <a:p>
            <a:r>
              <a:rPr lang="hr" sz="2000" dirty="0"/>
              <a:t>Naučili ste kako koristiti podatke, kako ih testirati s obzirom na distribuciju pomoću QQ-grafikona i Shapiro-Wilkovog testa.</a:t>
            </a:r>
          </a:p>
          <a:p>
            <a:r>
              <a:rPr lang="hr" sz="2000" dirty="0"/>
              <a:t>Naučili ste koristiti četiri pristupa za analizu podataka i pripremu rezultata koji potvrđuju ili opovrgavaju vašu hipotezu</a:t>
            </a:r>
          </a:p>
          <a:p>
            <a:r>
              <a:rPr lang="hr" sz="2000" dirty="0"/>
              <a:t>Podaci i varijable mogu se koristiti za brojne analize</a:t>
            </a:r>
          </a:p>
        </p:txBody>
      </p:sp>
    </p:spTree>
    <p:extLst>
      <p:ext uri="{BB962C8B-B14F-4D97-AF65-F5344CB8AC3E}">
        <p14:creationId xmlns:p14="http://schemas.microsoft.com/office/powerpoint/2010/main" val="196843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>
            <a:extLst>
              <a:ext uri="{FF2B5EF4-FFF2-40B4-BE49-F238E27FC236}">
                <a16:creationId xmlns:a16="http://schemas.microsoft.com/office/drawing/2014/main" id="{4111F4BD-3358-46B1-9609-9F31A909894F}"/>
              </a:ext>
            </a:extLst>
          </p:cNvPr>
          <p:cNvSpPr txBox="1">
            <a:spLocks/>
          </p:cNvSpPr>
          <p:nvPr/>
        </p:nvSpPr>
        <p:spPr>
          <a:xfrm>
            <a:off x="1524000" y="1335773"/>
            <a:ext cx="9144000" cy="476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3700" b="0" dirty="0">
                <a:solidFill>
                  <a:schemeClr val="tx1"/>
                </a:solidFill>
              </a:rPr>
              <a:t>Sanja Bojić, Kristijan Brglez, Maja Fošner, Roman Gumzej, Rebeka Kovačič Lukman, Benjamin Marcen, Marinko Maslarić, Boško Matović, Dejan Mirčetić</a:t>
            </a:r>
            <a:r>
              <a:rPr lang="pl-PL" sz="4000" b="0" dirty="0">
                <a:solidFill>
                  <a:schemeClr val="tx1"/>
                </a:solidFill>
              </a:rPr>
              <a:t>​</a:t>
            </a:r>
          </a:p>
          <a:p>
            <a:pPr algn="ctr"/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dirty="0"/>
              <a:t>Zadnja verzija: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64989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Opis </a:t>
            </a:r>
            <a:r>
              <a:rPr lang="en-US" sz="2000" dirty="0" err="1"/>
              <a:t>firme</a:t>
            </a:r>
            <a:endParaRPr lang="hr" sz="2000" dirty="0"/>
          </a:p>
          <a:p>
            <a:r>
              <a:rPr lang="hr" sz="2000" dirty="0"/>
              <a:t>Problem odlučivanja</a:t>
            </a:r>
          </a:p>
          <a:p>
            <a:r>
              <a:rPr lang="hr" sz="2000" dirty="0"/>
              <a:t>Dostupni podaci</a:t>
            </a:r>
          </a:p>
          <a:p>
            <a:r>
              <a:rPr lang="hr" sz="2000" dirty="0"/>
              <a:t>Zadatak 1</a:t>
            </a:r>
          </a:p>
          <a:p>
            <a:r>
              <a:rPr lang="hr" sz="2000" dirty="0"/>
              <a:t>Zadatak 2</a:t>
            </a:r>
          </a:p>
          <a:p>
            <a:r>
              <a:rPr lang="hr" sz="2000" dirty="0"/>
              <a:t>Zadatak 3</a:t>
            </a:r>
          </a:p>
          <a:p>
            <a:r>
              <a:rPr lang="hr" sz="2000" dirty="0"/>
              <a:t>Zadatak 4</a:t>
            </a:r>
          </a:p>
          <a:p>
            <a:r>
              <a:rPr lang="hr" sz="2000" dirty="0"/>
              <a:t>Zadatak 5</a:t>
            </a:r>
          </a:p>
          <a:p>
            <a:r>
              <a:rPr lang="hr" sz="2000" dirty="0"/>
              <a:t>Sažetak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Opis tvrtke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Firma</a:t>
            </a:r>
            <a:r>
              <a:rPr lang="hr" sz="2000" dirty="0"/>
              <a:t> LogisticsX je </a:t>
            </a:r>
            <a:r>
              <a:rPr lang="en-US" sz="2000" i="1" dirty="0"/>
              <a:t>third-party logistics </a:t>
            </a:r>
            <a:r>
              <a:rPr lang="hr" sz="2000" dirty="0"/>
              <a:t>(3PL), specijalizirana za logistička rešenja za </a:t>
            </a:r>
            <a:r>
              <a:rPr lang="en-US" sz="2000" dirty="0" err="1"/>
              <a:t>kompanije</a:t>
            </a:r>
            <a:r>
              <a:rPr lang="hr" sz="2000" dirty="0"/>
              <a:t>tvrtke u raznim industrijama. Sa sjedištem u središnjoj regiji, tvrtka je izgradila reputaciju kroz učinkovite isporuke i pouzdane usluge vezane uz prijevoz, skladištenje, distribuciju i upravljanje lancem opskrbe. Koristeći vlastitu flotu vozila i snažnu mrežu željezničkog i zračnog prijevoza, pruža usluge širokom rasponu klijenata u više regija.</a:t>
            </a:r>
            <a:endParaRPr lang="sl-SI" sz="2000" dirty="0"/>
          </a:p>
          <a:p>
            <a:r>
              <a:rPr lang="hr" sz="2000" dirty="0"/>
              <a:t>Posljednjih godina, </a:t>
            </a:r>
            <a:r>
              <a:rPr lang="hr" sz="2000" dirty="0" err="1"/>
              <a:t>LogisticsX </a:t>
            </a:r>
            <a:r>
              <a:rPr lang="hr" sz="2000" dirty="0"/>
              <a:t>je proširio svoje poslovanje, vođen misijom povećanja učinkovitosti donošenjem odluka temeljenih na podacima. Širenjem tvrtke na nove regije (A, B, C, D) tvrtke su se suočile s novim logističkim izazovima vezanim uz teren, očekivanja kupaca i korištenje prijevoznih sredstava. Kako bi ostao ispred konkurencije, </a:t>
            </a:r>
            <a:r>
              <a:rPr lang="hr" sz="2000" dirty="0" err="1"/>
              <a:t>LogisticsX </a:t>
            </a:r>
            <a:r>
              <a:rPr lang="hr" sz="2000" dirty="0"/>
              <a:t>je počeo aktivno analizirati svoje performanse prema ključnim metrikama, kao što su rokovi isporuke, troškovi prijevoza i zadovoljstvo kupaca.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5986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Problem odlučivanja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Vi ste analitičar podataka koji radi za LogisticsX. Zbog nedavnog širenja tvrtke na nove regije, uprava smatra da još uvijek postoji prostor za daljnju optimizaciju postojećeg poslovanja tvrtke. U tu svrhu naložili su vam da analizirate prikupljene podatke iz protekle godine kako biste utvrdili moguća poboljšanja koja bi mogla poboljšati ukupnu učinkovitost poslovanja.</a:t>
            </a:r>
            <a:endParaRPr lang="sl-SI" sz="2000" dirty="0"/>
          </a:p>
          <a:p>
            <a:r>
              <a:rPr lang="hr" sz="2000" dirty="0"/>
              <a:t>Identificirajte povezanpost za sljedeće izazove:</a:t>
            </a:r>
          </a:p>
          <a:p>
            <a:pPr lvl="1"/>
            <a:r>
              <a:rPr lang="hr" sz="1600" dirty="0"/>
              <a:t>Odredite vrijeme prodaje i isporuke</a:t>
            </a:r>
          </a:p>
          <a:p>
            <a:pPr lvl="1"/>
            <a:r>
              <a:rPr lang="hr" sz="1600" dirty="0"/>
              <a:t>Prosječno vrijeme isporuke i prosječna prodaja</a:t>
            </a:r>
          </a:p>
          <a:p>
            <a:pPr lvl="1"/>
            <a:r>
              <a:rPr lang="hr" sz="1600" dirty="0"/>
              <a:t>Međusobna povezanost troškova prijevoza i vremena dostave</a:t>
            </a:r>
          </a:p>
          <a:p>
            <a:pPr lvl="1"/>
            <a:r>
              <a:rPr lang="hr" sz="1600" dirty="0"/>
              <a:t>Način prijevoza i uspjeh dostave</a:t>
            </a:r>
          </a:p>
          <a:p>
            <a:pPr lvl="1"/>
            <a:r>
              <a:rPr lang="hr" sz="1600" dirty="0"/>
              <a:t>Vrijeme dostave i način prijevoza</a:t>
            </a:r>
            <a:endParaRPr lang="sl-SI" sz="16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1711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Dostupni podaci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hr" sz="2000" dirty="0"/>
              <a:t>Za izračune je tvrtka navela sljedeće varijable: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Prodaja, koja je predstavljena kao mjesečni prihod od prodaje (€) u promatranim regijama u koje se tvrtka proširila.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Vrijeme isporuke, koje se mjerilo u danima potrebnim za dovršetak isporuke.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 prijevoza, koji je označavao koji je način prijevoza korišten za dostavu; to uključuje cestovni (vlastita vozila), željeznički i zračni prijevoz.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Troškovi prijevoza, koji uključuju troškove nastale tijekom faze prijevoza, prikazani su u eurima (€).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Uspješna dostava, što označava je li dostava bila uspješna (1 = Da) ili dostava nije bila uspješna (0 = Ne).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Zadovoljstvo kupaca, koje je pokazivalo koliko su kupci bili zadovoljni dostavom, predstavljeno je na ljestvici od 1 do 5, gdje je 1 najmanje, a 5 najviše.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Regija, koja je predstavljala nove regije u koje je tvrtka proširila svoje poslovanje.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9098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1 – Testiranje normalnosti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Utvrdite je li distribucija normalna za varijablu Prodaja i vrijeme isporuke.</a:t>
            </a:r>
          </a:p>
          <a:p>
            <a:r>
              <a:rPr lang="hr" sz="2000" dirty="0"/>
              <a:t>Izradite QQ- grafikone</a:t>
            </a:r>
          </a:p>
          <a:p>
            <a:r>
              <a:rPr lang="hr" sz="2000" dirty="0"/>
              <a:t>Provedite Shapiro-Wilkov test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367971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2 – T-test jednog uzorka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Provjerite je li prosječno vrijeme isporuke znatno kraće od 5 dana</a:t>
            </a:r>
          </a:p>
          <a:p>
            <a:r>
              <a:rPr lang="hr" sz="2000" dirty="0"/>
              <a:t>Provjerite prelazi li prodaja u Regiji A 10.000 €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236138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3 – Korelacija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Utvrdite postoji li veza između postojećih troškova prijevoza i vremena isporuke navedenih u Excelu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94215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4 – Hi-kvadrat test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Utvrdite postoji li veza između načina prijevoza i uspjeha isporuke narudžbe prijevoza u postojećim podacima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28198252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Kreiraj novi dokument." ma:contentTypeScope="" ma:versionID="8568e3b82a1c4eaa02b9b33a36d4c897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170dc3c7f2c92ba23ed41a1b72c709f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jeno sa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jeno sa detaljim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2505BF-4F9B-43F1-8A07-6D341FE37F2F}"/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www.w3.org/XML/1998/namespace"/>
    <ds:schemaRef ds:uri="d9bddfac-6dc9-4958-8f35-4d0da3af229b"/>
    <ds:schemaRef ds:uri="a92fe6ce-cc5e-4661-b3e6-d9d5535f70b5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721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Tahoma</vt:lpstr>
      <vt:lpstr>Motyw pakietu Office</vt:lpstr>
      <vt:lpstr>Statistička obrada podataka SPSS-a</vt:lpstr>
      <vt:lpstr>Agenda</vt:lpstr>
      <vt:lpstr>Opis tvrtke</vt:lpstr>
      <vt:lpstr>Problem odlučivanja</vt:lpstr>
      <vt:lpstr>Dostupni podaci</vt:lpstr>
      <vt:lpstr>Zadatak 1 – Testiranje normalnosti</vt:lpstr>
      <vt:lpstr>Zadatak 2 – T-test jednog uzorka</vt:lpstr>
      <vt:lpstr>Zadatak 3 – Korelacija</vt:lpstr>
      <vt:lpstr>Zadatak 4 – Hi-kvadrat test</vt:lpstr>
      <vt:lpstr>Zadatak 5 – Hi-kvadrat test</vt:lpstr>
      <vt:lpstr>Sažetak</vt:lpstr>
      <vt:lpstr>PowerPoint Presentation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Dejan Mircetic</cp:lastModifiedBy>
  <cp:revision>14</cp:revision>
  <dcterms:created xsi:type="dcterms:W3CDTF">2023-07-06T12:09:08Z</dcterms:created>
  <dcterms:modified xsi:type="dcterms:W3CDTF">2025-11-10T10:49:57Z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