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290" r:id="rId16"/>
    <p:sldId id="267" r:id="rId17"/>
  </p:sldIdLst>
  <p:sldSz cx="12192000" cy="6858000"/>
  <p:notesSz cx="7559675" cy="10691813"/>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franjković" userId="db421b58-4577-4f18-b93d-16e533ccff6a" providerId="ADAL" clId="{88745787-94CE-47A6-B1FA-50B6CE5BE2B4}"/>
    <pc:docChg chg="custSel modSld">
      <pc:chgData name="jelena franjković" userId="db421b58-4577-4f18-b93d-16e533ccff6a" providerId="ADAL" clId="{88745787-94CE-47A6-B1FA-50B6CE5BE2B4}" dt="2025-10-27T07:06:13.106" v="11"/>
      <pc:docMkLst>
        <pc:docMk/>
      </pc:docMkLst>
      <pc:sldChg chg="addSp delSp">
        <pc:chgData name="jelena franjković" userId="db421b58-4577-4f18-b93d-16e533ccff6a" providerId="ADAL" clId="{88745787-94CE-47A6-B1FA-50B6CE5BE2B4}" dt="2025-10-27T07:05:47.582" v="1" actId="478"/>
        <pc:sldMkLst>
          <pc:docMk/>
          <pc:sldMk cId="0" sldId="256"/>
        </pc:sldMkLst>
        <pc:spChg chg="add">
          <ac:chgData name="jelena franjković" userId="db421b58-4577-4f18-b93d-16e533ccff6a" providerId="ADAL" clId="{88745787-94CE-47A6-B1FA-50B6CE5BE2B4}" dt="2025-10-27T07:05:45.207" v="0"/>
          <ac:spMkLst>
            <pc:docMk/>
            <pc:sldMk cId="0" sldId="256"/>
            <ac:spMk id="13" creationId="{F7B5B786-0CBC-4A2E-A6B9-076B0D7070D1}"/>
          </ac:spMkLst>
        </pc:spChg>
        <pc:picChg chg="del">
          <ac:chgData name="jelena franjković" userId="db421b58-4577-4f18-b93d-16e533ccff6a" providerId="ADAL" clId="{88745787-94CE-47A6-B1FA-50B6CE5BE2B4}" dt="2025-10-27T07:05:47.582" v="1" actId="478"/>
          <ac:picMkLst>
            <pc:docMk/>
            <pc:sldMk cId="0" sldId="256"/>
            <ac:picMk id="98" creationId="{00000000-0000-0000-0000-000000000000}"/>
          </ac:picMkLst>
        </pc:picChg>
      </pc:sldChg>
      <pc:sldChg chg="addSp">
        <pc:chgData name="jelena franjković" userId="db421b58-4577-4f18-b93d-16e533ccff6a" providerId="ADAL" clId="{88745787-94CE-47A6-B1FA-50B6CE5BE2B4}" dt="2025-10-27T07:05:56.006" v="2"/>
        <pc:sldMkLst>
          <pc:docMk/>
          <pc:sldMk cId="0" sldId="257"/>
        </pc:sldMkLst>
        <pc:spChg chg="add">
          <ac:chgData name="jelena franjković" userId="db421b58-4577-4f18-b93d-16e533ccff6a" providerId="ADAL" clId="{88745787-94CE-47A6-B1FA-50B6CE5BE2B4}" dt="2025-10-27T07:05:56.006" v="2"/>
          <ac:spMkLst>
            <pc:docMk/>
            <pc:sldMk cId="0" sldId="257"/>
            <ac:spMk id="4" creationId="{FE7D0AC8-8819-40EC-8CA1-23C571B3B6E0}"/>
          </ac:spMkLst>
        </pc:spChg>
      </pc:sldChg>
      <pc:sldChg chg="addSp">
        <pc:chgData name="jelena franjković" userId="db421b58-4577-4f18-b93d-16e533ccff6a" providerId="ADAL" clId="{88745787-94CE-47A6-B1FA-50B6CE5BE2B4}" dt="2025-10-27T07:05:58.235" v="3"/>
        <pc:sldMkLst>
          <pc:docMk/>
          <pc:sldMk cId="0" sldId="258"/>
        </pc:sldMkLst>
        <pc:spChg chg="add">
          <ac:chgData name="jelena franjković" userId="db421b58-4577-4f18-b93d-16e533ccff6a" providerId="ADAL" clId="{88745787-94CE-47A6-B1FA-50B6CE5BE2B4}" dt="2025-10-27T07:05:58.235" v="3"/>
          <ac:spMkLst>
            <pc:docMk/>
            <pc:sldMk cId="0" sldId="258"/>
            <ac:spMk id="4" creationId="{8C2FBBE3-A9BD-40D6-9FA3-FC6D4F6795AB}"/>
          </ac:spMkLst>
        </pc:spChg>
      </pc:sldChg>
      <pc:sldChg chg="addSp">
        <pc:chgData name="jelena franjković" userId="db421b58-4577-4f18-b93d-16e533ccff6a" providerId="ADAL" clId="{88745787-94CE-47A6-B1FA-50B6CE5BE2B4}" dt="2025-10-27T07:06:00.107" v="4"/>
        <pc:sldMkLst>
          <pc:docMk/>
          <pc:sldMk cId="0" sldId="259"/>
        </pc:sldMkLst>
        <pc:spChg chg="add">
          <ac:chgData name="jelena franjković" userId="db421b58-4577-4f18-b93d-16e533ccff6a" providerId="ADAL" clId="{88745787-94CE-47A6-B1FA-50B6CE5BE2B4}" dt="2025-10-27T07:06:00.107" v="4"/>
          <ac:spMkLst>
            <pc:docMk/>
            <pc:sldMk cId="0" sldId="259"/>
            <ac:spMk id="5" creationId="{4872D374-576F-4C8B-85C0-47E4D0F9C39E}"/>
          </ac:spMkLst>
        </pc:spChg>
      </pc:sldChg>
      <pc:sldChg chg="addSp">
        <pc:chgData name="jelena franjković" userId="db421b58-4577-4f18-b93d-16e533ccff6a" providerId="ADAL" clId="{88745787-94CE-47A6-B1FA-50B6CE5BE2B4}" dt="2025-10-27T07:06:02.044" v="5"/>
        <pc:sldMkLst>
          <pc:docMk/>
          <pc:sldMk cId="0" sldId="260"/>
        </pc:sldMkLst>
        <pc:spChg chg="add">
          <ac:chgData name="jelena franjković" userId="db421b58-4577-4f18-b93d-16e533ccff6a" providerId="ADAL" clId="{88745787-94CE-47A6-B1FA-50B6CE5BE2B4}" dt="2025-10-27T07:06:02.044" v="5"/>
          <ac:spMkLst>
            <pc:docMk/>
            <pc:sldMk cId="0" sldId="260"/>
            <ac:spMk id="6" creationId="{0CA2BD3F-9D70-4961-B204-64EB821DB704}"/>
          </ac:spMkLst>
        </pc:spChg>
      </pc:sldChg>
      <pc:sldChg chg="addSp">
        <pc:chgData name="jelena franjković" userId="db421b58-4577-4f18-b93d-16e533ccff6a" providerId="ADAL" clId="{88745787-94CE-47A6-B1FA-50B6CE5BE2B4}" dt="2025-10-27T07:06:03.808" v="6"/>
        <pc:sldMkLst>
          <pc:docMk/>
          <pc:sldMk cId="0" sldId="261"/>
        </pc:sldMkLst>
        <pc:spChg chg="add">
          <ac:chgData name="jelena franjković" userId="db421b58-4577-4f18-b93d-16e533ccff6a" providerId="ADAL" clId="{88745787-94CE-47A6-B1FA-50B6CE5BE2B4}" dt="2025-10-27T07:06:03.808" v="6"/>
          <ac:spMkLst>
            <pc:docMk/>
            <pc:sldMk cId="0" sldId="261"/>
            <ac:spMk id="4" creationId="{AA8E98FA-B796-4F69-AFBC-8623F2998A5E}"/>
          </ac:spMkLst>
        </pc:spChg>
      </pc:sldChg>
      <pc:sldChg chg="addSp">
        <pc:chgData name="jelena franjković" userId="db421b58-4577-4f18-b93d-16e533ccff6a" providerId="ADAL" clId="{88745787-94CE-47A6-B1FA-50B6CE5BE2B4}" dt="2025-10-27T07:06:05.763" v="7"/>
        <pc:sldMkLst>
          <pc:docMk/>
          <pc:sldMk cId="0" sldId="262"/>
        </pc:sldMkLst>
        <pc:spChg chg="add">
          <ac:chgData name="jelena franjković" userId="db421b58-4577-4f18-b93d-16e533ccff6a" providerId="ADAL" clId="{88745787-94CE-47A6-B1FA-50B6CE5BE2B4}" dt="2025-10-27T07:06:05.763" v="7"/>
          <ac:spMkLst>
            <pc:docMk/>
            <pc:sldMk cId="0" sldId="262"/>
            <ac:spMk id="5" creationId="{E3CD0956-27DD-4949-B7D4-B045686FC5AE}"/>
          </ac:spMkLst>
        </pc:spChg>
      </pc:sldChg>
      <pc:sldChg chg="addSp">
        <pc:chgData name="jelena franjković" userId="db421b58-4577-4f18-b93d-16e533ccff6a" providerId="ADAL" clId="{88745787-94CE-47A6-B1FA-50B6CE5BE2B4}" dt="2025-10-27T07:06:13.106" v="11"/>
        <pc:sldMkLst>
          <pc:docMk/>
          <pc:sldMk cId="0" sldId="267"/>
        </pc:sldMkLst>
        <pc:spChg chg="add">
          <ac:chgData name="jelena franjković" userId="db421b58-4577-4f18-b93d-16e533ccff6a" providerId="ADAL" clId="{88745787-94CE-47A6-B1FA-50B6CE5BE2B4}" dt="2025-10-27T07:06:13.106" v="11"/>
          <ac:spMkLst>
            <pc:docMk/>
            <pc:sldMk cId="0" sldId="267"/>
            <ac:spMk id="4" creationId="{7426CE85-A394-4AEE-8EE3-86A63CC0E184}"/>
          </ac:spMkLst>
        </pc:spChg>
      </pc:sldChg>
      <pc:sldChg chg="addSp">
        <pc:chgData name="jelena franjković" userId="db421b58-4577-4f18-b93d-16e533ccff6a" providerId="ADAL" clId="{88745787-94CE-47A6-B1FA-50B6CE5BE2B4}" dt="2025-10-27T07:06:07.493" v="8"/>
        <pc:sldMkLst>
          <pc:docMk/>
          <pc:sldMk cId="3377812436" sldId="268"/>
        </pc:sldMkLst>
        <pc:spChg chg="add">
          <ac:chgData name="jelena franjković" userId="db421b58-4577-4f18-b93d-16e533ccff6a" providerId="ADAL" clId="{88745787-94CE-47A6-B1FA-50B6CE5BE2B4}" dt="2025-10-27T07:06:07.493" v="8"/>
          <ac:spMkLst>
            <pc:docMk/>
            <pc:sldMk cId="3377812436" sldId="268"/>
            <ac:spMk id="6" creationId="{D848C886-09FB-41BE-B968-CCE0CC13BECB}"/>
          </ac:spMkLst>
        </pc:spChg>
      </pc:sldChg>
      <pc:sldChg chg="addSp">
        <pc:chgData name="jelena franjković" userId="db421b58-4577-4f18-b93d-16e533ccff6a" providerId="ADAL" clId="{88745787-94CE-47A6-B1FA-50B6CE5BE2B4}" dt="2025-10-27T07:06:11.237" v="10"/>
        <pc:sldMkLst>
          <pc:docMk/>
          <pc:sldMk cId="1007672708" sldId="273"/>
        </pc:sldMkLst>
        <pc:spChg chg="add">
          <ac:chgData name="jelena franjković" userId="db421b58-4577-4f18-b93d-16e533ccff6a" providerId="ADAL" clId="{88745787-94CE-47A6-B1FA-50B6CE5BE2B4}" dt="2025-10-27T07:06:11.237" v="10"/>
          <ac:spMkLst>
            <pc:docMk/>
            <pc:sldMk cId="1007672708" sldId="273"/>
            <ac:spMk id="5" creationId="{7A5ACBAC-3EFF-42AC-9F10-6E3CA1417A16}"/>
          </ac:spMkLst>
        </pc:spChg>
      </pc:sldChg>
      <pc:sldChg chg="addSp">
        <pc:chgData name="jelena franjković" userId="db421b58-4577-4f18-b93d-16e533ccff6a" providerId="ADAL" clId="{88745787-94CE-47A6-B1FA-50B6CE5BE2B4}" dt="2025-10-27T07:06:09.413" v="9"/>
        <pc:sldMkLst>
          <pc:docMk/>
          <pc:sldMk cId="738194352" sldId="274"/>
        </pc:sldMkLst>
        <pc:spChg chg="add">
          <ac:chgData name="jelena franjković" userId="db421b58-4577-4f18-b93d-16e533ccff6a" providerId="ADAL" clId="{88745787-94CE-47A6-B1FA-50B6CE5BE2B4}" dt="2025-10-27T07:06:09.413" v="9"/>
          <ac:spMkLst>
            <pc:docMk/>
            <pc:sldMk cId="738194352" sldId="274"/>
            <ac:spMk id="5" creationId="{71914665-490E-49CA-81B0-2DA961004F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55830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sp>
        <p:nvSpPr>
          <p:cNvPr id="11" name="pole tekstowe 10">
            <a:extLst>
              <a:ext uri="{FF2B5EF4-FFF2-40B4-BE49-F238E27FC236}">
                <a16:creationId xmlns:a16="http://schemas.microsoft.com/office/drawing/2014/main" id="{BA0810F5-D238-2165-7D39-993961332646}"/>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12" name="Picture 9" descr="A blue flag with yellow stars&#10;&#10;AI-generated content may be incorrect.">
            <a:extLst>
              <a:ext uri="{FF2B5EF4-FFF2-40B4-BE49-F238E27FC236}">
                <a16:creationId xmlns:a16="http://schemas.microsoft.com/office/drawing/2014/main" id="{C57439A5-EBE5-CE21-5072-923EEB1FCDF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5"/>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sp>
        <p:nvSpPr>
          <p:cNvPr id="2" name="pole tekstowe 1">
            <a:extLst>
              <a:ext uri="{FF2B5EF4-FFF2-40B4-BE49-F238E27FC236}">
                <a16:creationId xmlns:a16="http://schemas.microsoft.com/office/drawing/2014/main" id="{7D42726B-B328-542D-D23E-F4E9BFA41792}"/>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3" name="Picture 9" descr="A blue flag with yellow stars&#10;&#10;AI-generated content may be incorrect.">
            <a:extLst>
              <a:ext uri="{FF2B5EF4-FFF2-40B4-BE49-F238E27FC236}">
                <a16:creationId xmlns:a16="http://schemas.microsoft.com/office/drawing/2014/main" id="{476BA1B4-9B74-51BF-5D4E-DF11B3B4558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hr" sz="2800" b="1" strike="noStrike" spc="-1" dirty="0">
                <a:solidFill>
                  <a:srgbClr val="015BA6"/>
                </a:solidFill>
                <a:latin typeface="Tahoma"/>
                <a:ea typeface="Tahoma"/>
              </a:rPr>
              <a:t>STATISTIČKE METODE ZA ANALIZU LOGISTIČKIH PODATAKA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52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2800" b="1" strike="noStrike" spc="-1" dirty="0">
                <a:solidFill>
                  <a:schemeClr val="lt1">
                    <a:lumMod val="50000"/>
                  </a:schemeClr>
                </a:solidFill>
                <a:latin typeface="Tahoma"/>
                <a:ea typeface="Tahoma"/>
              </a:rPr>
              <a:t>BAS4SC</a:t>
            </a:r>
            <a:endParaRPr lang="sl-SI" sz="2800" b="0" strike="noStrike" spc="-1" dirty="0">
              <a:solidFill>
                <a:srgbClr val="000000"/>
              </a:solidFill>
              <a:latin typeface="Arial"/>
            </a:endParaRPr>
          </a:p>
          <a:p>
            <a:pPr algn="ctr" defTabSz="914400">
              <a:lnSpc>
                <a:spcPct val="100000"/>
              </a:lnSpc>
            </a:pPr>
            <a:r>
              <a:rPr lang="hr" sz="1800" b="1" strike="noStrike" spc="-1" dirty="0">
                <a:solidFill>
                  <a:schemeClr val="lt1">
                    <a:lumMod val="50000"/>
                  </a:schemeClr>
                </a:solidFill>
                <a:latin typeface="Tahoma"/>
                <a:ea typeface="Tahoma"/>
              </a:rPr>
              <a:t> </a:t>
            </a:r>
            <a:r>
              <a:rPr lang="en-US" sz="1800" b="0" strike="noStrike" spc="-1" dirty="0">
                <a:solidFill>
                  <a:schemeClr val="lt1">
                    <a:lumMod val="50000"/>
                  </a:schemeClr>
                </a:solidFill>
                <a:latin typeface="Tahoma"/>
                <a:ea typeface="Tahoma"/>
              </a:rPr>
              <a:t>Business Analytics Skills  for the Future-proof Supply Chains</a:t>
            </a:r>
            <a:endParaRPr lang="sl-SI" sz="1800" b="0" strike="noStrike" spc="-1" dirty="0">
              <a:solidFill>
                <a:srgbClr val="000000"/>
              </a:solidFill>
              <a:latin typeface="Arial"/>
            </a:endParaRPr>
          </a:p>
          <a:p>
            <a:pPr algn="ctr" defTabSz="914400">
              <a:lnSpc>
                <a:spcPct val="100000"/>
              </a:lnSpc>
            </a:pPr>
            <a:endParaRPr lang="sl-SI" sz="1800" b="0" strike="noStrike" spc="-1" dirty="0">
              <a:solidFill>
                <a:srgbClr val="000000"/>
              </a:solidFill>
              <a:latin typeface="Arial"/>
            </a:endParaRPr>
          </a:p>
        </p:txBody>
      </p:sp>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1600" b="0" strike="noStrike" spc="-1">
                <a:solidFill>
                  <a:schemeClr val="lt1">
                    <a:lumMod val="50000"/>
                  </a:schemeClr>
                </a:solidFill>
                <a:latin typeface="Tahoma"/>
                <a:ea typeface="Tahoma"/>
              </a:rPr>
              <a:t>Broj projekta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hr" sz="4400" b="0" strike="noStrike" spc="-1" dirty="0">
                <a:solidFill>
                  <a:schemeClr val="dk1"/>
                </a:solidFill>
                <a:latin typeface="Tahoma"/>
                <a:ea typeface="Tahoma"/>
              </a:rPr>
              <a:t>Prikupljanje, upravljanje i analiza podataka</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hr" dirty="0">
                <a:solidFill>
                  <a:srgbClr val="000000"/>
                </a:solidFill>
                <a:latin typeface="Tahoma"/>
                <a:ea typeface="Tahoma"/>
                <a:cs typeface="Tahoma"/>
              </a:rPr>
              <a:t>Studija slučaja </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3"/>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8: Ispunjenje</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Demingov ciklus poboljšanja završava procjenom predloženog rješenja.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Ako rezultati zadovoljavaju predviđene kriterije u smislu količina i rokova isporuke, smatraju se preporukom upravi.</a:t>
            </a:r>
          </a:p>
          <a:p>
            <a:pPr>
              <a:spcBef>
                <a:spcPts val="1001"/>
              </a:spcBef>
              <a:buClr>
                <a:srgbClr val="015BA6"/>
              </a:buClr>
              <a:buFont typeface="Arial"/>
              <a:buChar char="•"/>
            </a:pPr>
            <a:r>
              <a:rPr lang="hr" sz="1800" spc="-1" dirty="0">
                <a:solidFill>
                  <a:schemeClr val="dk1"/>
                </a:solidFill>
                <a:latin typeface="Tahoma"/>
                <a:ea typeface="Tahoma"/>
              </a:rPr>
              <a:t>Na temelju preporuke, uprava može:</a:t>
            </a:r>
          </a:p>
          <a:p>
            <a:pPr lvl="1">
              <a:spcBef>
                <a:spcPts val="1001"/>
              </a:spcBef>
              <a:buClr>
                <a:srgbClr val="015BA6"/>
              </a:buClr>
              <a:buFont typeface="Arial"/>
              <a:buChar char="•"/>
            </a:pPr>
            <a:r>
              <a:rPr lang="hr" sz="1400" spc="-1" dirty="0">
                <a:solidFill>
                  <a:schemeClr val="dk1"/>
                </a:solidFill>
                <a:latin typeface="Tahoma"/>
                <a:ea typeface="Tahoma"/>
              </a:rPr>
              <a:t>implementirati predloženo rješenje i</a:t>
            </a:r>
          </a:p>
          <a:p>
            <a:pPr lvl="1">
              <a:spcBef>
                <a:spcPts val="1001"/>
              </a:spcBef>
              <a:buClr>
                <a:srgbClr val="015BA6"/>
              </a:buClr>
              <a:buFont typeface="Arial"/>
              <a:buChar char="•"/>
            </a:pPr>
            <a:r>
              <a:rPr lang="hr" sz="1400" spc="-1" dirty="0">
                <a:solidFill>
                  <a:schemeClr val="dk1"/>
                </a:solidFill>
                <a:latin typeface="Tahoma"/>
                <a:ea typeface="Tahoma"/>
              </a:rPr>
              <a:t>procijeniti ispunjenje predloženog akcijskog plana.</a:t>
            </a:r>
            <a:endParaRPr lang="en-GB" sz="10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a:extLst>
              <a:ext uri="{FF2B5EF4-FFF2-40B4-BE49-F238E27FC236}">
                <a16:creationId xmlns:a16="http://schemas.microsoft.com/office/drawing/2014/main" id="{4111F4BD-3358-46B1-9609-9F31A909894F}"/>
              </a:ext>
            </a:extLst>
          </p:cNvPr>
          <p:cNvSpPr txBox="1">
            <a:spLocks/>
          </p:cNvSpPr>
          <p:nvPr/>
        </p:nvSpPr>
        <p:spPr>
          <a:xfrm>
            <a:off x="1524000" y="1335773"/>
            <a:ext cx="9144000" cy="4769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pl-PL" sz="4000" dirty="0"/>
              <a:t>Autori:</a:t>
            </a:r>
            <a:br>
              <a:rPr lang="pl-PL" sz="4000" dirty="0"/>
            </a:br>
            <a:br>
              <a:rPr lang="pl-PL" sz="4000" dirty="0"/>
            </a:br>
            <a:r>
              <a:rPr lang="pl-PL" sz="3700" b="0" dirty="0">
                <a:solidFill>
                  <a:schemeClr val="tx1"/>
                </a:solidFill>
              </a:rPr>
              <a:t>Sanja Bojić, Kristijan Brglez, Maja Fošner, Roman Gumzej, Rebeka Kovačič Lukman, Benjamin Marcen, Marinko Maslarić, Boško Matović, Dejan Mirčetić</a:t>
            </a:r>
            <a:r>
              <a:rPr lang="pl-PL" sz="4000" b="0" dirty="0">
                <a:solidFill>
                  <a:schemeClr val="tx1"/>
                </a:solidFill>
              </a:rPr>
              <a:t>​</a:t>
            </a:r>
          </a:p>
          <a:p>
            <a:pPr algn="ctr"/>
            <a:br>
              <a:rPr lang="pl-PL" sz="4000" b="0" dirty="0">
                <a:solidFill>
                  <a:schemeClr val="tx1"/>
                </a:solidFill>
              </a:rPr>
            </a:br>
            <a:r>
              <a:rPr lang="pl-PL" sz="4000" dirty="0"/>
              <a:t>Zadnja verzija: Lipanj 2025</a:t>
            </a:r>
          </a:p>
        </p:txBody>
      </p:sp>
    </p:spTree>
    <p:extLst>
      <p:ext uri="{BB962C8B-B14F-4D97-AF65-F5344CB8AC3E}">
        <p14:creationId xmlns:p14="http://schemas.microsoft.com/office/powerpoint/2010/main" val="64989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hr" sz="4800" b="1" strike="noStrike" spc="-1">
                <a:solidFill>
                  <a:srgbClr val="015BA6"/>
                </a:solidFill>
                <a:latin typeface="Tahoma"/>
                <a:ea typeface="Tahoma"/>
              </a:rPr>
              <a:t>Hvala vam na pažnji</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Agenda</a:t>
            </a:r>
            <a:endParaRPr lang="pl-PL" sz="3200" b="0" strike="noStrike" spc="-1" dirty="0">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Opis problema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Predloženi pristup rješenju</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Prikupljanje, upravljanje i analiza podataka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Interpretacija rezultata</a:t>
            </a:r>
          </a:p>
          <a:p>
            <a:pPr marL="457200" indent="-457200" defTabSz="914400">
              <a:lnSpc>
                <a:spcPct val="90000"/>
              </a:lnSpc>
              <a:spcBef>
                <a:spcPts val="1001"/>
              </a:spcBef>
              <a:buClr>
                <a:srgbClr val="015BA6"/>
              </a:buClr>
              <a:buFont typeface="+mj-lt"/>
              <a:buAutoNum type="arabicParenR"/>
            </a:pPr>
            <a:r>
              <a:rPr lang="hr" sz="2000" spc="-1" dirty="0">
                <a:solidFill>
                  <a:schemeClr val="dk1"/>
                </a:solidFill>
                <a:latin typeface="Tahoma"/>
                <a:ea typeface="Tahoma"/>
              </a:rPr>
              <a:t>Ispunjenje</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Opis problema</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algn="just" defTabSz="914400">
              <a:lnSpc>
                <a:spcPct val="90000"/>
              </a:lnSpc>
              <a:spcBef>
                <a:spcPts val="1001"/>
              </a:spcBef>
              <a:buClr>
                <a:srgbClr val="015BA6"/>
              </a:buClr>
              <a:buFont typeface="Arial"/>
              <a:buChar char="•"/>
            </a:pPr>
            <a:r>
              <a:rPr lang="hr" sz="1800" b="0" strike="noStrike" spc="-1">
                <a:solidFill>
                  <a:schemeClr val="dk1"/>
                </a:solidFill>
                <a:latin typeface="Tahoma"/>
                <a:ea typeface="Tahoma"/>
              </a:rPr>
              <a:t>ETI je proizvođač i distributer kućanskih aparata. Tvrtka ima više proizvodnih pogona: glavni pogon u Sloveniji, kao i podružnice u Njemačkoj, Poljskoj, Mađarskoj i Bosni i Hercegovini. Osim proizvodnih pogona, prodajni pogoni nalaze se u Rusiji, Ukrajini i Rumunjskoj. Proizvodni pogoni opskrbljuju vlastita tržišta gotovim proizvodima, a međusobno se opskrbljuju komponentama proizvoda.</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Pojednostavljena shema proizvodnog procesa predstavlja varijantnu proizvodnju s četiri glavne proizvodne linije. Svaka vrsta proizvoda ima namjensku proizvodnu liniju. Nakon što su pojedinačni proizvodi finalizirani, provjerava se njihova kvaliteta na namjenskom ispitnom mjestu. Proizvodi nedovoljne kvalitete prevoze se natrag na izvornu proizvodnu liniju. Nakon što uspješno prođu inspekciju kvalitete, gotovi proizvodi prevoze se s proizvodnog mjesta u skladište gotovih proizvoda. Ponovna proizvodnja neispravnih proizvoda dok su još u proizvodnji učinkovit je način smanjenja utjecaja na okoliš i troškova proizvodnje.</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Izazov je analizirati podatke o prodaji i predvidjeti </a:t>
            </a:r>
            <a:r>
              <a:rPr lang="hr" sz="1800">
                <a:latin typeface="Tahoma" panose="020B0604030504040204" pitchFamily="34" charset="0"/>
                <a:ea typeface="Calibri" panose="020F0502020204030204" pitchFamily="34" charset="0"/>
                <a:cs typeface="Times New Roman" panose="02020603050405020304" pitchFamily="18" charset="0"/>
              </a:rPr>
              <a:t>planiranu potražnju. </a:t>
            </a:r>
            <a:r>
              <a:rPr lang="hr" sz="1800">
                <a:effectLst/>
                <a:latin typeface="Tahoma" panose="020B0604030504040204" pitchFamily="34" charset="0"/>
                <a:ea typeface="Calibri" panose="020F0502020204030204" pitchFamily="34" charset="0"/>
                <a:cs typeface="Times New Roman" panose="02020603050405020304" pitchFamily="18" charset="0"/>
              </a:rPr>
              <a:t>Plan proizvodnje izrađuje se na temelju projiciranih vrijednosti.</a:t>
            </a:r>
          </a:p>
          <a:p>
            <a:pPr marL="228600" indent="-228600" algn="just" defTabSz="914400">
              <a:lnSpc>
                <a:spcPct val="90000"/>
              </a:lnSpc>
              <a:spcBef>
                <a:spcPts val="1001"/>
              </a:spcBef>
              <a:buClr>
                <a:srgbClr val="015BA6"/>
              </a:buClr>
              <a:buFont typeface="Arial"/>
              <a:buChar char="•"/>
            </a:pPr>
            <a:r>
              <a:rPr lang="hr" sz="1800">
                <a:effectLst/>
                <a:latin typeface="Tahoma" panose="020B0604030504040204" pitchFamily="34" charset="0"/>
                <a:ea typeface="Calibri" panose="020F0502020204030204" pitchFamily="34" charset="0"/>
                <a:cs typeface="Times New Roman" panose="02020603050405020304" pitchFamily="18" charset="0"/>
              </a:rPr>
              <a:t>Cilj je zadovoljiti planiranu potražnju s resursima odgovarajuće veličine.</a:t>
            </a:r>
            <a:endParaRPr lang="en-GB" sz="1800" b="0" strike="noStrike" spc="-1">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Predloženi pristup rješenju</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Prikupljanje i priprema podataka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Poslovna analitika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Planiranje kapaciteta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Simulacijsko modeliranje i analiza</a:t>
            </a:r>
          </a:p>
          <a:p>
            <a:pPr marL="342900" indent="-342900">
              <a:spcBef>
                <a:spcPts val="1001"/>
              </a:spcBef>
              <a:buClr>
                <a:srgbClr val="015BA6"/>
              </a:buClr>
              <a:buFont typeface="+mj-lt"/>
              <a:buAutoNum type="arabicParenR"/>
            </a:pPr>
            <a:r>
              <a:rPr lang="hr" sz="1800" spc="-1" dirty="0">
                <a:solidFill>
                  <a:schemeClr val="dk1"/>
                </a:solidFill>
                <a:latin typeface="Tahoma"/>
                <a:ea typeface="Tahoma"/>
              </a:rPr>
              <a:t>Akcijski plan</a:t>
            </a:r>
            <a:endParaRPr lang="en-GB" sz="1800" b="0" strike="noStrike" spc="-1" dirty="0">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dirty="0">
              <a:solidFill>
                <a:schemeClr val="dk1"/>
              </a:solidFill>
              <a:latin typeface="Tahoma"/>
              <a:ea typeface="Tahoma"/>
            </a:endParaRPr>
          </a:p>
          <a:p>
            <a:pPr marL="0" indent="0" defTabSz="914400">
              <a:lnSpc>
                <a:spcPct val="90000"/>
              </a:lnSpc>
              <a:spcBef>
                <a:spcPts val="1001"/>
              </a:spcBef>
              <a:buClr>
                <a:srgbClr val="015BA6"/>
              </a:buClr>
              <a:buNone/>
            </a:pPr>
            <a:r>
              <a:rPr lang="hr" sz="1800" b="0" strike="noStrike" spc="-1" dirty="0">
                <a:solidFill>
                  <a:schemeClr val="dk1"/>
                </a:solidFill>
                <a:latin typeface="Tahoma"/>
                <a:ea typeface="Tahoma"/>
              </a:rPr>
              <a:t>Ovi </a:t>
            </a:r>
            <a:r>
              <a:rPr lang="hr" sz="1800" spc="-1" dirty="0">
                <a:solidFill>
                  <a:schemeClr val="dk1"/>
                </a:solidFill>
                <a:latin typeface="Tahoma"/>
                <a:ea typeface="Tahoma"/>
              </a:rPr>
              <a:t>koraci implementiraju Demingov („Planiraj – Učini – Provjeri – Djeluj“) ciklus poboljšanja.</a:t>
            </a:r>
            <a:endParaRPr lang="en-GB" sz="1800" b="0" strike="noStrike" spc="-1" dirty="0">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1, 2: Prikupljanje i priprema podataka</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218614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CVS (vrijednosti odvojene zarezom)</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Sirovi podaci o prodajnim transakcijama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Proračunska tablica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Strukturirani podaci o transakcijama i analiza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Baza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Strukturirani podaci o transakcijama s međusobno povezanim tablicama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Zadatak 3: Poslovna analitika</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Pivot tablice ili SQL pretraživanja mogu se koristiti na prikupljenim podacima kako bi se dobili značajni rezultati iz podataka o prodaji.</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se mogu prikazati grafovima kako bi se naglasila njihova informativna vrijednost.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Planiranje kapaciteta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poslovne analize mogu se koristiti:</a:t>
            </a:r>
          </a:p>
          <a:p>
            <a:pPr lvl="1">
              <a:spcBef>
                <a:spcPts val="1001"/>
              </a:spcBef>
              <a:buClr>
                <a:srgbClr val="015BA6"/>
              </a:buClr>
              <a:buFont typeface="Arial"/>
              <a:buChar char="•"/>
            </a:pPr>
            <a:r>
              <a:rPr lang="hr" sz="1400" spc="-1" dirty="0">
                <a:solidFill>
                  <a:schemeClr val="dk1"/>
                </a:solidFill>
                <a:latin typeface="Tahoma"/>
                <a:ea typeface="Tahoma"/>
              </a:rPr>
              <a:t>izravno za planiranje potražnje (MRP) ili</a:t>
            </a:r>
          </a:p>
          <a:p>
            <a:pPr lvl="1">
              <a:spcBef>
                <a:spcPts val="1001"/>
              </a:spcBef>
              <a:buClr>
                <a:srgbClr val="015BA6"/>
              </a:buClr>
              <a:buFont typeface="Arial"/>
              <a:buChar char="•"/>
            </a:pPr>
            <a:r>
              <a:rPr lang="hr" sz="1400" spc="-1" dirty="0">
                <a:solidFill>
                  <a:schemeClr val="dk1"/>
                </a:solidFill>
                <a:latin typeface="Tahoma"/>
                <a:ea typeface="Tahoma"/>
              </a:rPr>
              <a:t>neizravno u planiranju kapaciteta (MPS).</a:t>
            </a:r>
          </a:p>
          <a:p>
            <a:pPr>
              <a:spcBef>
                <a:spcPts val="1001"/>
              </a:spcBef>
              <a:buClr>
                <a:srgbClr val="015BA6"/>
              </a:buClr>
              <a:buFont typeface="Arial"/>
              <a:buChar char="•"/>
            </a:pPr>
            <a:r>
              <a:rPr lang="hr" sz="1800" b="0" strike="noStrike" spc="-1" dirty="0">
                <a:solidFill>
                  <a:schemeClr val="dk1"/>
                </a:solidFill>
                <a:latin typeface="Tahoma"/>
              </a:rPr>
              <a:t>Glavno planiranje resursa (MRP) predviđa količine naručenih/proizvedenih artikala.</a:t>
            </a:r>
          </a:p>
          <a:p>
            <a:pPr>
              <a:spcBef>
                <a:spcPts val="1001"/>
              </a:spcBef>
              <a:buClr>
                <a:srgbClr val="015BA6"/>
              </a:buClr>
              <a:buFont typeface="Arial"/>
              <a:buChar char="•"/>
            </a:pPr>
            <a:r>
              <a:rPr lang="hr" sz="1800" spc="-1" dirty="0">
                <a:solidFill>
                  <a:schemeClr val="dk1"/>
                </a:solidFill>
                <a:latin typeface="Tahoma"/>
              </a:rPr>
              <a:t>Glavno planiranje proizvodnje (MPS) planira proizvodne operacije kako bi se postigli planirani volumeni u zadanom vremenskom okviru.</a:t>
            </a:r>
          </a:p>
          <a:p>
            <a:pPr>
              <a:spcBef>
                <a:spcPts val="1001"/>
              </a:spcBef>
              <a:buClr>
                <a:srgbClr val="015BA6"/>
              </a:buClr>
              <a:buFont typeface="Arial"/>
              <a:buChar char="•"/>
            </a:pPr>
            <a:r>
              <a:rPr lang="hr" sz="1800" spc="-1" dirty="0">
                <a:solidFill>
                  <a:schemeClr val="dk1"/>
                </a:solidFill>
                <a:latin typeface="Tahoma"/>
              </a:rPr>
              <a:t>Predviđena su </a:t>
            </a:r>
            <a:r>
              <a:rPr lang="hr" sz="1800" b="0" strike="noStrike" spc="-1" dirty="0">
                <a:solidFill>
                  <a:schemeClr val="dk1"/>
                </a:solidFill>
                <a:latin typeface="Tahoma"/>
              </a:rPr>
              <a:t>dva pristupa MPS-u:</a:t>
            </a:r>
          </a:p>
          <a:p>
            <a:pPr lvl="1">
              <a:spcBef>
                <a:spcPts val="1001"/>
              </a:spcBef>
              <a:buClr>
                <a:srgbClr val="015BA6"/>
              </a:buClr>
              <a:buFont typeface="Arial"/>
              <a:buChar char="•"/>
            </a:pPr>
            <a:r>
              <a:rPr lang="hr" sz="1400" b="0" strike="noStrike" spc="-1" dirty="0">
                <a:solidFill>
                  <a:schemeClr val="dk1"/>
                </a:solidFill>
                <a:latin typeface="Tahoma"/>
              </a:rPr>
              <a:t>Otpremanje i raspoređivanje proizvodnih naloga (za određivanje duljine proizvodnog ciklusa) i</a:t>
            </a:r>
          </a:p>
          <a:p>
            <a:pPr lvl="1">
              <a:spcBef>
                <a:spcPts val="1001"/>
              </a:spcBef>
              <a:buClr>
                <a:srgbClr val="015BA6"/>
              </a:buClr>
              <a:buFont typeface="Arial"/>
              <a:buChar char="•"/>
            </a:pPr>
            <a:r>
              <a:rPr lang="hr" sz="1400" spc="-1" dirty="0">
                <a:solidFill>
                  <a:schemeClr val="dk1"/>
                </a:solidFill>
                <a:latin typeface="Tahoma"/>
              </a:rPr>
              <a:t>Simulacijska analiza i modeliranje (za dimenzioniranje tokova i proizvodnih kapaciteta).</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hr" sz="3200" b="1" spc="-1" dirty="0">
                <a:solidFill>
                  <a:srgbClr val="1065AB"/>
                </a:solidFill>
                <a:latin typeface="Tahoma"/>
                <a:ea typeface="Tahoma"/>
              </a:rPr>
              <a:t>Zadaci 4, 5: Simulacijsko modeliranje</a:t>
            </a:r>
            <a:endParaRPr lang="en-GB" dirty="0"/>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
        <p:nvSpPr>
          <p:cNvPr id="9" name="PlaceHolder 2">
            <a:extLst>
              <a:ext uri="{FF2B5EF4-FFF2-40B4-BE49-F238E27FC236}">
                <a16:creationId xmlns:a16="http://schemas.microsoft.com/office/drawing/2014/main" id="{3A21143F-C23F-44AD-8D3A-C9F6522D0C32}"/>
              </a:ext>
            </a:extLst>
          </p:cNvPr>
          <p:cNvSpPr txBox="1">
            <a:spLocks/>
          </p:cNvSpPr>
          <p:nvPr/>
        </p:nvSpPr>
        <p:spPr>
          <a:xfrm>
            <a:off x="838080" y="1825560"/>
            <a:ext cx="10515240" cy="4350960"/>
          </a:xfrm>
          <a:prstGeom prst="rect">
            <a:avLst/>
          </a:prstGeom>
          <a:noFill/>
          <a:ln w="0">
            <a:no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1"/>
              </a:spcBef>
              <a:buClr>
                <a:srgbClr val="015BA6"/>
              </a:buClr>
              <a:buFont typeface="Arial"/>
              <a:buChar char="•"/>
            </a:pPr>
            <a:r>
              <a:rPr lang="hr" sz="1800" spc="-1">
                <a:solidFill>
                  <a:schemeClr val="dk1"/>
                </a:solidFill>
                <a:latin typeface="Tahoma"/>
                <a:ea typeface="Tahoma"/>
              </a:rPr>
              <a:t>Simulacijsko modeliranje primjenjuje se na strateško planiranje na različitim razinama upravljanja</a:t>
            </a:r>
            <a:endParaRPr lang="en-GB" sz="1400" spc="-1">
              <a:solidFill>
                <a:schemeClr val="dk1"/>
              </a:solidFill>
              <a:latin typeface="Tahoma"/>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3968814124"/>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Razina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Strateški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Simulacija temeljena na agentima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Taktički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800" b="0" strike="noStrike" spc="-1" noProof="0" dirty="0">
                          <a:solidFill>
                            <a:srgbClr val="000000"/>
                          </a:solidFill>
                          <a:latin typeface="Arial"/>
                        </a:rPr>
                        <a:t>S</a:t>
                      </a:r>
                      <a:r>
                        <a:rPr lang="hr" sz="1800" b="0" strike="noStrike" spc="-1" noProof="0" dirty="0">
                          <a:solidFill>
                            <a:srgbClr val="000000"/>
                          </a:solidFill>
                          <a:latin typeface="Arial"/>
                        </a:rPr>
                        <a:t>ustavna dinamika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Operativno</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Simulacija diskretnih događaja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Zadaci 6, 7: Analiza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Modeli dobiveni simulacijskim modeliranjem kritički se promatraju kako bi se utvrdilo:</a:t>
            </a:r>
          </a:p>
          <a:p>
            <a:pPr lvl="1">
              <a:spcBef>
                <a:spcPts val="1001"/>
              </a:spcBef>
              <a:buClr>
                <a:srgbClr val="015BA6"/>
              </a:buClr>
            </a:pPr>
            <a:r>
              <a:rPr lang="hr" sz="1400" spc="-1" dirty="0">
                <a:solidFill>
                  <a:schemeClr val="dk1"/>
                </a:solidFill>
                <a:latin typeface="Tahoma"/>
                <a:ea typeface="Tahoma"/>
              </a:rPr>
              <a:t>Ako odgovaraju stvarnosti (validacija).</a:t>
            </a:r>
          </a:p>
          <a:p>
            <a:pPr lvl="1">
              <a:spcBef>
                <a:spcPts val="1001"/>
              </a:spcBef>
              <a:buClr>
                <a:srgbClr val="015BA6"/>
              </a:buClr>
            </a:pPr>
            <a:r>
              <a:rPr lang="hr" sz="1400" spc="-1" dirty="0">
                <a:solidFill>
                  <a:schemeClr val="dk1"/>
                </a:solidFill>
                <a:latin typeface="Tahoma"/>
                <a:ea typeface="Tahoma"/>
              </a:rPr>
              <a:t>Ako su točni (provjera).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simulacija se kritički promatraju kako bi se utvrdilo:</a:t>
            </a:r>
          </a:p>
          <a:p>
            <a:pPr lvl="1">
              <a:spcBef>
                <a:spcPts val="1001"/>
              </a:spcBef>
              <a:buClr>
                <a:srgbClr val="015BA6"/>
              </a:buClr>
              <a:buFont typeface="Arial"/>
              <a:buChar char="•"/>
            </a:pPr>
            <a:r>
              <a:rPr lang="hr" sz="1400" spc="-1" dirty="0">
                <a:solidFill>
                  <a:schemeClr val="dk1"/>
                </a:solidFill>
                <a:latin typeface="Tahoma"/>
                <a:ea typeface="Tahoma"/>
              </a:rPr>
              <a:t>Vrijeme obrade (vrijeme zadržavanja dolaznih zahtjeva).</a:t>
            </a:r>
          </a:p>
          <a:p>
            <a:pPr lvl="1">
              <a:spcBef>
                <a:spcPts val="1001"/>
              </a:spcBef>
              <a:buClr>
                <a:srgbClr val="015BA6"/>
              </a:buClr>
              <a:buFont typeface="Arial"/>
              <a:buChar char="•"/>
            </a:pPr>
            <a:r>
              <a:rPr lang="hr" sz="1400" spc="-1" dirty="0">
                <a:solidFill>
                  <a:schemeClr val="dk1"/>
                </a:solidFill>
                <a:latin typeface="Tahoma"/>
                <a:ea typeface="Tahoma"/>
              </a:rPr>
              <a:t>Opterećenja (jesu li potrebni dodatni resursi).</a:t>
            </a:r>
          </a:p>
          <a:p>
            <a:pPr lvl="1">
              <a:spcBef>
                <a:spcPts val="1001"/>
              </a:spcBef>
              <a:buClr>
                <a:srgbClr val="015BA6"/>
              </a:buClr>
              <a:buFont typeface="Arial"/>
              <a:buChar char="•"/>
            </a:pPr>
            <a:r>
              <a:rPr lang="hr" sz="1400" spc="-1" dirty="0">
                <a:solidFill>
                  <a:schemeClr val="dk1"/>
                </a:solidFill>
                <a:latin typeface="Tahoma"/>
                <a:ea typeface="Tahoma"/>
              </a:rPr>
              <a:t>Tokovi (mogu li se propusnosti postići predviđenim kanalima).</a:t>
            </a:r>
          </a:p>
          <a:p>
            <a:pPr>
              <a:spcBef>
                <a:spcPts val="1001"/>
              </a:spcBef>
              <a:buClr>
                <a:srgbClr val="015BA6"/>
              </a:buClr>
              <a:buFont typeface="Arial"/>
              <a:buChar char="•"/>
            </a:pPr>
            <a:r>
              <a:rPr lang="hr" sz="1800" spc="-1" dirty="0">
                <a:solidFill>
                  <a:schemeClr val="dk1"/>
                </a:solidFill>
                <a:latin typeface="Tahoma"/>
                <a:ea typeface="Tahoma"/>
              </a:rPr>
              <a:t>Rezultate treba statistički obraditi kako bi se spriječilo izvođenje zaključaka na temelju marginalnih podataka.</a:t>
            </a:r>
          </a:p>
          <a:p>
            <a:pPr>
              <a:spcBef>
                <a:spcPts val="1001"/>
              </a:spcBef>
              <a:buClr>
                <a:srgbClr val="015BA6"/>
              </a:buClr>
              <a:buFont typeface="Arial"/>
              <a:buChar char="•"/>
            </a:pPr>
            <a:r>
              <a:rPr lang="hr" sz="1800" spc="-1" dirty="0">
                <a:solidFill>
                  <a:schemeClr val="dk1"/>
                </a:solidFill>
                <a:latin typeface="Tahoma"/>
                <a:ea typeface="Tahoma"/>
              </a:rPr>
              <a:t>Na temelju analize, modeli se fino podešavaju i daju se preporuke u vezi s korištenim resursima i redoslijedom obrade zahtjeva.</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EAE5CBAE-F09D-4C83-8BDA-3B31023C45BA}"/>
</file>

<file path=customXml/itemProps2.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3.xml><?xml version="1.0" encoding="utf-8"?>
<ds:datastoreItem xmlns:ds="http://schemas.openxmlformats.org/officeDocument/2006/customXml" ds:itemID="{8DFDD0CF-42FB-4154-A8F7-BC736427DB8B}">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infopath/2007/PartnerControls"/>
    <ds:schemaRef ds:uri="d9bddfac-6dc9-4958-8f35-4d0da3af229b"/>
    <ds:schemaRef ds:uri="a92fe6ce-cc5e-4661-b3e6-d9d5535f70b5"/>
  </ds:schemaRefs>
</ds:datastoreItem>
</file>

<file path=docProps/app.xml><?xml version="1.0" encoding="utf-8"?>
<Properties xmlns="http://schemas.openxmlformats.org/officeDocument/2006/extended-properties" xmlns:vt="http://schemas.openxmlformats.org/officeDocument/2006/docPropsVTypes">
  <Template/>
  <TotalTime>2852</TotalTime>
  <Words>661</Words>
  <Application>Microsoft Office PowerPoint</Application>
  <PresentationFormat>Panoramiczny</PresentationFormat>
  <Paragraphs>75</Paragraphs>
  <Slides>12</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12</vt:i4>
      </vt:variant>
    </vt:vector>
  </HeadingPairs>
  <TitlesOfParts>
    <vt:vector size="20" baseType="lpstr">
      <vt:lpstr>Arial</vt:lpstr>
      <vt:lpstr>Calibri</vt:lpstr>
      <vt:lpstr>Symbol</vt:lpstr>
      <vt:lpstr>Tahoma</vt:lpstr>
      <vt:lpstr>Times New Roman</vt:lpstr>
      <vt:lpstr>Wingdings</vt:lpstr>
      <vt:lpstr>Motyw pakietu Office</vt:lpstr>
      <vt:lpstr>Motyw pakietu Office</vt:lpstr>
      <vt:lpstr>STATISTIČKE METODE ZA ANALIZU LOGISTIČKIH PODATAKA</vt:lpstr>
      <vt:lpstr>Agenda</vt:lpstr>
      <vt:lpstr>Opis problema</vt:lpstr>
      <vt:lpstr>Predloženi pristup rješenju</vt:lpstr>
      <vt:lpstr>Zadatak 1, 2: Prikupljanje i priprema podataka</vt:lpstr>
      <vt:lpstr>Zadatak 3: Poslovna analitika</vt:lpstr>
      <vt:lpstr>Planiranje kapaciteta</vt:lpstr>
      <vt:lpstr>Zadaci 4, 5: Simulacijsko modeliranje</vt:lpstr>
      <vt:lpstr>Zadaci 6, 7: Analiza</vt:lpstr>
      <vt:lpstr>Zadatak 8: Ispunjenje</vt:lpstr>
      <vt:lpstr>Prezentacja programu PowerPoint</vt:lpstr>
      <vt:lpstr>Hvala vam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Katarzyna Ragin-Skorecka</cp:lastModifiedBy>
  <cp:revision>140</cp:revision>
  <dcterms:created xsi:type="dcterms:W3CDTF">2023-07-06T12:09:08Z</dcterms:created>
  <dcterms:modified xsi:type="dcterms:W3CDTF">2025-11-07T15:56:22Z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