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258" r:id="rId8"/>
    <p:sldId id="274" r:id="rId9"/>
    <p:sldId id="434" r:id="rId10"/>
    <p:sldId id="278" r:id="rId11"/>
    <p:sldId id="259" r:id="rId12"/>
    <p:sldId id="271" r:id="rId13"/>
    <p:sldId id="435" r:id="rId14"/>
    <p:sldId id="261" r:id="rId15"/>
    <p:sldId id="269" r:id="rId16"/>
    <p:sldId id="272" r:id="rId17"/>
    <p:sldId id="276" r:id="rId18"/>
    <p:sldId id="270" r:id="rId19"/>
    <p:sldId id="277" r:id="rId20"/>
    <p:sldId id="290" r:id="rId21"/>
    <p:sldId id="267" r:id="rId22"/>
  </p:sldIdLst>
  <p:sldSz cx="12192000" cy="6858000"/>
  <p:notesSz cx="7559675" cy="10691813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0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04F34297-9B91-4C77-9FF8-B6843548DB91}"/>
    <pc:docChg chg="custSel modSld">
      <pc:chgData name="jelena franjković" userId="db421b58-4577-4f18-b93d-16e533ccff6a" providerId="ADAL" clId="{04F34297-9B91-4C77-9FF8-B6843548DB91}" dt="2025-10-27T07:00:14.999" v="16" actId="478"/>
      <pc:docMkLst>
        <pc:docMk/>
      </pc:docMkLst>
      <pc:sldChg chg="addSp delSp">
        <pc:chgData name="jelena franjković" userId="db421b58-4577-4f18-b93d-16e533ccff6a" providerId="ADAL" clId="{04F34297-9B91-4C77-9FF8-B6843548DB91}" dt="2025-10-27T07:00:14.999" v="16" actId="478"/>
        <pc:sldMkLst>
          <pc:docMk/>
          <pc:sldMk cId="0" sldId="256"/>
        </pc:sldMkLst>
        <pc:spChg chg="add">
          <ac:chgData name="jelena franjković" userId="db421b58-4577-4f18-b93d-16e533ccff6a" providerId="ADAL" clId="{04F34297-9B91-4C77-9FF8-B6843548DB91}" dt="2025-10-27T07:00:12.728" v="15"/>
          <ac:spMkLst>
            <pc:docMk/>
            <pc:sldMk cId="0" sldId="256"/>
            <ac:spMk id="13" creationId="{BC28E701-A3F7-40C2-90A5-31E1577C8BCF}"/>
          </ac:spMkLst>
        </pc:spChg>
        <pc:picChg chg="del">
          <ac:chgData name="jelena franjković" userId="db421b58-4577-4f18-b93d-16e533ccff6a" providerId="ADAL" clId="{04F34297-9B91-4C77-9FF8-B6843548DB91}" dt="2025-10-27T07:00:14.999" v="16" actId="478"/>
          <ac:picMkLst>
            <pc:docMk/>
            <pc:sldMk cId="0" sldId="256"/>
            <ac:picMk id="98" creationId="{00000000-0000-0000-0000-000000000000}"/>
          </ac:picMkLst>
        </pc:picChg>
      </pc:sldChg>
      <pc:sldChg chg="addSp">
        <pc:chgData name="jelena franjković" userId="db421b58-4577-4f18-b93d-16e533ccff6a" providerId="ADAL" clId="{04F34297-9B91-4C77-9FF8-B6843548DB91}" dt="2025-10-27T07:00:01.727" v="14"/>
        <pc:sldMkLst>
          <pc:docMk/>
          <pc:sldMk cId="0" sldId="257"/>
        </pc:sldMkLst>
        <pc:spChg chg="add">
          <ac:chgData name="jelena franjković" userId="db421b58-4577-4f18-b93d-16e533ccff6a" providerId="ADAL" clId="{04F34297-9B91-4C77-9FF8-B6843548DB91}" dt="2025-10-27T07:00:01.727" v="14"/>
          <ac:spMkLst>
            <pc:docMk/>
            <pc:sldMk cId="0" sldId="257"/>
            <ac:spMk id="4" creationId="{FA56A30B-DA39-4398-BA55-082278A5DB82}"/>
          </ac:spMkLst>
        </pc:spChg>
      </pc:sldChg>
      <pc:sldChg chg="addSp">
        <pc:chgData name="jelena franjković" userId="db421b58-4577-4f18-b93d-16e533ccff6a" providerId="ADAL" clId="{04F34297-9B91-4C77-9FF8-B6843548DB91}" dt="2025-10-27T06:59:59.924" v="13"/>
        <pc:sldMkLst>
          <pc:docMk/>
          <pc:sldMk cId="1283555088" sldId="258"/>
        </pc:sldMkLst>
        <pc:spChg chg="add">
          <ac:chgData name="jelena franjković" userId="db421b58-4577-4f18-b93d-16e533ccff6a" providerId="ADAL" clId="{04F34297-9B91-4C77-9FF8-B6843548DB91}" dt="2025-10-27T06:59:59.924" v="13"/>
          <ac:spMkLst>
            <pc:docMk/>
            <pc:sldMk cId="1283555088" sldId="258"/>
            <ac:spMk id="5" creationId="{A63C15EE-8470-4608-A78D-880F05988A28}"/>
          </ac:spMkLst>
        </pc:spChg>
      </pc:sldChg>
      <pc:sldChg chg="addSp">
        <pc:chgData name="jelena franjković" userId="db421b58-4577-4f18-b93d-16e533ccff6a" providerId="ADAL" clId="{04F34297-9B91-4C77-9FF8-B6843548DB91}" dt="2025-10-27T06:59:51.541" v="9"/>
        <pc:sldMkLst>
          <pc:docMk/>
          <pc:sldMk cId="0" sldId="259"/>
        </pc:sldMkLst>
        <pc:spChg chg="add">
          <ac:chgData name="jelena franjković" userId="db421b58-4577-4f18-b93d-16e533ccff6a" providerId="ADAL" clId="{04F34297-9B91-4C77-9FF8-B6843548DB91}" dt="2025-10-27T06:59:51.541" v="9"/>
          <ac:spMkLst>
            <pc:docMk/>
            <pc:sldMk cId="0" sldId="259"/>
            <ac:spMk id="5" creationId="{774D5350-5119-4C12-9BE0-08AB0F924A3A}"/>
          </ac:spMkLst>
        </pc:spChg>
      </pc:sldChg>
      <pc:sldChg chg="addSp">
        <pc:chgData name="jelena franjković" userId="db421b58-4577-4f18-b93d-16e533ccff6a" providerId="ADAL" clId="{04F34297-9B91-4C77-9FF8-B6843548DB91}" dt="2025-10-27T06:59:45.603" v="6"/>
        <pc:sldMkLst>
          <pc:docMk/>
          <pc:sldMk cId="0" sldId="261"/>
        </pc:sldMkLst>
        <pc:spChg chg="add">
          <ac:chgData name="jelena franjković" userId="db421b58-4577-4f18-b93d-16e533ccff6a" providerId="ADAL" clId="{04F34297-9B91-4C77-9FF8-B6843548DB91}" dt="2025-10-27T06:59:45.603" v="6"/>
          <ac:spMkLst>
            <pc:docMk/>
            <pc:sldMk cId="0" sldId="261"/>
            <ac:spMk id="4" creationId="{ED0D3BBA-BC25-4403-9154-A7D908921BD7}"/>
          </ac:spMkLst>
        </pc:spChg>
      </pc:sldChg>
      <pc:sldChg chg="addSp">
        <pc:chgData name="jelena franjković" userId="db421b58-4577-4f18-b93d-16e533ccff6a" providerId="ADAL" clId="{04F34297-9B91-4C77-9FF8-B6843548DB91}" dt="2025-10-27T06:59:31.584" v="0"/>
        <pc:sldMkLst>
          <pc:docMk/>
          <pc:sldMk cId="0" sldId="267"/>
        </pc:sldMkLst>
        <pc:spChg chg="add">
          <ac:chgData name="jelena franjković" userId="db421b58-4577-4f18-b93d-16e533ccff6a" providerId="ADAL" clId="{04F34297-9B91-4C77-9FF8-B6843548DB91}" dt="2025-10-27T06:59:31.584" v="0"/>
          <ac:spMkLst>
            <pc:docMk/>
            <pc:sldMk cId="0" sldId="267"/>
            <ac:spMk id="4" creationId="{A3203DE6-99ED-4C97-9A84-85005D90740B}"/>
          </ac:spMkLst>
        </pc:spChg>
      </pc:sldChg>
      <pc:sldChg chg="addSp">
        <pc:chgData name="jelena franjković" userId="db421b58-4577-4f18-b93d-16e533ccff6a" providerId="ADAL" clId="{04F34297-9B91-4C77-9FF8-B6843548DB91}" dt="2025-10-27T06:59:43.193" v="5"/>
        <pc:sldMkLst>
          <pc:docMk/>
          <pc:sldMk cId="541305173" sldId="269"/>
        </pc:sldMkLst>
        <pc:spChg chg="add">
          <ac:chgData name="jelena franjković" userId="db421b58-4577-4f18-b93d-16e533ccff6a" providerId="ADAL" clId="{04F34297-9B91-4C77-9FF8-B6843548DB91}" dt="2025-10-27T06:59:43.193" v="5"/>
          <ac:spMkLst>
            <pc:docMk/>
            <pc:sldMk cId="541305173" sldId="269"/>
            <ac:spMk id="4" creationId="{1ACC7056-681F-47FD-888E-3CDC7B2922A5}"/>
          </ac:spMkLst>
        </pc:spChg>
      </pc:sldChg>
      <pc:sldChg chg="addSp">
        <pc:chgData name="jelena franjković" userId="db421b58-4577-4f18-b93d-16e533ccff6a" providerId="ADAL" clId="{04F34297-9B91-4C77-9FF8-B6843548DB91}" dt="2025-10-27T06:59:37.027" v="2"/>
        <pc:sldMkLst>
          <pc:docMk/>
          <pc:sldMk cId="3795078662" sldId="270"/>
        </pc:sldMkLst>
        <pc:spChg chg="add">
          <ac:chgData name="jelena franjković" userId="db421b58-4577-4f18-b93d-16e533ccff6a" providerId="ADAL" clId="{04F34297-9B91-4C77-9FF8-B6843548DB91}" dt="2025-10-27T06:59:37.027" v="2"/>
          <ac:spMkLst>
            <pc:docMk/>
            <pc:sldMk cId="3795078662" sldId="270"/>
            <ac:spMk id="4" creationId="{D15AEF4D-72F4-4ED8-9B1A-8B941D838CFC}"/>
          </ac:spMkLst>
        </pc:spChg>
      </pc:sldChg>
      <pc:sldChg chg="addSp">
        <pc:chgData name="jelena franjković" userId="db421b58-4577-4f18-b93d-16e533ccff6a" providerId="ADAL" clId="{04F34297-9B91-4C77-9FF8-B6843548DB91}" dt="2025-10-27T06:59:49.507" v="8"/>
        <pc:sldMkLst>
          <pc:docMk/>
          <pc:sldMk cId="3938609928" sldId="271"/>
        </pc:sldMkLst>
        <pc:spChg chg="add">
          <ac:chgData name="jelena franjković" userId="db421b58-4577-4f18-b93d-16e533ccff6a" providerId="ADAL" clId="{04F34297-9B91-4C77-9FF8-B6843548DB91}" dt="2025-10-27T06:59:49.507" v="8"/>
          <ac:spMkLst>
            <pc:docMk/>
            <pc:sldMk cId="3938609928" sldId="271"/>
            <ac:spMk id="5" creationId="{C9F6FAEB-A669-437E-AB50-10A3699D833E}"/>
          </ac:spMkLst>
        </pc:spChg>
      </pc:sldChg>
      <pc:sldChg chg="addSp">
        <pc:chgData name="jelena franjković" userId="db421b58-4577-4f18-b93d-16e533ccff6a" providerId="ADAL" clId="{04F34297-9B91-4C77-9FF8-B6843548DB91}" dt="2025-10-27T06:59:41.129" v="4"/>
        <pc:sldMkLst>
          <pc:docMk/>
          <pc:sldMk cId="16559152" sldId="272"/>
        </pc:sldMkLst>
        <pc:spChg chg="add">
          <ac:chgData name="jelena franjković" userId="db421b58-4577-4f18-b93d-16e533ccff6a" providerId="ADAL" clId="{04F34297-9B91-4C77-9FF8-B6843548DB91}" dt="2025-10-27T06:59:41.129" v="4"/>
          <ac:spMkLst>
            <pc:docMk/>
            <pc:sldMk cId="16559152" sldId="272"/>
            <ac:spMk id="4" creationId="{FF34FC1E-7B50-4971-9727-7293CF7342F0}"/>
          </ac:spMkLst>
        </pc:spChg>
      </pc:sldChg>
      <pc:sldChg chg="addSp">
        <pc:chgData name="jelena franjković" userId="db421b58-4577-4f18-b93d-16e533ccff6a" providerId="ADAL" clId="{04F34297-9B91-4C77-9FF8-B6843548DB91}" dt="2025-10-27T06:59:57.890" v="12"/>
        <pc:sldMkLst>
          <pc:docMk/>
          <pc:sldMk cId="1419681172" sldId="274"/>
        </pc:sldMkLst>
        <pc:spChg chg="add">
          <ac:chgData name="jelena franjković" userId="db421b58-4577-4f18-b93d-16e533ccff6a" providerId="ADAL" clId="{04F34297-9B91-4C77-9FF8-B6843548DB91}" dt="2025-10-27T06:59:57.890" v="12"/>
          <ac:spMkLst>
            <pc:docMk/>
            <pc:sldMk cId="1419681172" sldId="274"/>
            <ac:spMk id="5" creationId="{D0E2EF6F-4794-4B02-AC59-DE030CBC53FD}"/>
          </ac:spMkLst>
        </pc:spChg>
      </pc:sldChg>
      <pc:sldChg chg="addSp">
        <pc:chgData name="jelena franjković" userId="db421b58-4577-4f18-b93d-16e533ccff6a" providerId="ADAL" clId="{04F34297-9B91-4C77-9FF8-B6843548DB91}" dt="2025-10-27T06:59:39.068" v="3"/>
        <pc:sldMkLst>
          <pc:docMk/>
          <pc:sldMk cId="4059295034" sldId="276"/>
        </pc:sldMkLst>
        <pc:spChg chg="add">
          <ac:chgData name="jelena franjković" userId="db421b58-4577-4f18-b93d-16e533ccff6a" providerId="ADAL" clId="{04F34297-9B91-4C77-9FF8-B6843548DB91}" dt="2025-10-27T06:59:39.068" v="3"/>
          <ac:spMkLst>
            <pc:docMk/>
            <pc:sldMk cId="4059295034" sldId="276"/>
            <ac:spMk id="4" creationId="{905D8AF9-8B49-42AC-836D-6D9BA6F8A707}"/>
          </ac:spMkLst>
        </pc:spChg>
      </pc:sldChg>
      <pc:sldChg chg="addSp">
        <pc:chgData name="jelena franjković" userId="db421b58-4577-4f18-b93d-16e533ccff6a" providerId="ADAL" clId="{04F34297-9B91-4C77-9FF8-B6843548DB91}" dt="2025-10-27T06:59:34.735" v="1"/>
        <pc:sldMkLst>
          <pc:docMk/>
          <pc:sldMk cId="4173848783" sldId="277"/>
        </pc:sldMkLst>
        <pc:spChg chg="add">
          <ac:chgData name="jelena franjković" userId="db421b58-4577-4f18-b93d-16e533ccff6a" providerId="ADAL" clId="{04F34297-9B91-4C77-9FF8-B6843548DB91}" dt="2025-10-27T06:59:34.735" v="1"/>
          <ac:spMkLst>
            <pc:docMk/>
            <pc:sldMk cId="4173848783" sldId="277"/>
            <ac:spMk id="4" creationId="{2F6E62E8-426E-4F63-9BA5-D8AC786B1E70}"/>
          </ac:spMkLst>
        </pc:spChg>
      </pc:sldChg>
      <pc:sldChg chg="addSp">
        <pc:chgData name="jelena franjković" userId="db421b58-4577-4f18-b93d-16e533ccff6a" providerId="ADAL" clId="{04F34297-9B91-4C77-9FF8-B6843548DB91}" dt="2025-10-27T06:59:53.527" v="10"/>
        <pc:sldMkLst>
          <pc:docMk/>
          <pc:sldMk cId="2721187171" sldId="278"/>
        </pc:sldMkLst>
        <pc:spChg chg="add">
          <ac:chgData name="jelena franjković" userId="db421b58-4577-4f18-b93d-16e533ccff6a" providerId="ADAL" clId="{04F34297-9B91-4C77-9FF8-B6843548DB91}" dt="2025-10-27T06:59:53.527" v="10"/>
          <ac:spMkLst>
            <pc:docMk/>
            <pc:sldMk cId="2721187171" sldId="278"/>
            <ac:spMk id="5" creationId="{4F867A9D-4894-4163-A18E-D2CB1C9D50D8}"/>
          </ac:spMkLst>
        </pc:spChg>
      </pc:sldChg>
      <pc:sldChg chg="addSp">
        <pc:chgData name="jelena franjković" userId="db421b58-4577-4f18-b93d-16e533ccff6a" providerId="ADAL" clId="{04F34297-9B91-4C77-9FF8-B6843548DB91}" dt="2025-10-27T06:59:55.815" v="11"/>
        <pc:sldMkLst>
          <pc:docMk/>
          <pc:sldMk cId="4243192384" sldId="434"/>
        </pc:sldMkLst>
        <pc:spChg chg="add">
          <ac:chgData name="jelena franjković" userId="db421b58-4577-4f18-b93d-16e533ccff6a" providerId="ADAL" clId="{04F34297-9B91-4C77-9FF8-B6843548DB91}" dt="2025-10-27T06:59:55.815" v="11"/>
          <ac:spMkLst>
            <pc:docMk/>
            <pc:sldMk cId="4243192384" sldId="434"/>
            <ac:spMk id="5" creationId="{77056EF3-A886-432F-A00D-1A290A5BD6C8}"/>
          </ac:spMkLst>
        </pc:spChg>
      </pc:sldChg>
      <pc:sldChg chg="addSp">
        <pc:chgData name="jelena franjković" userId="db421b58-4577-4f18-b93d-16e533ccff6a" providerId="ADAL" clId="{04F34297-9B91-4C77-9FF8-B6843548DB91}" dt="2025-10-27T06:59:47.538" v="7"/>
        <pc:sldMkLst>
          <pc:docMk/>
          <pc:sldMk cId="3275584542" sldId="435"/>
        </pc:sldMkLst>
        <pc:spChg chg="add">
          <ac:chgData name="jelena franjković" userId="db421b58-4577-4f18-b93d-16e533ccff6a" providerId="ADAL" clId="{04F34297-9B91-4C77-9FF8-B6843548DB91}" dt="2025-10-27T06:59:47.538" v="7"/>
          <ac:spMkLst>
            <pc:docMk/>
            <pc:sldMk cId="3275584542" sldId="435"/>
            <ac:spMk id="6" creationId="{67608F56-A0E8-4E7D-8006-B747704B533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7. 11. 2025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7. 11. 2025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947581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BA06077-D9CA-4D51-6A8C-4D0824626058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2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62FDD810-969F-1F38-5C18-55D6175C1B5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7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F3DB4BB-A815-A375-409B-2F45F04D16CB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3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6B41AFE8-AE21-9C23-A172-0820C3FC4D98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6297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hr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Business Analytics Skills </a:t>
            </a:r>
            <a:b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</a:br>
            <a:r>
              <a:rPr lang="en-US" sz="1800" b="0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 Supply Chains </a:t>
            </a: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Broj projekta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28820" y="241128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hr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Uvod u operacijska istraživanja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2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Materijali za </a:t>
            </a:r>
            <a:r>
              <a:rPr lang="en-US" sz="2800" b="0" strike="noStrike" spc="-1" dirty="0" err="1">
                <a:solidFill>
                  <a:schemeClr val="dk1"/>
                </a:solidFill>
                <a:latin typeface="Tahoma"/>
                <a:ea typeface="Tahoma"/>
              </a:rPr>
              <a:t>vježbu</a:t>
            </a:r>
            <a:endParaRPr lang="en-US" sz="2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3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Sustavi za podršku odlučivanju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Sustavi za podršku odlučivanju (DSS) su interaktivni sustavi koji pomažu donositeljima odluka u korištenju podataka i modela za rješavanje nestrukturiranih ili djelomično strukturiranih problema.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Ekspertni sustav (ES) je aplikacijski program ili okruženje koje učinkovito podržava rješavanje problema u specijaliziranom problemskom području, zahtijevajući stručno znanje i vještine.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Uz statističke i simulacijske metode koje se koriste u BA, DSS često uključuje modele koji omogućuju donošenje odluka na temelju skupa prepoznatljivih kriterija, težina, funkcija korisnosti i podataka o varijantama.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Višekriterijski proces odlučivanja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Višekriterijsko odlučivanje (MCDM) procjenjuje više (moguće) sukobljenih kriterija u donošenju odluka nad skupom kandidata rješenja ili varijanti.</a:t>
            </a:r>
            <a:endParaRPr lang="sl-SI" sz="18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MCDM model odlučivanja sastoji se od: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Kriteriji – parametri ulaznih varijanti, ključni za naš dizajn;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 – relativna važnost odabranih kriterija;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Funkcija korisnosti – funkcija koja kombinira ponderirane parametre varijanti u vrijednost prikladnosti;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 – podaci koji predstavljaju varijante; ulazni podaci za naš MCDM model.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Primjer MCDM-a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19CA26F6-DF59-4302-9303-320892CAB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632770"/>
              </p:ext>
            </p:extLst>
          </p:nvPr>
        </p:nvGraphicFramePr>
        <p:xfrm>
          <a:off x="838200" y="2093913"/>
          <a:ext cx="10515597" cy="2894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1605">
                  <a:extLst>
                    <a:ext uri="{9D8B030D-6E8A-4147-A177-3AD203B41FA5}">
                      <a16:colId xmlns:a16="http://schemas.microsoft.com/office/drawing/2014/main" val="144836210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9748287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3464146847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674296532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168883179"/>
                    </a:ext>
                  </a:extLst>
                </a:gridCol>
                <a:gridCol w="1121778">
                  <a:extLst>
                    <a:ext uri="{9D8B030D-6E8A-4147-A177-3AD203B41FA5}">
                      <a16:colId xmlns:a16="http://schemas.microsoft.com/office/drawing/2014/main" val="503706560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1644755673"/>
                    </a:ext>
                  </a:extLst>
                </a:gridCol>
                <a:gridCol w="993330">
                  <a:extLst>
                    <a:ext uri="{9D8B030D-6E8A-4147-A177-3AD203B41FA5}">
                      <a16:colId xmlns:a16="http://schemas.microsoft.com/office/drawing/2014/main" val="933094675"/>
                    </a:ext>
                  </a:extLst>
                </a:gridCol>
                <a:gridCol w="1130341">
                  <a:extLst>
                    <a:ext uri="{9D8B030D-6E8A-4147-A177-3AD203B41FA5}">
                      <a16:colId xmlns:a16="http://schemas.microsoft.com/office/drawing/2014/main" val="4203949615"/>
                    </a:ext>
                  </a:extLst>
                </a:gridCol>
                <a:gridCol w="1001893">
                  <a:extLst>
                    <a:ext uri="{9D8B030D-6E8A-4147-A177-3AD203B41FA5}">
                      <a16:colId xmlns:a16="http://schemas.microsoft.com/office/drawing/2014/main" val="3250891982"/>
                    </a:ext>
                  </a:extLst>
                </a:gridCol>
              </a:tblGrid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PARAMETRI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136781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Cijena (€)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Ocjena*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Performanse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Svojstva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Fotoaparat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0545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Model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(1-10)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brzina procesa (GHz)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RAM (GB)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int.mem. (GB)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težina (g)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veličina (mm3)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Kapacitet baterije (mAh)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57436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Honor Magic Lite 5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263 €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2,2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175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94344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5100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64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112924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Honor </a:t>
                      </a:r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X7a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210 €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2,5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2,3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196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106442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6000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98904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Samsung A34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297 €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1,8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199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103300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48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679573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Pro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240 €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1,9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2,6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128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187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99104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50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1631725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Redmi Note 12 S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224 €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1,7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2,05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256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176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95715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5000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108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666869"/>
                  </a:ext>
                </a:extLst>
              </a:tr>
              <a:tr h="282585">
                <a:tc>
                  <a:txBody>
                    <a:bodyPr/>
                    <a:lstStyle/>
                    <a:p>
                      <a:pPr algn="r" fontAlgn="b"/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900" b="0" i="0" u="sng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740778"/>
                  </a:ext>
                </a:extLst>
              </a:tr>
              <a:tr h="162701"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560927"/>
                  </a:ext>
                </a:extLst>
              </a:tr>
              <a:tr h="171264"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PONDERI PARAMETARA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832416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Cijena (€)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Ocjena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Performanse</a:t>
                      </a:r>
                      <a:endParaRPr lang="sl-SI" sz="9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Svojstva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Fotoaparat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996712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brzina procesa (GHz)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RAM (GB)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int.mem </a:t>
                      </a:r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. (GB)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težina (g)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veličina (mm3)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Kapacitet baterije (mAh)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(MP)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043090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endParaRPr lang="sl-SI" sz="9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endParaRPr lang="sl-SI" sz="9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460078"/>
                  </a:ext>
                </a:extLst>
              </a:tr>
              <a:tr h="171264">
                <a:tc>
                  <a:txBody>
                    <a:bodyPr/>
                    <a:lstStyle/>
                    <a:p>
                      <a:pPr algn="l" fontAlgn="b"/>
                      <a:r>
                        <a:rPr lang="sl-SI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Ponderi</a:t>
                      </a: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sl-SI" sz="1000" b="0" i="0" u="none" strike="noStrike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30%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20%</a:t>
                      </a:r>
                      <a:endParaRPr lang="sl-SI" sz="1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563" marR="8563" marT="8563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257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9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Primjer MCDM-a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DF1597-9F78-A154-92A5-DAA7F34D5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743" y="1674721"/>
            <a:ext cx="6474513" cy="41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5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MCDM postupak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Prikaz varijanti (V) po njihovim karakterističnim parametrima (P): {V </a:t>
            </a:r>
            <a:r>
              <a:rPr lang="hr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 </a:t>
            </a:r>
            <a:r>
              <a:rPr lang="hr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 </a:t>
            </a:r>
            <a:r>
              <a:rPr lang="hr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P </a:t>
            </a:r>
            <a:r>
              <a:rPr lang="hr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i =1...m};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Normalizacija parametara </a:t>
            </a:r>
            <a:r>
              <a:rPr lang="hr" sz="16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izračunavanjem relativne lokalne ocjene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 </a:t>
            </a:r>
            <a:r>
              <a:rPr lang="hr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svaki P </a:t>
            </a:r>
            <a:r>
              <a:rPr lang="hr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(j=1...n), s obzirom na maksimalnu vrijednost P </a:t>
            </a:r>
            <a:r>
              <a:rPr lang="hr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" sz="1600" kern="100" baseline="30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parametra iz svih i uzoraka: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 </a:t>
            </a: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ako je veća vrijednost </a:t>
            </a: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povoljnija;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=1 - </a:t>
            </a: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 </a:t>
            </a: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ako je manja vrijednost </a:t>
            </a: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povoljnija;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hr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Ocjene su ponderirane prema preferencijama: </a:t>
            </a:r>
            <a:r>
              <a:rPr lang="hr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x </a:t>
            </a:r>
            <a:r>
              <a:rPr lang="hr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 </a:t>
            </a:r>
            <a:r>
              <a:rPr lang="hr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= </a:t>
            </a:r>
            <a:r>
              <a:rPr lang="hr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 </a:t>
            </a:r>
            <a:r>
              <a:rPr lang="hr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 </a:t>
            </a:r>
            <a:r>
              <a:rPr lang="hr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* </a:t>
            </a:r>
            <a:r>
              <a:rPr lang="hr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 </a:t>
            </a:r>
            <a:r>
              <a:rPr lang="hr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 </a:t>
            </a:r>
            <a:r>
              <a:rPr lang="hr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za svaki j=1...n, ponderima </a:t>
            </a:r>
            <a:r>
              <a:rPr lang="hr" sz="16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 </a:t>
            </a:r>
            <a:r>
              <a:rPr lang="hr" sz="16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 </a:t>
            </a:r>
            <a:r>
              <a:rPr lang="hr" sz="16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koji se trebaju zbrojiti do 1, tj. 100%;</a:t>
            </a:r>
            <a:endParaRPr lang="sl-SI" sz="1600" kern="100" dirty="0">
              <a:effectLst/>
              <a:latin typeface="Tahoma"/>
              <a:ea typeface="Calibri" panose="020F0502020204030204" pitchFamily="34" charset="0"/>
              <a:cs typeface="Calibri"/>
            </a:endParaRPr>
          </a:p>
          <a:p>
            <a:pPr lvl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Ponderirane ocjene svih varijanti se zbrajaju: X </a:t>
            </a:r>
            <a:r>
              <a:rPr lang="hr" sz="16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hr" sz="16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svako </a:t>
            </a:r>
            <a:r>
              <a:rPr lang="hr" sz="16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kako bi se dobile složene ocjene prema našoj funkciji korisnosti;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hr" sz="1600" kern="100" dirty="0">
                <a:latin typeface="Tahoma" panose="020B0604030504040204" pitchFamily="34" charset="0"/>
                <a:cs typeface="Calibri" panose="020F0502020204030204" pitchFamily="34" charset="0"/>
              </a:rPr>
              <a:t>Najbolja </a:t>
            </a:r>
            <a:r>
              <a:rPr lang="hr" sz="1600" dirty="0">
                <a:effectLst/>
                <a:latin typeface="Tahoma"/>
                <a:ea typeface="Calibri" panose="020F0502020204030204" pitchFamily="34" charset="0"/>
                <a:cs typeface="Calibri"/>
              </a:rPr>
              <a:t>varijanta je odabrana Y=max {X </a:t>
            </a:r>
            <a:r>
              <a:rPr lang="hr" sz="16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 </a:t>
            </a:r>
            <a:r>
              <a:rPr lang="hr" sz="16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07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Zaključak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hr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 primjeru je prikazan model odlučivanja koji se koristi u modeliranju opreme.</a:t>
            </a:r>
          </a:p>
          <a:p>
            <a:pPr algn="just">
              <a:lnSpc>
                <a:spcPct val="150000"/>
              </a:lnSpc>
            </a:pPr>
            <a:r>
              <a:rPr lang="hr" sz="1800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Često takve odluke uključuju više pružatelja usluga i raznolike proizvode. Stoga je ključno identificirati zajedničke kriterije za njihovo međusobno razlikovanje i izgradnju odgovarajuće funkcije korisnosti.</a:t>
            </a:r>
          </a:p>
          <a:p>
            <a:pPr algn="just">
              <a:lnSpc>
                <a:spcPct val="150000"/>
              </a:lnSpc>
            </a:pPr>
            <a:r>
              <a:rPr lang="hr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Važno je napomenuti da se usluge također mogu uključiti u donošenje odluka, pod uvjetom da se mogu razlikovati prema skupu zajedničkih kriterija.</a:t>
            </a:r>
          </a:p>
          <a:p>
            <a:pPr algn="just">
              <a:lnSpc>
                <a:spcPct val="150000"/>
              </a:lnSpc>
            </a:pPr>
            <a:r>
              <a:rPr lang="hr" sz="1800" b="0" strike="noStrike" spc="-1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Slobodno se igrajte s nacrtom modela i izgradite jedan za vlastitu upotrebu (npr. računala, perilice posuđa itd.).</a:t>
            </a:r>
          </a:p>
        </p:txBody>
      </p:sp>
    </p:spTree>
    <p:extLst>
      <p:ext uri="{BB962C8B-B14F-4D97-AF65-F5344CB8AC3E}">
        <p14:creationId xmlns:p14="http://schemas.microsoft.com/office/powerpoint/2010/main" val="417384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4111F4BD-3358-46B1-9609-9F31A909894F}"/>
              </a:ext>
            </a:extLst>
          </p:cNvPr>
          <p:cNvSpPr txBox="1">
            <a:spLocks/>
          </p:cNvSpPr>
          <p:nvPr/>
        </p:nvSpPr>
        <p:spPr>
          <a:xfrm>
            <a:off x="1524000" y="1335773"/>
            <a:ext cx="9144000" cy="476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3700" b="0" dirty="0">
                <a:solidFill>
                  <a:schemeClr val="tx1"/>
                </a:solidFill>
              </a:rPr>
              <a:t>Sanja Bojić, Kristijan Brglez, Maja Fošner, Roman Gumzej, Rebeka Kovačič Lukman, Benjamin Marcen, Marinko Maslarić, Boško Matović, Dejan Mirčetić</a:t>
            </a:r>
            <a:r>
              <a:rPr lang="pl-PL" sz="4000" b="0" dirty="0">
                <a:solidFill>
                  <a:schemeClr val="tx1"/>
                </a:solidFill>
              </a:rPr>
              <a:t>​</a:t>
            </a:r>
          </a:p>
          <a:p>
            <a:pPr algn="ctr"/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dirty="0"/>
              <a:t>Zadnja verzija: Lipanj 2025</a:t>
            </a:r>
          </a:p>
        </p:txBody>
      </p:sp>
    </p:spTree>
    <p:extLst>
      <p:ext uri="{BB962C8B-B14F-4D97-AF65-F5344CB8AC3E}">
        <p14:creationId xmlns:p14="http://schemas.microsoft.com/office/powerpoint/2010/main" val="649892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Hvala vam na pažnji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Agenda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Operacijska istraživanja</a:t>
            </a: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u logistici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 Poslovna inteligencija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Sustavi za podršku odlučivanju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 Višekriterijski proces odlučivanja</a:t>
            </a:r>
            <a:endParaRPr lang="en-GB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 Zaključak</a:t>
            </a:r>
            <a:endParaRPr lang="en-GB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Operacijska istraživanja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u logistici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Metode operacijskog istraživanja koriste se u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strateškom planiranju logistike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</a:t>
            </a:r>
            <a:endParaRPr lang="en-GB" dirty="0">
              <a:solidFill>
                <a:schemeClr val="dk1"/>
              </a:solidFill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omogućavanje složenih analiza "što ako",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upravljanje složenošću: međuovisnost + varijabilnost + dinamika,</a:t>
            </a:r>
            <a:endParaRPr lang="hr-HR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Stvara manje 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troškov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</a:rPr>
              <a:t>a 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i  zadiranja u proces nego eksperimentiranje sa stvarnim sustavom,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</a:rPr>
              <a:t>fokusiranje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na detalje,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400" spc="-1" dirty="0">
                <a:solidFill>
                  <a:schemeClr val="dk1"/>
                </a:solidFill>
                <a:latin typeface="Tahoma"/>
                <a:ea typeface="Tahoma"/>
              </a:rPr>
              <a:t>p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oboljšanje razumijevanje sustava i</a:t>
            </a:r>
            <a:endParaRPr lang="en-GB" sz="14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poboljš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</a:rPr>
              <a:t>anje</a:t>
            </a:r>
            <a:r>
              <a:rPr lang="hr" sz="14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komunikacije između uprave i stručnjaka.</a:t>
            </a:r>
            <a:endParaRPr lang="en-GB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Izvor: (Robinson, 2004.)</a:t>
            </a: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Strateško logističko planiranje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 </a:t>
            </a:r>
            <a:r>
              <a:rPr lang="hr" sz="1200" spc="-1" dirty="0" err="1">
                <a:solidFill>
                  <a:srgbClr val="7F7F7F"/>
                </a:solidFill>
                <a:ea typeface="+mn-lt"/>
                <a:cs typeface="+mn-lt"/>
              </a:rPr>
              <a:t>Ciampa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, 1992.)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AD394D-3345-3BA4-C62A-BF5BB8D57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269" y="1638049"/>
            <a:ext cx="5486155" cy="422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Strateško logističko planiranje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 logističko planiranje obuhvaća sve aktivnosti koje je potrebno provesti na </a:t>
            </a: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strateškoj, taktičkoj i operativnoj razini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kako bi se osiguralo: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Upravljanje cjelovitom kvalitetom (Total Quality Management - </a:t>
            </a:r>
            <a:r>
              <a:rPr lang="hr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TQM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 i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Proizvodnja točno na vrijeme (Just in Time production - </a:t>
            </a:r>
            <a:r>
              <a:rPr lang="hr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JIT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Izvor: (Ciampa, 1992.), (Britannica, 2023.)</a:t>
            </a: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 idx="4294967295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Simulacijski sustav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idx="4294967295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Model stvarnog svijeta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(dobar regulator)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Sustav za podršku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odlučivanju (DSS)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Laboratorij </a:t>
            </a:r>
            <a:r>
              <a:rPr lang="hr" sz="1800" kern="100" dirty="0">
                <a:latin typeface="Tahoma"/>
                <a:ea typeface="Calibri"/>
                <a:cs typeface="Calibri"/>
              </a:rPr>
              <a:t>(kontrolirano okruženje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).</a:t>
            </a:r>
            <a:endParaRPr lang="en-GB" sz="1800" kern="100" dirty="0">
              <a:effectLst/>
              <a:latin typeface="Tahoma"/>
              <a:ea typeface="Calibri"/>
              <a:cs typeface="Calibri"/>
            </a:endParaRPr>
          </a:p>
        </p:txBody>
      </p:sp>
      <p:sp>
        <p:nvSpPr>
          <p:cNvPr id="3" name="Symbol zastępczy zawartości 14">
            <a:extLst>
              <a:ext uri="{FF2B5EF4-FFF2-40B4-BE49-F238E27FC236}">
                <a16:creationId xmlns:a16="http://schemas.microsoft.com/office/drawing/2014/main" id="{EC3BAAC7-37E4-0914-1286-078F8CAAB583}"/>
              </a:ext>
            </a:extLst>
          </p:cNvPr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en-GB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8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Poslovna inteligencija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i analitika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Poslovna inteligencija (BI) obuhvaća sve strategije i tehnologije koje poduzeća koriste za analizu podataka iz prošlih i trenutnih poslovnih informacija.</a:t>
            </a: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Poslovna analitika (BA) je proces temeljen na poslovnoj inteligenciji (BI), koji omogućuje nove uvide u poslovne procese i bolje strateško donošenje odluka za budućnost; nadograđuje se na rudarenje podataka (DM), proces pronalaženja anomalija, obrazaca i korelacija u većim skupovima podataka kako bi se predvidjeli rezultati.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algn="just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Primjer: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Planiranje prodaje i operacija (SOP) je fleksibilan alat temeljen na poslovnoj inteligenciji za predviđanje i planiranje proizvodnih aktivnosti; obuhvaća planiranje prodaje, proizvodnje i kapaciteta.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(Tableau, 2023.)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8C173C-A3FD-8B46-8E2B-432294FA9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0959" y="2744490"/>
            <a:ext cx="5892650" cy="3190070"/>
          </a:xfrm>
          <a:prstGeom prst="rect">
            <a:avLst/>
          </a:prstGeom>
        </p:spPr>
      </p:pic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418219" y="1197592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>
                <a:cs typeface="Calibri"/>
              </a:rPr>
              <a:t>Institucionalno znanje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</a:t>
            </a:r>
            <a:r>
              <a:rPr lang="hr" sz="3200" b="1" spc="-1">
                <a:solidFill>
                  <a:srgbClr val="1065AB"/>
                </a:solidFill>
                <a:latin typeface="Tahoma"/>
                <a:ea typeface="Tahoma"/>
              </a:rPr>
              <a:t>(2/2)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skup podataka DM (2024) iz 3. poglavlja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 dirty="0">
                <a:cs typeface="Calibri"/>
              </a:rPr>
              <a:t>Institucionalno znanje</a:t>
            </a:r>
            <a:endParaRPr lang="en-US" dirty="0"/>
          </a:p>
        </p:txBody>
      </p:sp>
      <p:pic>
        <p:nvPicPr>
          <p:cNvPr id="2" name="Slika 1" descr="Slika, ki vsebuje besede besedilo, posnetek zaslona, barvitost, diagram&#10;&#10;Opis je samodejno ustvarjen">
            <a:extLst>
              <a:ext uri="{FF2B5EF4-FFF2-40B4-BE49-F238E27FC236}">
                <a16:creationId xmlns:a16="http://schemas.microsoft.com/office/drawing/2014/main" id="{538CDFED-7562-F9F9-CB00-3ABCB148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94" y="3305175"/>
            <a:ext cx="69627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E595EF-7881-41F6-A964-F938A1B199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A6FBA9-EC96-4FE0-BE2E-813E34C57477}">
  <ds:schemaRefs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  <ds:schemaRef ds:uri="http://purl.org/dc/dcmitype/"/>
    <ds:schemaRef ds:uri="a92fe6ce-cc5e-4661-b3e6-d9d5535f70b5"/>
    <ds:schemaRef ds:uri="http://schemas.microsoft.com/office/infopath/2007/PartnerControls"/>
    <ds:schemaRef ds:uri="http://schemas.openxmlformats.org/package/2006/metadata/core-properties"/>
    <ds:schemaRef ds:uri="d9bddfac-6dc9-4958-8f35-4d0da3af229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3B93D8F5-0516-43B8-88E7-0E6335AB9B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2804</TotalTime>
  <Words>1061</Words>
  <Application>Microsoft Office PowerPoint</Application>
  <PresentationFormat>Panoramiczny</PresentationFormat>
  <Paragraphs>171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17</vt:i4>
      </vt:variant>
    </vt:vector>
  </HeadingPairs>
  <TitlesOfParts>
    <vt:vector size="25" baseType="lpstr">
      <vt:lpstr>Arial</vt:lpstr>
      <vt:lpstr>Calibri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Operacijska istraživanja u logistici</vt:lpstr>
      <vt:lpstr>Strateško logističko planiranje</vt:lpstr>
      <vt:lpstr>Strateško logističko planiranje</vt:lpstr>
      <vt:lpstr>Simulacijski sustav</vt:lpstr>
      <vt:lpstr>Poslovna inteligencija i analitika</vt:lpstr>
      <vt:lpstr>SOP (1/2)</vt:lpstr>
      <vt:lpstr>SOP (2/2)</vt:lpstr>
      <vt:lpstr>Sustavi za podršku odlučivanju</vt:lpstr>
      <vt:lpstr>Višekriterijski proces odlučivanja</vt:lpstr>
      <vt:lpstr>Primjer MCDM-a (1/2)</vt:lpstr>
      <vt:lpstr>Primjer MCDM-a (2/2)</vt:lpstr>
      <vt:lpstr>MCDM postupak</vt:lpstr>
      <vt:lpstr>Zaključak</vt:lpstr>
      <vt:lpstr>Prezentacja programu PowerPoint</vt:lpstr>
      <vt:lpstr>Hvala vam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Katarzyna Ragin-Skorecka</cp:lastModifiedBy>
  <cp:revision>296</cp:revision>
  <dcterms:created xsi:type="dcterms:W3CDTF">2023-07-06T12:09:08Z</dcterms:created>
  <dcterms:modified xsi:type="dcterms:W3CDTF">2025-11-07T15:49:38Z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