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76" r:id="rId7"/>
    <p:sldId id="258" r:id="rId8"/>
    <p:sldId id="261" r:id="rId9"/>
    <p:sldId id="272" r:id="rId10"/>
    <p:sldId id="268" r:id="rId11"/>
    <p:sldId id="262" r:id="rId12"/>
    <p:sldId id="273" r:id="rId13"/>
    <p:sldId id="269" r:id="rId14"/>
    <p:sldId id="263" r:id="rId15"/>
    <p:sldId id="274" r:id="rId16"/>
    <p:sldId id="270" r:id="rId17"/>
    <p:sldId id="265" r:id="rId18"/>
    <p:sldId id="277" r:id="rId19"/>
    <p:sldId id="278" r:id="rId20"/>
    <p:sldId id="279" r:id="rId21"/>
    <p:sldId id="275" r:id="rId22"/>
    <p:sldId id="290" r:id="rId23"/>
    <p:sldId id="267" r:id="rId24"/>
  </p:sldIdLst>
  <p:sldSz cx="12192000" cy="6858000"/>
  <p:notesSz cx="7559675" cy="10691813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3C116BC2-E854-491F-B1B6-037A88A0B69C}"/>
    <pc:docChg chg="custSel modSld">
      <pc:chgData name="jelena franjković" userId="db421b58-4577-4f18-b93d-16e533ccff6a" providerId="ADAL" clId="{3C116BC2-E854-491F-B1B6-037A88A0B69C}" dt="2025-10-27T06:58:30.022" v="18"/>
      <pc:docMkLst>
        <pc:docMk/>
      </pc:docMkLst>
      <pc:sldChg chg="addSp delSp">
        <pc:chgData name="jelena franjković" userId="db421b58-4577-4f18-b93d-16e533ccff6a" providerId="ADAL" clId="{3C116BC2-E854-491F-B1B6-037A88A0B69C}" dt="2025-10-27T06:57:48.051" v="1"/>
        <pc:sldMkLst>
          <pc:docMk/>
          <pc:sldMk cId="0" sldId="256"/>
        </pc:sldMkLst>
        <pc:spChg chg="add">
          <ac:chgData name="jelena franjković" userId="db421b58-4577-4f18-b93d-16e533ccff6a" providerId="ADAL" clId="{3C116BC2-E854-491F-B1B6-037A88A0B69C}" dt="2025-10-27T06:57:48.051" v="1"/>
          <ac:spMkLst>
            <pc:docMk/>
            <pc:sldMk cId="0" sldId="256"/>
            <ac:spMk id="13" creationId="{6FD97B48-0E85-4D8E-8CC5-1463B1B0D75C}"/>
          </ac:spMkLst>
        </pc:spChg>
        <pc:picChg chg="del">
          <ac:chgData name="jelena franjković" userId="db421b58-4577-4f18-b93d-16e533ccff6a" providerId="ADAL" clId="{3C116BC2-E854-491F-B1B6-037A88A0B69C}" dt="2025-10-27T06:57:46.655" v="0" actId="478"/>
          <ac:picMkLst>
            <pc:docMk/>
            <pc:sldMk cId="0" sldId="256"/>
            <ac:picMk id="98" creationId="{00000000-0000-0000-0000-000000000000}"/>
          </ac:picMkLst>
        </pc:picChg>
      </pc:sldChg>
      <pc:sldChg chg="addSp">
        <pc:chgData name="jelena franjković" userId="db421b58-4577-4f18-b93d-16e533ccff6a" providerId="ADAL" clId="{3C116BC2-E854-491F-B1B6-037A88A0B69C}" dt="2025-10-27T06:57:59.469" v="3"/>
        <pc:sldMkLst>
          <pc:docMk/>
          <pc:sldMk cId="0" sldId="258"/>
        </pc:sldMkLst>
        <pc:spChg chg="add">
          <ac:chgData name="jelena franjković" userId="db421b58-4577-4f18-b93d-16e533ccff6a" providerId="ADAL" clId="{3C116BC2-E854-491F-B1B6-037A88A0B69C}" dt="2025-10-27T06:57:59.469" v="3"/>
          <ac:spMkLst>
            <pc:docMk/>
            <pc:sldMk cId="0" sldId="258"/>
            <ac:spMk id="4" creationId="{49AC1315-E593-44FA-8044-EE7B152EBE62}"/>
          </ac:spMkLst>
        </pc:spChg>
      </pc:sldChg>
      <pc:sldChg chg="addSp">
        <pc:chgData name="jelena franjković" userId="db421b58-4577-4f18-b93d-16e533ccff6a" providerId="ADAL" clId="{3C116BC2-E854-491F-B1B6-037A88A0B69C}" dt="2025-10-27T06:58:01.436" v="4"/>
        <pc:sldMkLst>
          <pc:docMk/>
          <pc:sldMk cId="0" sldId="261"/>
        </pc:sldMkLst>
        <pc:spChg chg="add">
          <ac:chgData name="jelena franjković" userId="db421b58-4577-4f18-b93d-16e533ccff6a" providerId="ADAL" clId="{3C116BC2-E854-491F-B1B6-037A88A0B69C}" dt="2025-10-27T06:58:01.436" v="4"/>
          <ac:spMkLst>
            <pc:docMk/>
            <pc:sldMk cId="0" sldId="261"/>
            <ac:spMk id="4" creationId="{B7132A7A-48B2-4376-B162-F7A54DA74D01}"/>
          </ac:spMkLst>
        </pc:spChg>
      </pc:sldChg>
      <pc:sldChg chg="addSp">
        <pc:chgData name="jelena franjković" userId="db421b58-4577-4f18-b93d-16e533ccff6a" providerId="ADAL" clId="{3C116BC2-E854-491F-B1B6-037A88A0B69C}" dt="2025-10-27T06:58:07.571" v="7"/>
        <pc:sldMkLst>
          <pc:docMk/>
          <pc:sldMk cId="0" sldId="262"/>
        </pc:sldMkLst>
        <pc:spChg chg="add">
          <ac:chgData name="jelena franjković" userId="db421b58-4577-4f18-b93d-16e533ccff6a" providerId="ADAL" clId="{3C116BC2-E854-491F-B1B6-037A88A0B69C}" dt="2025-10-27T06:58:07.571" v="7"/>
          <ac:spMkLst>
            <pc:docMk/>
            <pc:sldMk cId="0" sldId="262"/>
            <ac:spMk id="4" creationId="{37C68867-E05F-45A4-A520-245E997B7768}"/>
          </ac:spMkLst>
        </pc:spChg>
      </pc:sldChg>
      <pc:sldChg chg="addSp">
        <pc:chgData name="jelena franjković" userId="db421b58-4577-4f18-b93d-16e533ccff6a" providerId="ADAL" clId="{3C116BC2-E854-491F-B1B6-037A88A0B69C}" dt="2025-10-27T06:58:14.027" v="10"/>
        <pc:sldMkLst>
          <pc:docMk/>
          <pc:sldMk cId="0" sldId="263"/>
        </pc:sldMkLst>
        <pc:spChg chg="add">
          <ac:chgData name="jelena franjković" userId="db421b58-4577-4f18-b93d-16e533ccff6a" providerId="ADAL" clId="{3C116BC2-E854-491F-B1B6-037A88A0B69C}" dt="2025-10-27T06:58:14.027" v="10"/>
          <ac:spMkLst>
            <pc:docMk/>
            <pc:sldMk cId="0" sldId="263"/>
            <ac:spMk id="4" creationId="{1C7F6256-4625-4F36-86E7-DCB57D100A7A}"/>
          </ac:spMkLst>
        </pc:spChg>
      </pc:sldChg>
      <pc:sldChg chg="addSp">
        <pc:chgData name="jelena franjković" userId="db421b58-4577-4f18-b93d-16e533ccff6a" providerId="ADAL" clId="{3C116BC2-E854-491F-B1B6-037A88A0B69C}" dt="2025-10-27T06:58:20.441" v="13"/>
        <pc:sldMkLst>
          <pc:docMk/>
          <pc:sldMk cId="0" sldId="265"/>
        </pc:sldMkLst>
        <pc:spChg chg="add">
          <ac:chgData name="jelena franjković" userId="db421b58-4577-4f18-b93d-16e533ccff6a" providerId="ADAL" clId="{3C116BC2-E854-491F-B1B6-037A88A0B69C}" dt="2025-10-27T06:58:20.441" v="13"/>
          <ac:spMkLst>
            <pc:docMk/>
            <pc:sldMk cId="0" sldId="265"/>
            <ac:spMk id="4" creationId="{94219288-EFAE-457E-8983-A4F1E2CE55D7}"/>
          </ac:spMkLst>
        </pc:spChg>
      </pc:sldChg>
      <pc:sldChg chg="addSp">
        <pc:chgData name="jelena franjković" userId="db421b58-4577-4f18-b93d-16e533ccff6a" providerId="ADAL" clId="{3C116BC2-E854-491F-B1B6-037A88A0B69C}" dt="2025-10-27T06:58:30.022" v="18"/>
        <pc:sldMkLst>
          <pc:docMk/>
          <pc:sldMk cId="0" sldId="267"/>
        </pc:sldMkLst>
        <pc:spChg chg="add">
          <ac:chgData name="jelena franjković" userId="db421b58-4577-4f18-b93d-16e533ccff6a" providerId="ADAL" clId="{3C116BC2-E854-491F-B1B6-037A88A0B69C}" dt="2025-10-27T06:58:30.022" v="18"/>
          <ac:spMkLst>
            <pc:docMk/>
            <pc:sldMk cId="0" sldId="267"/>
            <ac:spMk id="4" creationId="{90DF4380-F005-4709-A863-5D417168B9C1}"/>
          </ac:spMkLst>
        </pc:spChg>
      </pc:sldChg>
      <pc:sldChg chg="addSp">
        <pc:chgData name="jelena franjković" userId="db421b58-4577-4f18-b93d-16e533ccff6a" providerId="ADAL" clId="{3C116BC2-E854-491F-B1B6-037A88A0B69C}" dt="2025-10-27T06:58:05.452" v="6"/>
        <pc:sldMkLst>
          <pc:docMk/>
          <pc:sldMk cId="3964360815" sldId="268"/>
        </pc:sldMkLst>
        <pc:spChg chg="add">
          <ac:chgData name="jelena franjković" userId="db421b58-4577-4f18-b93d-16e533ccff6a" providerId="ADAL" clId="{3C116BC2-E854-491F-B1B6-037A88A0B69C}" dt="2025-10-27T06:58:05.452" v="6"/>
          <ac:spMkLst>
            <pc:docMk/>
            <pc:sldMk cId="3964360815" sldId="268"/>
            <ac:spMk id="5" creationId="{9A2336C1-6982-46FC-AF49-61E1B2A27347}"/>
          </ac:spMkLst>
        </pc:spChg>
      </pc:sldChg>
      <pc:sldChg chg="addSp">
        <pc:chgData name="jelena franjković" userId="db421b58-4577-4f18-b93d-16e533ccff6a" providerId="ADAL" clId="{3C116BC2-E854-491F-B1B6-037A88A0B69C}" dt="2025-10-27T06:58:12.249" v="9"/>
        <pc:sldMkLst>
          <pc:docMk/>
          <pc:sldMk cId="3304276382" sldId="269"/>
        </pc:sldMkLst>
        <pc:spChg chg="add">
          <ac:chgData name="jelena franjković" userId="db421b58-4577-4f18-b93d-16e533ccff6a" providerId="ADAL" clId="{3C116BC2-E854-491F-B1B6-037A88A0B69C}" dt="2025-10-27T06:58:12.249" v="9"/>
          <ac:spMkLst>
            <pc:docMk/>
            <pc:sldMk cId="3304276382" sldId="269"/>
            <ac:spMk id="5" creationId="{AF79B482-96DE-493C-ABFD-2A22E6EC1DF2}"/>
          </ac:spMkLst>
        </pc:spChg>
      </pc:sldChg>
      <pc:sldChg chg="addSp">
        <pc:chgData name="jelena franjković" userId="db421b58-4577-4f18-b93d-16e533ccff6a" providerId="ADAL" clId="{3C116BC2-E854-491F-B1B6-037A88A0B69C}" dt="2025-10-27T06:58:18.253" v="12"/>
        <pc:sldMkLst>
          <pc:docMk/>
          <pc:sldMk cId="3868193644" sldId="270"/>
        </pc:sldMkLst>
        <pc:spChg chg="add">
          <ac:chgData name="jelena franjković" userId="db421b58-4577-4f18-b93d-16e533ccff6a" providerId="ADAL" clId="{3C116BC2-E854-491F-B1B6-037A88A0B69C}" dt="2025-10-27T06:58:18.253" v="12"/>
          <ac:spMkLst>
            <pc:docMk/>
            <pc:sldMk cId="3868193644" sldId="270"/>
            <ac:spMk id="5" creationId="{7D975BBB-237B-4E0F-861B-4516D317A735}"/>
          </ac:spMkLst>
        </pc:spChg>
      </pc:sldChg>
      <pc:sldChg chg="addSp">
        <pc:chgData name="jelena franjković" userId="db421b58-4577-4f18-b93d-16e533ccff6a" providerId="ADAL" clId="{3C116BC2-E854-491F-B1B6-037A88A0B69C}" dt="2025-10-27T06:58:03.279" v="5"/>
        <pc:sldMkLst>
          <pc:docMk/>
          <pc:sldMk cId="205518803" sldId="272"/>
        </pc:sldMkLst>
        <pc:spChg chg="add">
          <ac:chgData name="jelena franjković" userId="db421b58-4577-4f18-b93d-16e533ccff6a" providerId="ADAL" clId="{3C116BC2-E854-491F-B1B6-037A88A0B69C}" dt="2025-10-27T06:58:03.279" v="5"/>
          <ac:spMkLst>
            <pc:docMk/>
            <pc:sldMk cId="205518803" sldId="272"/>
            <ac:spMk id="10" creationId="{D3D449C1-0CE3-4AC5-A499-A0CE23BE50F3}"/>
          </ac:spMkLst>
        </pc:spChg>
      </pc:sldChg>
      <pc:sldChg chg="addSp">
        <pc:chgData name="jelena franjković" userId="db421b58-4577-4f18-b93d-16e533ccff6a" providerId="ADAL" clId="{3C116BC2-E854-491F-B1B6-037A88A0B69C}" dt="2025-10-27T06:58:10.152" v="8"/>
        <pc:sldMkLst>
          <pc:docMk/>
          <pc:sldMk cId="244775906" sldId="273"/>
        </pc:sldMkLst>
        <pc:spChg chg="add">
          <ac:chgData name="jelena franjković" userId="db421b58-4577-4f18-b93d-16e533ccff6a" providerId="ADAL" clId="{3C116BC2-E854-491F-B1B6-037A88A0B69C}" dt="2025-10-27T06:58:10.152" v="8"/>
          <ac:spMkLst>
            <pc:docMk/>
            <pc:sldMk cId="244775906" sldId="273"/>
            <ac:spMk id="7" creationId="{952E3A12-4ED7-41F6-8D93-DA7E0ADFCD60}"/>
          </ac:spMkLst>
        </pc:spChg>
      </pc:sldChg>
      <pc:sldChg chg="addSp">
        <pc:chgData name="jelena franjković" userId="db421b58-4577-4f18-b93d-16e533ccff6a" providerId="ADAL" clId="{3C116BC2-E854-491F-B1B6-037A88A0B69C}" dt="2025-10-27T06:58:15.962" v="11"/>
        <pc:sldMkLst>
          <pc:docMk/>
          <pc:sldMk cId="3473805050" sldId="274"/>
        </pc:sldMkLst>
        <pc:spChg chg="add">
          <ac:chgData name="jelena franjković" userId="db421b58-4577-4f18-b93d-16e533ccff6a" providerId="ADAL" clId="{3C116BC2-E854-491F-B1B6-037A88A0B69C}" dt="2025-10-27T06:58:15.962" v="11"/>
          <ac:spMkLst>
            <pc:docMk/>
            <pc:sldMk cId="3473805050" sldId="274"/>
            <ac:spMk id="5" creationId="{80535E92-E7AB-40AD-A686-76689644FA7E}"/>
          </ac:spMkLst>
        </pc:spChg>
      </pc:sldChg>
      <pc:sldChg chg="addSp">
        <pc:chgData name="jelena franjković" userId="db421b58-4577-4f18-b93d-16e533ccff6a" providerId="ADAL" clId="{3C116BC2-E854-491F-B1B6-037A88A0B69C}" dt="2025-10-27T06:58:28.107" v="17"/>
        <pc:sldMkLst>
          <pc:docMk/>
          <pc:sldMk cId="2494426342" sldId="275"/>
        </pc:sldMkLst>
        <pc:spChg chg="add">
          <ac:chgData name="jelena franjković" userId="db421b58-4577-4f18-b93d-16e533ccff6a" providerId="ADAL" clId="{3C116BC2-E854-491F-B1B6-037A88A0B69C}" dt="2025-10-27T06:58:28.107" v="17"/>
          <ac:spMkLst>
            <pc:docMk/>
            <pc:sldMk cId="2494426342" sldId="275"/>
            <ac:spMk id="5" creationId="{D4D2584A-58E6-4A8E-B5E5-57E4A92F2C2A}"/>
          </ac:spMkLst>
        </pc:spChg>
      </pc:sldChg>
      <pc:sldChg chg="addSp">
        <pc:chgData name="jelena franjković" userId="db421b58-4577-4f18-b93d-16e533ccff6a" providerId="ADAL" clId="{3C116BC2-E854-491F-B1B6-037A88A0B69C}" dt="2025-10-27T06:57:57.283" v="2"/>
        <pc:sldMkLst>
          <pc:docMk/>
          <pc:sldMk cId="0" sldId="276"/>
        </pc:sldMkLst>
        <pc:spChg chg="add">
          <ac:chgData name="jelena franjković" userId="db421b58-4577-4f18-b93d-16e533ccff6a" providerId="ADAL" clId="{3C116BC2-E854-491F-B1B6-037A88A0B69C}" dt="2025-10-27T06:57:57.283" v="2"/>
          <ac:spMkLst>
            <pc:docMk/>
            <pc:sldMk cId="0" sldId="276"/>
            <ac:spMk id="4" creationId="{C7823DF8-6CC8-4B2E-BE65-53121EF418BA}"/>
          </ac:spMkLst>
        </pc:spChg>
      </pc:sldChg>
      <pc:sldChg chg="addSp">
        <pc:chgData name="jelena franjković" userId="db421b58-4577-4f18-b93d-16e533ccff6a" providerId="ADAL" clId="{3C116BC2-E854-491F-B1B6-037A88A0B69C}" dt="2025-10-27T06:58:22.278" v="14"/>
        <pc:sldMkLst>
          <pc:docMk/>
          <pc:sldMk cId="2721187171" sldId="277"/>
        </pc:sldMkLst>
        <pc:spChg chg="add">
          <ac:chgData name="jelena franjković" userId="db421b58-4577-4f18-b93d-16e533ccff6a" providerId="ADAL" clId="{3C116BC2-E854-491F-B1B6-037A88A0B69C}" dt="2025-10-27T06:58:22.278" v="14"/>
          <ac:spMkLst>
            <pc:docMk/>
            <pc:sldMk cId="2721187171" sldId="277"/>
            <ac:spMk id="5" creationId="{6E8D7A2D-7072-448D-B494-59975EB55D20}"/>
          </ac:spMkLst>
        </pc:spChg>
      </pc:sldChg>
      <pc:sldChg chg="addSp">
        <pc:chgData name="jelena franjković" userId="db421b58-4577-4f18-b93d-16e533ccff6a" providerId="ADAL" clId="{3C116BC2-E854-491F-B1B6-037A88A0B69C}" dt="2025-10-27T06:58:24.204" v="15"/>
        <pc:sldMkLst>
          <pc:docMk/>
          <pc:sldMk cId="1525167678" sldId="278"/>
        </pc:sldMkLst>
        <pc:spChg chg="add">
          <ac:chgData name="jelena franjković" userId="db421b58-4577-4f18-b93d-16e533ccff6a" providerId="ADAL" clId="{3C116BC2-E854-491F-B1B6-037A88A0B69C}" dt="2025-10-27T06:58:24.204" v="15"/>
          <ac:spMkLst>
            <pc:docMk/>
            <pc:sldMk cId="1525167678" sldId="278"/>
            <ac:spMk id="6" creationId="{582AB6B1-A017-4562-A79F-49FBD8D92DD8}"/>
          </ac:spMkLst>
        </pc:spChg>
      </pc:sldChg>
      <pc:sldChg chg="addSp">
        <pc:chgData name="jelena franjković" userId="db421b58-4577-4f18-b93d-16e533ccff6a" providerId="ADAL" clId="{3C116BC2-E854-491F-B1B6-037A88A0B69C}" dt="2025-10-27T06:58:26.244" v="16"/>
        <pc:sldMkLst>
          <pc:docMk/>
          <pc:sldMk cId="1741614429" sldId="279"/>
        </pc:sldMkLst>
        <pc:spChg chg="add">
          <ac:chgData name="jelena franjković" userId="db421b58-4577-4f18-b93d-16e533ccff6a" providerId="ADAL" clId="{3C116BC2-E854-491F-B1B6-037A88A0B69C}" dt="2025-10-27T06:58:26.244" v="16"/>
          <ac:spMkLst>
            <pc:docMk/>
            <pc:sldMk cId="1741614429" sldId="279"/>
            <ac:spMk id="5" creationId="{BD903994-CD30-4DBB-93BC-57A36A751B1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hr" sz="5400" dirty="0" err="1"/>
            <a:t>Eksperiment</a:t>
          </a:r>
          <a:endParaRPr lang="sl-SI" sz="5400" dirty="0"/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hr" sz="3200" dirty="0"/>
            <a:t>Scenarij 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hr" sz="3200" dirty="0"/>
            <a:t>Scenarij 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hr" sz="3200" dirty="0"/>
            <a:t>Scenarij3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hr" sz="2400" dirty="0"/>
            <a:t>Replika1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hr" sz="2400" dirty="0"/>
            <a:t>Replika2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hr" sz="2400" dirty="0"/>
            <a:t>Replika3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hr" sz="2400" dirty="0"/>
            <a:t>Replika1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hr" sz="2400" dirty="0"/>
            <a:t>Replika2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hr" sz="2400" dirty="0"/>
            <a:t>Replika3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hr" sz="2400" dirty="0"/>
            <a:t>Replika1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hr" sz="2400" dirty="0"/>
            <a:t>Replika2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hr" sz="2400" dirty="0"/>
            <a:t>Replika3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hr" sz="2400" dirty="0"/>
            <a:t>Replika4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hr" sz="2400" dirty="0"/>
            <a:t>Replika4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hr" sz="2400" dirty="0"/>
            <a:t>Replika4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5400" kern="1200" dirty="0" err="1"/>
            <a:t>Eksperiment</a:t>
          </a:r>
          <a:endParaRPr lang="sl-SI" sz="5400" kern="1200" dirty="0"/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200" kern="1200" dirty="0"/>
            <a:t>Scenarij 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200" kern="1200" dirty="0"/>
            <a:t>Scenarij 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200" kern="1200" dirty="0"/>
            <a:t>Scenarij3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7740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1D9216C-AB2F-879F-6DEF-80F201A596F5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2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29D025D5-EFF3-DD73-E4B3-DF82D4F7BEF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4A15D60-DF4B-08FA-5B62-6D99D0A3D422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FA49C11-780B-EA80-344E-1438A1A624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hr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</a:b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Broj projekta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43792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hr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i analiza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2800" spc="-1" dirty="0">
                <a:solidFill>
                  <a:schemeClr val="dk1"/>
                </a:solidFill>
                <a:latin typeface="Tahoma"/>
                <a:ea typeface="Tahoma"/>
              </a:rPr>
              <a:t>Materijali za </a:t>
            </a:r>
            <a:r>
              <a:rPr lang="en-GB" sz="2800" spc="-1" dirty="0" err="1">
                <a:solidFill>
                  <a:schemeClr val="dk1"/>
                </a:solidFill>
                <a:latin typeface="Tahoma"/>
                <a:ea typeface="Tahoma"/>
              </a:rPr>
              <a:t>vježbu</a:t>
            </a:r>
            <a:endParaRPr lang="en-GB" sz="2800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Simulacija temeljena na agentima </a:t>
            </a:r>
            <a:r>
              <a:rPr lang="hr" sz="3200" b="1" spc="-1">
                <a:solidFill>
                  <a:srgbClr val="1065AB"/>
                </a:solidFill>
                <a:latin typeface="Tahoma"/>
                <a:ea typeface="Tahoma"/>
              </a:rPr>
              <a:t>(ABS)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</a:rPr>
              <a:t>ABS simulacija korištena je za </a:t>
            </a:r>
            <a:r>
              <a:rPr lang="hr" sz="1800" b="0" strike="noStrike" spc="-1" dirty="0" err="1">
                <a:solidFill>
                  <a:schemeClr val="dk1"/>
                </a:solidFill>
                <a:latin typeface="Tahoma"/>
              </a:rPr>
              <a:t>analizu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</a:rPr>
              <a:t>ponašanja </a:t>
            </a:r>
            <a:r>
              <a:rPr lang="hr" sz="1800" b="0" strike="noStrike" spc="-1" dirty="0" err="1">
                <a:solidFill>
                  <a:schemeClr val="dk1"/>
                </a:solidFill>
                <a:latin typeface="Tahoma"/>
              </a:rPr>
              <a:t>SC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</a:rPr>
              <a:t>ešalona na otvorenom tržištu s obzirom na njihovu kvalitetu usluge (QoS).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</a:rPr>
              <a:t>Različite politike koje se odnose na upravljanje ukupnom kvalitetom tvrtke istraživane su pomoću modela koji obuhvaća njezine dobavljače, kupce i regulatore tržišta 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spc="-1" dirty="0">
                <a:solidFill>
                  <a:schemeClr val="dk1"/>
                </a:solidFill>
                <a:latin typeface="Tahoma"/>
              </a:rPr>
              <a:t>Tržišne prakse, politike i brojke​ SC čvori</a:t>
            </a:r>
            <a:r>
              <a:rPr lang="en-GB" sz="1800" spc="-1" dirty="0">
                <a:solidFill>
                  <a:schemeClr val="dk1"/>
                </a:solidFill>
                <a:latin typeface="Tahoma"/>
              </a:rPr>
              <a:t>š</a:t>
            </a:r>
            <a:r>
              <a:rPr lang="hr-HR" sz="1800" spc="-1" dirty="0">
                <a:solidFill>
                  <a:schemeClr val="dk1"/>
                </a:solidFill>
                <a:latin typeface="Tahoma"/>
              </a:rPr>
              <a:t>ta</a:t>
            </a:r>
            <a:r>
              <a:rPr lang="hr" sz="1800" spc="-1" dirty="0">
                <a:solidFill>
                  <a:schemeClr val="dk1"/>
                </a:solidFill>
                <a:latin typeface="Tahoma"/>
              </a:rPr>
              <a:t> su zadani kao parametri​ simulacij</a:t>
            </a:r>
            <a:r>
              <a:rPr lang="en-GB" sz="1800" spc="-1" dirty="0">
                <a:solidFill>
                  <a:schemeClr val="dk1"/>
                </a:solidFill>
                <a:latin typeface="Tahoma"/>
              </a:rPr>
              <a:t>e</a:t>
            </a:r>
            <a:r>
              <a:rPr lang="hr" sz="1800" spc="-1" dirty="0">
                <a:solidFill>
                  <a:schemeClr val="dk1"/>
                </a:solidFill>
                <a:latin typeface="Tahoma"/>
              </a:rPr>
              <a:t> .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ABS SC –a - 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p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rimjer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650962" y="601596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</a:t>
            </a: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zaslona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NetLoga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(Wilenski, 1999.)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temeljena na agentima (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A</a:t>
            </a:r>
            <a:r>
              <a:rPr lang="hr-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BS)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imulacija 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r-HR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emeljena</a:t>
            </a:r>
            <a:r>
              <a:rPr lang="hr-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agentima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omogućuje: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 </a:t>
            </a:r>
            <a:r>
              <a:rPr lang="hr" sz="14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layouta</a:t>
            </a: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SC-a;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dinamičkog rasta SC-a;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ponašanja partnera unutar SC-ova;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globalnih pokazatelja.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hr" sz="1800" dirty="0">
                <a:effectLst/>
                <a:latin typeface="Tahoma"/>
                <a:ea typeface="Calibri"/>
                <a:cs typeface="Calibri"/>
              </a:rPr>
              <a:t>ABS analiza nudi pogled na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tržište iz perspektive strateškog menadžera 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ili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regulatora tržišta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sl-SI" sz="18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Pregled simulacijskih projekata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EC1660F-708D-4E65-908F-C68925EEA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362" y="1548220"/>
            <a:ext cx="6768247" cy="44190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Simulacijski sustav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idx="4294967295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Model stvarnog svijeta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(dobar regulator)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Sustav za podršku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odlučivanju (DSS)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Laboratorij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(kontrolirano okruženje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) 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Eksperimenti </a:t>
            </a: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, </a:t>
            </a:r>
            <a:r>
              <a:rPr lang="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scenariji </a:t>
            </a: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 </a:t>
            </a:r>
            <a:r>
              <a:rPr lang="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replike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Rezultati simulacije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Svaki </a:t>
            </a: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eksperiment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treba pažljivo isplanirati; sastoji se od scenarija i njihovih replika.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Eksperiment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obično obuhvaća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više scenarija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koji se razlikuju prema vrijednostima ulaznih varijabli, broju jedinica u sustavu i/ili vremenskim okvirima 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Svaki scenarij se </a:t>
            </a: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izvodi više puta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-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ov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e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hr" sz="1800" b="1" kern="100" dirty="0">
                <a:effectLst/>
                <a:latin typeface="Tahoma"/>
                <a:ea typeface="Tahoma"/>
                <a:cs typeface="Tahoma"/>
              </a:rPr>
              <a:t>r</a:t>
            </a:r>
            <a:r>
              <a:rPr lang="hr" sz="1800" b="1" kern="100" dirty="0">
                <a:latin typeface="Tahoma"/>
                <a:ea typeface="Tahoma"/>
                <a:cs typeface="Tahoma"/>
              </a:rPr>
              <a:t>eplike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daju </a:t>
            </a:r>
            <a:r>
              <a:rPr lang="hr" sz="1800" kern="100" dirty="0">
                <a:latin typeface="Tahoma"/>
                <a:ea typeface="Tahoma"/>
                <a:cs typeface="Tahoma"/>
              </a:rPr>
              <a:t>rezultate na temelju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jedinstvenih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vrijednosti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ulaznih varijabli,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broja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jedinica u sustavu i trajanja.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Rezultate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 simulacijskih provođenja (KPI-jeve) potrebno je provjeriti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analizom osjetljivosti,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hr" sz="1800" kern="100" dirty="0">
                <a:latin typeface="Tahoma"/>
                <a:ea typeface="Tahoma"/>
                <a:cs typeface="Tahoma"/>
              </a:rPr>
              <a:t>uzimajući u obzir njihovu standardnu devijaciju, minimalne i maksimalne vrijednosti.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Zaključci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r>
              <a:rPr lang="hr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 simulacija je dobro prilagođena svim razinama donošenja odluka; najprikladnija je </a:t>
            </a:r>
            <a:r>
              <a:rPr lang="hr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slučajevima kada su entiteti simulacije inteligentni agenti.</a:t>
            </a:r>
            <a:endParaRPr lang="en-GB" sz="1800" kern="10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hr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primjeru </a:t>
            </a:r>
            <a:r>
              <a:rPr lang="hr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ABS-a analizirano je ponašanje SC ešalona na otvorenom tržištu s obzirom na njihove ugovorne odnose i kvalitetu usluge (QoS).</a:t>
            </a:r>
          </a:p>
          <a:p>
            <a:r>
              <a:rPr lang="hr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primjeru su različite politike koje se odnose na upravljanje ukupnom kvalitetom tvrtke istražene pomoću modela koji obuhvaća njezine dobavljače, kupce i regulatore tržišta.</a:t>
            </a:r>
          </a:p>
          <a:p>
            <a:r>
              <a:rPr lang="hr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Glavni zaključci:</a:t>
            </a:r>
          </a:p>
          <a:p>
            <a:pPr lvl="1"/>
            <a:r>
              <a:rPr lang="hr" sz="14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Povećanje kazni i broja inspektora gradilo je ugovorne odnose,</a:t>
            </a:r>
          </a:p>
          <a:p>
            <a:pPr lvl="1"/>
            <a:r>
              <a:rPr lang="hr" sz="14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otvorenom tržištu tržište se na kraju samo regulira s otprilike dvije trećine ugovornih odnosa.</a:t>
            </a:r>
          </a:p>
          <a:p>
            <a:r>
              <a:rPr lang="hr" sz="18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Slobodno se igrajte s parametrima i promatrajte njihov utjecaj na </a:t>
            </a:r>
            <a:r>
              <a:rPr lang="hr" sz="1800" kern="10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strukturu tržišta i ukupnu kvalitetu usluge SC-a.</a:t>
            </a:r>
            <a:endParaRPr lang="en-GB" sz="1800" kern="10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b="0" strike="noStrike" spc="-1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42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4111F4BD-3358-46B1-9609-9F31A909894F}"/>
              </a:ext>
            </a:extLst>
          </p:cNvPr>
          <p:cNvSpPr txBox="1">
            <a:spLocks/>
          </p:cNvSpPr>
          <p:nvPr/>
        </p:nvSpPr>
        <p:spPr>
          <a:xfrm>
            <a:off x="1524000" y="1335773"/>
            <a:ext cx="9144000" cy="476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3700" b="0" dirty="0">
                <a:solidFill>
                  <a:schemeClr val="tx1"/>
                </a:solidFill>
              </a:rPr>
              <a:t>Sanja Bojić, Kristijan Brglez, Maja Fošner, Roman Gumzej, Rebeka Kovačič Lukman, Benjamin Marcen, Marinko Maslarić, Boško Matović, Dejan Mirčetić</a:t>
            </a:r>
            <a:r>
              <a:rPr lang="pl-PL" sz="4000" b="0" dirty="0">
                <a:solidFill>
                  <a:schemeClr val="tx1"/>
                </a:solidFill>
              </a:rPr>
              <a:t>​</a:t>
            </a:r>
          </a:p>
          <a:p>
            <a:pPr algn="ctr"/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dirty="0"/>
              <a:t>Zadnja verzija: Lipanj 2025</a:t>
            </a:r>
          </a:p>
        </p:txBody>
      </p:sp>
    </p:spTree>
    <p:extLst>
      <p:ext uri="{BB962C8B-B14F-4D97-AF65-F5344CB8AC3E}">
        <p14:creationId xmlns:p14="http://schemas.microsoft.com/office/powerpoint/2010/main" val="649892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na pažnji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A</a:t>
            </a:r>
            <a:r>
              <a:rPr lang="hr-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genda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u logistici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diskretn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</a:t>
            </a:r>
            <a:r>
              <a:rPr lang="hr-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g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događaja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</a:t>
            </a:r>
            <a:r>
              <a:rPr lang="hr-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ustavna dinamika</a:t>
            </a:r>
            <a:endParaRPr lang="hr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temeljena na agentima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Projekti 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</a:t>
            </a:r>
            <a:r>
              <a:rPr lang="hr-HR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ogističke</a:t>
            </a:r>
            <a:r>
              <a:rPr lang="hr-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u logistici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79" y="1825560"/>
            <a:ext cx="10704063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</a:rPr>
              <a:t>Simulacijsk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o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</a:rPr>
              <a:t>model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hr-HR" sz="1800" b="1" spc="-1" dirty="0" err="1">
                <a:solidFill>
                  <a:schemeClr val="dk1"/>
                </a:solidFill>
                <a:latin typeface="Tahoma"/>
                <a:ea typeface="Tahoma"/>
              </a:rPr>
              <a:t>ranje</a:t>
            </a: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</a:rPr>
              <a:t> i analiza (SMA)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može pružiti vrijedne doprinose optimizaciji opskrbnog lanca (SC) i prometne mreže (TN).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 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može se koristiti za grafičku vizualizaciju vremenskih tokova kroz složene SC i TN procese i resurse, omogućujući predviđanje i kvantifikaciju mogućih ishoda iz različitih scenarija.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To pomaže SC i TN subjektima da steknu vrijedne uvide i razumiju učinke svojih potencijalnih odluka na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uspješnost SC i TN,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uključujući vrijeme isporuke SC-a, vrijeme putovanja i troškove TN-a.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Stoga,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SMA u SC i TN modeliranju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može doprinijeti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SC i TN analizi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te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poboljšanju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njihovog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dizajna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prema postizanju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većih performansi i održivosti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diskretn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</a:t>
            </a:r>
            <a:r>
              <a:rPr lang="hr-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g</a:t>
            </a: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događaja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(DES)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Proizvode se četiri glavne vrste proizvoda (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r</a:t>
            </a:r>
            <a:r>
              <a:rPr lang="hr-HR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edom</a:t>
            </a:r>
            <a:r>
              <a:rPr lang="hr-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10 % , 30 % , 40 % , 20%)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Svaka vrsta proizvoda ima svoju 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</a:t>
            </a:r>
            <a:r>
              <a:rPr lang="hr-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odijeljenu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proizvodnu liniju.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Nakon što su finalizirani, proizvodi se provjeravaju radi kvalitete na namjenskom ispitnom mjestu.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Proizvodi nedovoljne kvalitete vraćaju se na izvornu proizvodnu liniju.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Nakon što uspješno prođu kontrolu kvalitete, gotovi proizvodi se transportiraju 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</a:t>
            </a:r>
            <a:r>
              <a:rPr lang="hr-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mjesta proizvodnje u skladište gotovih proizvoda.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DES u primjeru 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p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roizvodnje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posnetek zaslona, grafični prikaz&#10;&#10;Opis je samodejno ustvarjen">
            <a:extLst>
              <a:ext uri="{FF2B5EF4-FFF2-40B4-BE49-F238E27FC236}">
                <a16:creationId xmlns:a16="http://schemas.microsoft.com/office/drawing/2014/main" id="{244AC786-2F1A-58C2-0489-91139A461D9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01782" y="1474564"/>
            <a:ext cx="758843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640317" y="6079039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zaslona s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JaamSima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 </a:t>
            </a:r>
            <a:r>
              <a:rPr lang="hr" sz="1200" spc="-1" dirty="0" err="1">
                <a:solidFill>
                  <a:srgbClr val="7F7F7F"/>
                </a:solidFill>
                <a:ea typeface="+mn-lt"/>
                <a:cs typeface="+mn-lt"/>
              </a:rPr>
              <a:t>Jaamsim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, 2023.)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8BDB35C-234D-4FCE-9E26-0F08B5237619}"/>
              </a:ext>
            </a:extLst>
          </p:cNvPr>
          <p:cNvSpPr/>
          <p:nvPr/>
        </p:nvSpPr>
        <p:spPr>
          <a:xfrm>
            <a:off x="3475617" y="2184475"/>
            <a:ext cx="70104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proizvodi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E60B87E-B343-41EE-9DE5-65F510611101}"/>
              </a:ext>
            </a:extLst>
          </p:cNvPr>
          <p:cNvSpPr/>
          <p:nvPr/>
        </p:nvSpPr>
        <p:spPr>
          <a:xfrm>
            <a:off x="5220597" y="2188845"/>
            <a:ext cx="11277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proizvodne linije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5DA11D8-C38E-4C71-AE05-DA2994F46434}"/>
              </a:ext>
            </a:extLst>
          </p:cNvPr>
          <p:cNvSpPr/>
          <p:nvPr/>
        </p:nvSpPr>
        <p:spPr>
          <a:xfrm>
            <a:off x="6874137" y="3192780"/>
            <a:ext cx="10515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kontrola kvalitete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0886BEF-1988-4F20-A072-BC0CFDFBE740}"/>
              </a:ext>
            </a:extLst>
          </p:cNvPr>
          <p:cNvSpPr/>
          <p:nvPr/>
        </p:nvSpPr>
        <p:spPr>
          <a:xfrm>
            <a:off x="3247017" y="3192780"/>
            <a:ext cx="45720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hr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4E9F1F3-F2EB-45A1-B0C6-029AB573946F}"/>
              </a:ext>
            </a:extLst>
          </p:cNvPr>
          <p:cNvSpPr/>
          <p:nvPr/>
        </p:nvSpPr>
        <p:spPr>
          <a:xfrm>
            <a:off x="7818569" y="5140380"/>
            <a:ext cx="52578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završiti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diskretn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</a:t>
            </a:r>
            <a:r>
              <a:rPr lang="hr-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g</a:t>
            </a: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događaja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Sljedeći procesni parametri mogu se analizirati i optimizirati pomoću DES-a: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Vrijeme proizvodnog ciklusa i performanse;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Iskorištenost proizvodnih ćelija i prostora;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Kapacitet skladišnih prostora kao i vrijeme zadržavanja skladišnih jedinica;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 mobilnih resursa (npr. operateri, transporteri, viličari).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" sz="1800" dirty="0">
                <a:effectLst/>
                <a:latin typeface="Tahoma"/>
                <a:ea typeface="Calibri"/>
                <a:cs typeface="Calibri"/>
              </a:rPr>
              <a:t>DES analiza nudi </a:t>
            </a:r>
            <a:r>
              <a:rPr lang="hr" sz="1800" b="1" dirty="0">
                <a:latin typeface="Tahoma"/>
                <a:ea typeface="Calibri"/>
                <a:cs typeface="Calibri"/>
              </a:rPr>
              <a:t>menadžeru proizvodnje </a:t>
            </a:r>
            <a:r>
              <a:rPr lang="hr" sz="1800" dirty="0">
                <a:latin typeface="Tahoma"/>
                <a:ea typeface="Calibri"/>
                <a:cs typeface="Calibri"/>
              </a:rPr>
              <a:t>najdetaljniji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uvid 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u logistički (proizvodni)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proces 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putem konzistentnog i koherentnog modela.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</a:t>
            </a:r>
            <a:r>
              <a:rPr lang="hr-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ustavna d</a:t>
            </a: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inamika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(SD)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Tvrtka ima više proizvodnih lokacija: glavnu lokaciju u Sloveniji (SI), kao i podružnice u Njemačkoj (DE), Poljskoj (PL), Mađarskoj (H) i Bosni i Hercegovini (BIH).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Osim proizvodnih pogona, njegovi prodajni pogoni nalaze se u Rusiji (RUS), Ukrajini (UKR) i Rumunjskoj (RU).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Proizvodni pogoni opskrbljuju svoja tržišta gotovim proizvodima i međusobno se opskrbljuju komponentama proizvoda.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C</a:t>
            </a:r>
            <a:r>
              <a:rPr lang="hr-HR" sz="1800" spc="-1" dirty="0" err="1">
                <a:solidFill>
                  <a:schemeClr val="dk1"/>
                </a:solidFill>
                <a:latin typeface="Tahoma"/>
                <a:ea typeface="Tahoma"/>
              </a:rPr>
              <a:t>ijene</a:t>
            </a:r>
            <a:r>
              <a:rPr lang="hr-HR" sz="1800" spc="-1" dirty="0">
                <a:solidFill>
                  <a:schemeClr val="dk1"/>
                </a:solidFill>
                <a:latin typeface="Tahoma"/>
                <a:ea typeface="Tahoma"/>
              </a:rPr>
              <a:t> dostave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su dane kao parametri simulacij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e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Primjer SD-a u SC-u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snimka </a:t>
            </a: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zaslona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NetLoga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 </a:t>
            </a:r>
            <a:r>
              <a:rPr lang="hr" sz="1200" spc="-1" dirty="0" err="1">
                <a:solidFill>
                  <a:srgbClr val="7F7F7F"/>
                </a:solidFill>
                <a:ea typeface="+mn-lt"/>
                <a:cs typeface="+mn-lt"/>
              </a:rPr>
              <a:t>Wilenski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, 1999.)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A4181311-0CE5-4CDA-AAA5-459CCC299965}"/>
              </a:ext>
            </a:extLst>
          </p:cNvPr>
          <p:cNvSpPr/>
          <p:nvPr/>
        </p:nvSpPr>
        <p:spPr>
          <a:xfrm>
            <a:off x="2992860" y="3929231"/>
            <a:ext cx="883920" cy="485775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proizvodno mjesto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4637C4C-0617-49EA-8409-9BB217BF4E4D}"/>
              </a:ext>
            </a:extLst>
          </p:cNvPr>
          <p:cNvSpPr/>
          <p:nvPr/>
        </p:nvSpPr>
        <p:spPr>
          <a:xfrm>
            <a:off x="4302387" y="4172118"/>
            <a:ext cx="899160" cy="48768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distribucijski kanali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</a:t>
            </a:r>
            <a:r>
              <a:rPr lang="hr-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ustavna dinamika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</a:t>
            </a:r>
            <a:r>
              <a:rPr lang="hr-HR" sz="18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sustavne 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dinamike omogućuje: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 rasporeda </a:t>
            </a:r>
            <a:r>
              <a:rPr lang="hr" sz="14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opskrbnog lanca</a:t>
            </a: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proizvodnih i distribucijskih kapaciteta;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Procjena opterećenja distribucijskih kanala i povezanih troškova.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" sz="1800" dirty="0">
                <a:effectLst/>
                <a:latin typeface="Tahoma"/>
                <a:ea typeface="Calibri"/>
                <a:cs typeface="Calibri"/>
              </a:rPr>
              <a:t>SD je najprikladniji za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određivanje strukture 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kao i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optimalnih volumena </a:t>
            </a:r>
            <a:r>
              <a:rPr lang="hr" sz="1800" b="1" dirty="0">
                <a:latin typeface="Tahoma"/>
                <a:ea typeface="Calibri"/>
                <a:cs typeface="Calibri"/>
              </a:rPr>
              <a:t>SC 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čvor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i</a:t>
            </a:r>
            <a:r>
              <a:rPr lang="hr-HR" sz="1800" dirty="0">
                <a:effectLst/>
                <a:latin typeface="Tahoma"/>
                <a:ea typeface="Calibri"/>
                <a:cs typeface="Calibri"/>
              </a:rPr>
              <a:t>šta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 -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ulazi, zalihe i izlazi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AA1A3A-16E5-4B92-94A1-45B0038B3C0A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d9bddfac-6dc9-4958-8f35-4d0da3af229b"/>
    <ds:schemaRef ds:uri="a92fe6ce-cc5e-4661-b3e6-d9d5535f70b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9546B0F-FA07-4866-B58F-CBC4E0A820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E509AD-41D0-4D20-819F-D60E09D522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2732</TotalTime>
  <Words>965</Words>
  <Application>Microsoft Office PowerPoint</Application>
  <PresentationFormat>Panoramiczny</PresentationFormat>
  <Paragraphs>106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Simulacija u logistici</vt:lpstr>
      <vt:lpstr>Simulacija diskretnog događaja (DES)</vt:lpstr>
      <vt:lpstr>DES u primjeru proizvodnje</vt:lpstr>
      <vt:lpstr>Simulacija diskretnog događaja</vt:lpstr>
      <vt:lpstr>Sustavna dinamika (SD)</vt:lpstr>
      <vt:lpstr>Primjer SD-a u SC-u</vt:lpstr>
      <vt:lpstr>Sustavna dinamika</vt:lpstr>
      <vt:lpstr>Simulacija temeljena na agentima (ABS)</vt:lpstr>
      <vt:lpstr>ABS SC –a - primjer</vt:lpstr>
      <vt:lpstr>Simulacija temeljena na agentima (ABS)</vt:lpstr>
      <vt:lpstr>Pregled simulacijskih projekata</vt:lpstr>
      <vt:lpstr>Simulacijski sustav</vt:lpstr>
      <vt:lpstr>Eksperimenti , scenariji i replike</vt:lpstr>
      <vt:lpstr>Rezultati simulacije</vt:lpstr>
      <vt:lpstr>Zaključci</vt:lpstr>
      <vt:lpstr>Prezentacja programu PowerPoint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199</cp:revision>
  <dcterms:created xsi:type="dcterms:W3CDTF">2023-07-06T12:09:08Z</dcterms:created>
  <dcterms:modified xsi:type="dcterms:W3CDTF">2025-11-07T15:44:00Z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