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77" r:id="rId8"/>
    <p:sldId id="274" r:id="rId9"/>
    <p:sldId id="268" r:id="rId10"/>
    <p:sldId id="271" r:id="rId11"/>
    <p:sldId id="258" r:id="rId12"/>
    <p:sldId id="275" r:id="rId13"/>
    <p:sldId id="259" r:id="rId14"/>
    <p:sldId id="261" r:id="rId15"/>
    <p:sldId id="269" r:id="rId16"/>
    <p:sldId id="262" r:id="rId17"/>
    <p:sldId id="264" r:id="rId18"/>
    <p:sldId id="276" r:id="rId19"/>
    <p:sldId id="290" r:id="rId20"/>
    <p:sldId id="267" r:id="rId21"/>
  </p:sldIdLst>
  <p:sldSz cx="12192000" cy="6858000"/>
  <p:notesSz cx="7559675" cy="10691813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A4DD3A6A-66A0-4EB3-B067-AC04A0778CB1}"/>
    <pc:docChg chg="custSel modSld">
      <pc:chgData name="jelena franjković" userId="db421b58-4577-4f18-b93d-16e533ccff6a" providerId="ADAL" clId="{A4DD3A6A-66A0-4EB3-B067-AC04A0778CB1}" dt="2025-10-27T06:56:50.813" v="15"/>
      <pc:docMkLst>
        <pc:docMk/>
      </pc:docMkLst>
      <pc:sldChg chg="addSp delSp">
        <pc:chgData name="jelena franjković" userId="db421b58-4577-4f18-b93d-16e533ccff6a" providerId="ADAL" clId="{A4DD3A6A-66A0-4EB3-B067-AC04A0778CB1}" dt="2025-10-27T06:56:14.706" v="1" actId="478"/>
        <pc:sldMkLst>
          <pc:docMk/>
          <pc:sldMk cId="0" sldId="256"/>
        </pc:sldMkLst>
        <pc:spChg chg="add">
          <ac:chgData name="jelena franjković" userId="db421b58-4577-4f18-b93d-16e533ccff6a" providerId="ADAL" clId="{A4DD3A6A-66A0-4EB3-B067-AC04A0778CB1}" dt="2025-10-27T06:56:12.392" v="0"/>
          <ac:spMkLst>
            <pc:docMk/>
            <pc:sldMk cId="0" sldId="256"/>
            <ac:spMk id="13" creationId="{358FFB1B-E5DA-4387-8CD3-FEB1D1509D23}"/>
          </ac:spMkLst>
        </pc:spChg>
        <pc:picChg chg="del">
          <ac:chgData name="jelena franjković" userId="db421b58-4577-4f18-b93d-16e533ccff6a" providerId="ADAL" clId="{A4DD3A6A-66A0-4EB3-B067-AC04A0778CB1}" dt="2025-10-27T06:56:14.706" v="1" actId="478"/>
          <ac:picMkLst>
            <pc:docMk/>
            <pc:sldMk cId="0" sldId="256"/>
            <ac:picMk id="98" creationId="{00000000-0000-0000-0000-000000000000}"/>
          </ac:picMkLst>
        </pc:picChg>
      </pc:sldChg>
      <pc:sldChg chg="addSp">
        <pc:chgData name="jelena franjković" userId="db421b58-4577-4f18-b93d-16e533ccff6a" providerId="ADAL" clId="{A4DD3A6A-66A0-4EB3-B067-AC04A0778CB1}" dt="2025-10-27T06:56:25.966" v="3"/>
        <pc:sldMkLst>
          <pc:docMk/>
          <pc:sldMk cId="0" sldId="257"/>
        </pc:sldMkLst>
        <pc:spChg chg="add">
          <ac:chgData name="jelena franjković" userId="db421b58-4577-4f18-b93d-16e533ccff6a" providerId="ADAL" clId="{A4DD3A6A-66A0-4EB3-B067-AC04A0778CB1}" dt="2025-10-27T06:56:25.966" v="3"/>
          <ac:spMkLst>
            <pc:docMk/>
            <pc:sldMk cId="0" sldId="257"/>
            <ac:spMk id="4" creationId="{85F3D8A5-AB5E-4651-A3DD-C38F406C8DBB}"/>
          </ac:spMkLst>
        </pc:spChg>
      </pc:sldChg>
      <pc:sldChg chg="addSp">
        <pc:chgData name="jelena franjković" userId="db421b58-4577-4f18-b93d-16e533ccff6a" providerId="ADAL" clId="{A4DD3A6A-66A0-4EB3-B067-AC04A0778CB1}" dt="2025-10-27T06:56:34.809" v="7"/>
        <pc:sldMkLst>
          <pc:docMk/>
          <pc:sldMk cId="0" sldId="258"/>
        </pc:sldMkLst>
        <pc:spChg chg="add">
          <ac:chgData name="jelena franjković" userId="db421b58-4577-4f18-b93d-16e533ccff6a" providerId="ADAL" clId="{A4DD3A6A-66A0-4EB3-B067-AC04A0778CB1}" dt="2025-10-27T06:56:34.809" v="7"/>
          <ac:spMkLst>
            <pc:docMk/>
            <pc:sldMk cId="0" sldId="258"/>
            <ac:spMk id="4" creationId="{75E52A0B-D09C-4117-B254-68803B50CBBB}"/>
          </ac:spMkLst>
        </pc:spChg>
      </pc:sldChg>
      <pc:sldChg chg="addSp">
        <pc:chgData name="jelena franjković" userId="db421b58-4577-4f18-b93d-16e533ccff6a" providerId="ADAL" clId="{A4DD3A6A-66A0-4EB3-B067-AC04A0778CB1}" dt="2025-10-27T06:56:39.111" v="9"/>
        <pc:sldMkLst>
          <pc:docMk/>
          <pc:sldMk cId="0" sldId="259"/>
        </pc:sldMkLst>
        <pc:spChg chg="add">
          <ac:chgData name="jelena franjković" userId="db421b58-4577-4f18-b93d-16e533ccff6a" providerId="ADAL" clId="{A4DD3A6A-66A0-4EB3-B067-AC04A0778CB1}" dt="2025-10-27T06:56:39.111" v="9"/>
          <ac:spMkLst>
            <pc:docMk/>
            <pc:sldMk cId="0" sldId="259"/>
            <ac:spMk id="17" creationId="{8F72B004-F2AC-47A5-BEFC-60600AC107F6}"/>
          </ac:spMkLst>
        </pc:spChg>
      </pc:sldChg>
      <pc:sldChg chg="addSp">
        <pc:chgData name="jelena franjković" userId="db421b58-4577-4f18-b93d-16e533ccff6a" providerId="ADAL" clId="{A4DD3A6A-66A0-4EB3-B067-AC04A0778CB1}" dt="2025-10-27T06:56:41.055" v="10"/>
        <pc:sldMkLst>
          <pc:docMk/>
          <pc:sldMk cId="0" sldId="261"/>
        </pc:sldMkLst>
        <pc:spChg chg="add">
          <ac:chgData name="jelena franjković" userId="db421b58-4577-4f18-b93d-16e533ccff6a" providerId="ADAL" clId="{A4DD3A6A-66A0-4EB3-B067-AC04A0778CB1}" dt="2025-10-27T06:56:41.055" v="10"/>
          <ac:spMkLst>
            <pc:docMk/>
            <pc:sldMk cId="0" sldId="261"/>
            <ac:spMk id="4" creationId="{6A2FAC5B-3D23-493D-949A-48E7C8E8194B}"/>
          </ac:spMkLst>
        </pc:spChg>
      </pc:sldChg>
      <pc:sldChg chg="addSp">
        <pc:chgData name="jelena franjković" userId="db421b58-4577-4f18-b93d-16e533ccff6a" providerId="ADAL" clId="{A4DD3A6A-66A0-4EB3-B067-AC04A0778CB1}" dt="2025-10-27T06:56:44.888" v="12"/>
        <pc:sldMkLst>
          <pc:docMk/>
          <pc:sldMk cId="0" sldId="262"/>
        </pc:sldMkLst>
        <pc:spChg chg="add">
          <ac:chgData name="jelena franjković" userId="db421b58-4577-4f18-b93d-16e533ccff6a" providerId="ADAL" clId="{A4DD3A6A-66A0-4EB3-B067-AC04A0778CB1}" dt="2025-10-27T06:56:44.888" v="12"/>
          <ac:spMkLst>
            <pc:docMk/>
            <pc:sldMk cId="0" sldId="262"/>
            <ac:spMk id="7" creationId="{651D3342-7912-4733-87BE-4C9F303778F5}"/>
          </ac:spMkLst>
        </pc:spChg>
      </pc:sldChg>
      <pc:sldChg chg="addSp">
        <pc:chgData name="jelena franjković" userId="db421b58-4577-4f18-b93d-16e533ccff6a" providerId="ADAL" clId="{A4DD3A6A-66A0-4EB3-B067-AC04A0778CB1}" dt="2025-10-27T06:56:46.871" v="13"/>
        <pc:sldMkLst>
          <pc:docMk/>
          <pc:sldMk cId="0" sldId="264"/>
        </pc:sldMkLst>
        <pc:spChg chg="add">
          <ac:chgData name="jelena franjković" userId="db421b58-4577-4f18-b93d-16e533ccff6a" providerId="ADAL" clId="{A4DD3A6A-66A0-4EB3-B067-AC04A0778CB1}" dt="2025-10-27T06:56:46.871" v="13"/>
          <ac:spMkLst>
            <pc:docMk/>
            <pc:sldMk cId="0" sldId="264"/>
            <ac:spMk id="5" creationId="{C538668B-69D4-4228-84C5-8AB1E80898F2}"/>
          </ac:spMkLst>
        </pc:spChg>
      </pc:sldChg>
      <pc:sldChg chg="addSp">
        <pc:chgData name="jelena franjković" userId="db421b58-4577-4f18-b93d-16e533ccff6a" providerId="ADAL" clId="{A4DD3A6A-66A0-4EB3-B067-AC04A0778CB1}" dt="2025-10-27T06:56:50.813" v="15"/>
        <pc:sldMkLst>
          <pc:docMk/>
          <pc:sldMk cId="0" sldId="267"/>
        </pc:sldMkLst>
        <pc:spChg chg="add">
          <ac:chgData name="jelena franjković" userId="db421b58-4577-4f18-b93d-16e533ccff6a" providerId="ADAL" clId="{A4DD3A6A-66A0-4EB3-B067-AC04A0778CB1}" dt="2025-10-27T06:56:50.813" v="15"/>
          <ac:spMkLst>
            <pc:docMk/>
            <pc:sldMk cId="0" sldId="267"/>
            <ac:spMk id="4" creationId="{73131F17-7EFD-4155-931A-A8EBD38D50CB}"/>
          </ac:spMkLst>
        </pc:spChg>
      </pc:sldChg>
      <pc:sldChg chg="addSp">
        <pc:chgData name="jelena franjković" userId="db421b58-4577-4f18-b93d-16e533ccff6a" providerId="ADAL" clId="{A4DD3A6A-66A0-4EB3-B067-AC04A0778CB1}" dt="2025-10-27T06:56:30.441" v="5"/>
        <pc:sldMkLst>
          <pc:docMk/>
          <pc:sldMk cId="3377812436" sldId="268"/>
        </pc:sldMkLst>
        <pc:spChg chg="add">
          <ac:chgData name="jelena franjković" userId="db421b58-4577-4f18-b93d-16e533ccff6a" providerId="ADAL" clId="{A4DD3A6A-66A0-4EB3-B067-AC04A0778CB1}" dt="2025-10-27T06:56:30.441" v="5"/>
          <ac:spMkLst>
            <pc:docMk/>
            <pc:sldMk cId="3377812436" sldId="268"/>
            <ac:spMk id="8" creationId="{B67C4948-C0E0-4C8F-B454-A9CBC30DA1EC}"/>
          </ac:spMkLst>
        </pc:spChg>
      </pc:sldChg>
      <pc:sldChg chg="addSp">
        <pc:chgData name="jelena franjković" userId="db421b58-4577-4f18-b93d-16e533ccff6a" providerId="ADAL" clId="{A4DD3A6A-66A0-4EB3-B067-AC04A0778CB1}" dt="2025-10-27T06:56:42.932" v="11"/>
        <pc:sldMkLst>
          <pc:docMk/>
          <pc:sldMk cId="1658091149" sldId="269"/>
        </pc:sldMkLst>
        <pc:spChg chg="add">
          <ac:chgData name="jelena franjković" userId="db421b58-4577-4f18-b93d-16e533ccff6a" providerId="ADAL" clId="{A4DD3A6A-66A0-4EB3-B067-AC04A0778CB1}" dt="2025-10-27T06:56:42.932" v="11"/>
          <ac:spMkLst>
            <pc:docMk/>
            <pc:sldMk cId="1658091149" sldId="269"/>
            <ac:spMk id="9" creationId="{3CADCC71-BE86-4303-80F8-3BDF3484611A}"/>
          </ac:spMkLst>
        </pc:spChg>
      </pc:sldChg>
      <pc:sldChg chg="addSp">
        <pc:chgData name="jelena franjković" userId="db421b58-4577-4f18-b93d-16e533ccff6a" providerId="ADAL" clId="{A4DD3A6A-66A0-4EB3-B067-AC04A0778CB1}" dt="2025-10-27T06:56:32.258" v="6"/>
        <pc:sldMkLst>
          <pc:docMk/>
          <pc:sldMk cId="3754049331" sldId="271"/>
        </pc:sldMkLst>
        <pc:spChg chg="add">
          <ac:chgData name="jelena franjković" userId="db421b58-4577-4f18-b93d-16e533ccff6a" providerId="ADAL" clId="{A4DD3A6A-66A0-4EB3-B067-AC04A0778CB1}" dt="2025-10-27T06:56:32.258" v="6"/>
          <ac:spMkLst>
            <pc:docMk/>
            <pc:sldMk cId="3754049331" sldId="271"/>
            <ac:spMk id="5" creationId="{6FD1A244-C58E-44A9-B5A0-8C6C753184BD}"/>
          </ac:spMkLst>
        </pc:spChg>
      </pc:sldChg>
      <pc:sldChg chg="addSp">
        <pc:chgData name="jelena franjković" userId="db421b58-4577-4f18-b93d-16e533ccff6a" providerId="ADAL" clId="{A4DD3A6A-66A0-4EB3-B067-AC04A0778CB1}" dt="2025-10-27T06:56:28.566" v="4"/>
        <pc:sldMkLst>
          <pc:docMk/>
          <pc:sldMk cId="1868591321" sldId="274"/>
        </pc:sldMkLst>
        <pc:spChg chg="add">
          <ac:chgData name="jelena franjković" userId="db421b58-4577-4f18-b93d-16e533ccff6a" providerId="ADAL" clId="{A4DD3A6A-66A0-4EB3-B067-AC04A0778CB1}" dt="2025-10-27T06:56:28.566" v="4"/>
          <ac:spMkLst>
            <pc:docMk/>
            <pc:sldMk cId="1868591321" sldId="274"/>
            <ac:spMk id="8" creationId="{DC1B98C6-069B-4589-85BF-955373B89B68}"/>
          </ac:spMkLst>
        </pc:spChg>
      </pc:sldChg>
      <pc:sldChg chg="addSp">
        <pc:chgData name="jelena franjković" userId="db421b58-4577-4f18-b93d-16e533ccff6a" providerId="ADAL" clId="{A4DD3A6A-66A0-4EB3-B067-AC04A0778CB1}" dt="2025-10-27T06:56:37.078" v="8"/>
        <pc:sldMkLst>
          <pc:docMk/>
          <pc:sldMk cId="2029963007" sldId="275"/>
        </pc:sldMkLst>
        <pc:spChg chg="add">
          <ac:chgData name="jelena franjković" userId="db421b58-4577-4f18-b93d-16e533ccff6a" providerId="ADAL" clId="{A4DD3A6A-66A0-4EB3-B067-AC04A0778CB1}" dt="2025-10-27T06:56:37.078" v="8"/>
          <ac:spMkLst>
            <pc:docMk/>
            <pc:sldMk cId="2029963007" sldId="275"/>
            <ac:spMk id="12" creationId="{9AC04649-6D91-4B4C-B5EB-B4F5B2F97448}"/>
          </ac:spMkLst>
        </pc:spChg>
      </pc:sldChg>
      <pc:sldChg chg="addSp">
        <pc:chgData name="jelena franjković" userId="db421b58-4577-4f18-b93d-16e533ccff6a" providerId="ADAL" clId="{A4DD3A6A-66A0-4EB3-B067-AC04A0778CB1}" dt="2025-10-27T06:56:48.867" v="14"/>
        <pc:sldMkLst>
          <pc:docMk/>
          <pc:sldMk cId="604527288" sldId="276"/>
        </pc:sldMkLst>
        <pc:spChg chg="add">
          <ac:chgData name="jelena franjković" userId="db421b58-4577-4f18-b93d-16e533ccff6a" providerId="ADAL" clId="{A4DD3A6A-66A0-4EB3-B067-AC04A0778CB1}" dt="2025-10-27T06:56:48.867" v="14"/>
          <ac:spMkLst>
            <pc:docMk/>
            <pc:sldMk cId="604527288" sldId="276"/>
            <ac:spMk id="4" creationId="{37FAF4AA-C625-46C4-B1E2-0CA30530A0A5}"/>
          </ac:spMkLst>
        </pc:spChg>
      </pc:sldChg>
      <pc:sldChg chg="addSp">
        <pc:chgData name="jelena franjković" userId="db421b58-4577-4f18-b93d-16e533ccff6a" providerId="ADAL" clId="{A4DD3A6A-66A0-4EB3-B067-AC04A0778CB1}" dt="2025-10-27T06:56:23.935" v="2"/>
        <pc:sldMkLst>
          <pc:docMk/>
          <pc:sldMk cId="0" sldId="277"/>
        </pc:sldMkLst>
        <pc:spChg chg="add">
          <ac:chgData name="jelena franjković" userId="db421b58-4577-4f18-b93d-16e533ccff6a" providerId="ADAL" clId="{A4DD3A6A-66A0-4EB3-B067-AC04A0778CB1}" dt="2025-10-27T06:56:23.935" v="2"/>
          <ac:spMkLst>
            <pc:docMk/>
            <pc:sldMk cId="0" sldId="277"/>
            <ac:spMk id="5" creationId="{0B132B9D-3745-4AAD-BA61-823DD43594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12094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DA1EE9E-4C5A-5DC1-9DB0-F6A7DACC8EB7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2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7019CE65-9D9A-605A-7116-91DAFE316CB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5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CCE9B65-1A6C-84F2-98FC-C8B8109F6393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3BC5A6B8-AFB7-9BE5-D707-F7591091881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hr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</a:br>
            <a: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Broj projekta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hr" sz="6000" b="0" strike="noStrike" spc="-1">
                <a:solidFill>
                  <a:schemeClr val="dk1"/>
                </a:solidFill>
                <a:latin typeface="Tahoma"/>
                <a:ea typeface="Tahoma"/>
              </a:rPr>
              <a:t>Upravljanje podacima</a:t>
            </a:r>
            <a:endParaRPr lang="sl-SI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GB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</a:t>
            </a:r>
            <a:r>
              <a:rPr lang="hr-HR" sz="2800" spc="-1" dirty="0" err="1">
                <a:solidFill>
                  <a:schemeClr val="dk1"/>
                </a:solidFill>
                <a:latin typeface="Tahoma"/>
                <a:ea typeface="Tahoma"/>
              </a:rPr>
              <a:t>aterijali</a:t>
            </a:r>
            <a:r>
              <a:rPr lang="hr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vježb</a:t>
            </a:r>
            <a:r>
              <a:rPr lang="en-GB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Logički model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</a:rPr>
              <a:t>Kada su uspostavljeni svi relevantni identifikatori i međusobne veze među tablicama, može se postaviti logički model (relacijska shema):</a:t>
            </a: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DOBAVLJAČ ( </a:t>
            </a:r>
            <a:r>
              <a:rPr lang="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obavljač_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#, Ime_dobavljača ,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obavljač_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r-H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ontakt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PRODAVAONICA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Prodavaonica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 #, Naziv_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rodavaonice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Adresa_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rodavaonice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NARUDŽBA ( </a:t>
            </a:r>
            <a:r>
              <a:rPr lang="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obavljač_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D#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rodavaonica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ID#,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arudžb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_ID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Datum, Količina, </a:t>
            </a:r>
            <a:r>
              <a:rPr lang="h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EPC </a:t>
            </a: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 (EPC#, Naziv_proizvoda , Cijena_proizvoda 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Relacijskia shema može se implementirati u bilo kojem RDBS-u.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Logički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model</a:t>
            </a:r>
            <a:endParaRPr lang="en-US" sz="3200" b="1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diagram, načrt, posnetek zaslona&#10;&#10;Opis je samodejno ustvarjen">
            <a:extLst>
              <a:ext uri="{FF2B5EF4-FFF2-40B4-BE49-F238E27FC236}">
                <a16:creationId xmlns:a16="http://schemas.microsoft.com/office/drawing/2014/main" id="{26F07E9C-F5A4-602F-6B06-25F9B8BCA43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52350" y="1826959"/>
            <a:ext cx="7886700" cy="38481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Oblaček: črta 3">
            <a:extLst>
              <a:ext uri="{FF2B5EF4-FFF2-40B4-BE49-F238E27FC236}">
                <a16:creationId xmlns:a16="http://schemas.microsoft.com/office/drawing/2014/main" id="{69B1C632-DEBB-FA11-B183-5E7C9EA663D6}"/>
              </a:ext>
            </a:extLst>
          </p:cNvPr>
          <p:cNvSpPr/>
          <p:nvPr/>
        </p:nvSpPr>
        <p:spPr>
          <a:xfrm>
            <a:off x="4266828" y="3672720"/>
            <a:ext cx="1273968" cy="488156"/>
          </a:xfrm>
          <a:prstGeom prst="borderCallout1">
            <a:avLst>
              <a:gd name="adj1" fmla="val 136691"/>
              <a:gd name="adj2" fmla="val 4959"/>
              <a:gd name="adj3" fmla="val 136782"/>
              <a:gd name="adj4" fmla="val 6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 dirty="0">
                <a:ea typeface="Calibri"/>
                <a:cs typeface="Calibri"/>
              </a:rPr>
              <a:t>odnos</a:t>
            </a:r>
            <a:endParaRPr lang="en-US" dirty="0"/>
          </a:p>
        </p:txBody>
      </p:sp>
      <p:sp>
        <p:nvSpPr>
          <p:cNvPr id="3" name="Oblaček: črta 2">
            <a:extLst>
              <a:ext uri="{FF2B5EF4-FFF2-40B4-BE49-F238E27FC236}">
                <a16:creationId xmlns:a16="http://schemas.microsoft.com/office/drawing/2014/main" id="{07A77379-182D-B9AB-C7B6-939A67F49C4E}"/>
              </a:ext>
            </a:extLst>
          </p:cNvPr>
          <p:cNvSpPr/>
          <p:nvPr/>
        </p:nvSpPr>
        <p:spPr>
          <a:xfrm>
            <a:off x="2992860" y="1670381"/>
            <a:ext cx="1273968" cy="488156"/>
          </a:xfrm>
          <a:prstGeom prst="borderCallout1">
            <a:avLst>
              <a:gd name="adj1" fmla="val 18750"/>
              <a:gd name="adj2" fmla="val -8333"/>
              <a:gd name="adj3" fmla="val 69139"/>
              <a:gd name="adj4" fmla="val -40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>
                <a:ea typeface="Calibri"/>
                <a:cs typeface="Calibri"/>
              </a:rPr>
              <a:t>entitet</a:t>
            </a:r>
            <a:endParaRPr lang="en-US"/>
          </a:p>
        </p:txBody>
      </p:sp>
      <p:sp>
        <p:nvSpPr>
          <p:cNvPr id="7" name="Oblaček: črta 6">
            <a:extLst>
              <a:ext uri="{FF2B5EF4-FFF2-40B4-BE49-F238E27FC236}">
                <a16:creationId xmlns:a16="http://schemas.microsoft.com/office/drawing/2014/main" id="{92E241D4-8B27-426C-AC38-2D1D5F3B44AF}"/>
              </a:ext>
            </a:extLst>
          </p:cNvPr>
          <p:cNvSpPr/>
          <p:nvPr/>
        </p:nvSpPr>
        <p:spPr>
          <a:xfrm>
            <a:off x="6651206" y="3105453"/>
            <a:ext cx="1273968" cy="488156"/>
          </a:xfrm>
          <a:prstGeom prst="borderCallout1">
            <a:avLst>
              <a:gd name="adj1" fmla="val 122816"/>
              <a:gd name="adj2" fmla="val -7668"/>
              <a:gd name="adj3" fmla="val 20576"/>
              <a:gd name="adj4" fmla="val -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>
                <a:ea typeface="Calibri"/>
                <a:cs typeface="Calibri"/>
              </a:rPr>
              <a:t>ključevi</a:t>
            </a:r>
            <a:endParaRPr lang="en-US"/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AD9315F7-DC36-4C61-8A3F-B59C2B88BDE2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zaslona LibreOffice baze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podataka MyStore (2024)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09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Fizički model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3F16C53-13EB-4CEE-BA65-C742FB4EE22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48" y="1825625"/>
            <a:ext cx="8317704" cy="435133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5F68BC7-AD7B-4520-A1BF-7D0065D72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941" y="2514012"/>
            <a:ext cx="2743583" cy="8478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P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retraživanje</a:t>
            </a:r>
            <a:r>
              <a:rPr lang="hr-HR" sz="3200" b="1" spc="-1" dirty="0">
                <a:solidFill>
                  <a:srgbClr val="1065AB"/>
                </a:solidFill>
                <a:latin typeface="Tahoma"/>
                <a:ea typeface="Tahoma"/>
              </a:rPr>
              <a:t> podataka</a:t>
            </a:r>
            <a:endParaRPr lang="en-US" sz="3200" b="0" strike="noStrike" spc="-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U</a:t>
            </a:r>
            <a:r>
              <a:rPr lang="hr-HR" sz="1800" b="1" spc="-1" dirty="0" err="1">
                <a:solidFill>
                  <a:schemeClr val="dk1"/>
                </a:solidFill>
                <a:latin typeface="Tahoma"/>
                <a:ea typeface="Tahoma"/>
              </a:rPr>
              <a:t>pitni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 jezici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su uglavnom dvije vrste:</a:t>
            </a:r>
            <a:endParaRPr lang="en-U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Strukturirani jezik upita (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i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Upit po primjeru (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Dok se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(na prethodnom slajdu)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smatra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programskim jezikom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 API-jem DBMS-a,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(na sljedećem slajdu) se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uglavnom koristi izravno s DBMS-om za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 bazama podataka i skladištenje podataka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Upiti proizvode tablice rezultata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koje se mogu koristiti za izgradnju skladišta podataka ili ponovno koristiti u daljnjim upitima.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9D7C3FE-2733-CDCD-5659-3605C38474F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</a:rPr>
              <a:t>(W3 škole, 2023.)</a:t>
            </a:r>
            <a:endParaRPr lang="en-US" sz="1200" b="0" strike="noStrike" spc="-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Zaključak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</a:rPr>
              <a:t>U ovom primjeru je prikazan analitički pristup konstrukciji RDB-a.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spc="-1" dirty="0">
                <a:solidFill>
                  <a:schemeClr val="dk1"/>
                </a:solidFill>
                <a:latin typeface="Tahoma"/>
              </a:rPr>
              <a:t>Slobodno se „igrajte“ s bazom podataka i osmišljavajte nove pretrage, izvješća itd.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0452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>
            <a:extLst>
              <a:ext uri="{FF2B5EF4-FFF2-40B4-BE49-F238E27FC236}">
                <a16:creationId xmlns:a16="http://schemas.microsoft.com/office/drawing/2014/main" id="{4111F4BD-3358-46B1-9609-9F31A909894F}"/>
              </a:ext>
            </a:extLst>
          </p:cNvPr>
          <p:cNvSpPr txBox="1">
            <a:spLocks/>
          </p:cNvSpPr>
          <p:nvPr/>
        </p:nvSpPr>
        <p:spPr>
          <a:xfrm>
            <a:off x="1524000" y="1335773"/>
            <a:ext cx="9144000" cy="476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3700" b="0" dirty="0">
                <a:solidFill>
                  <a:schemeClr val="tx1"/>
                </a:solidFill>
              </a:rPr>
              <a:t>Sanja Bojić, Kristijan Brglez, Maja Fošner, Roman Gumzej, Rebeka Kovačič Lukman, Benjamin Marcen, Marinko Maslarić, Boško Matović, Dejan Mirčetić</a:t>
            </a:r>
            <a:r>
              <a:rPr lang="pl-PL" sz="4000" b="0" dirty="0">
                <a:solidFill>
                  <a:schemeClr val="tx1"/>
                </a:solidFill>
              </a:rPr>
              <a:t>​</a:t>
            </a:r>
          </a:p>
          <a:p>
            <a:pPr algn="ctr"/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dirty="0"/>
              <a:t>Zadnja verzija: Lipanj 2025</a:t>
            </a:r>
          </a:p>
        </p:txBody>
      </p:sp>
    </p:spTree>
    <p:extLst>
      <p:ext uri="{BB962C8B-B14F-4D97-AF65-F5344CB8AC3E}">
        <p14:creationId xmlns:p14="http://schemas.microsoft.com/office/powerpoint/2010/main" val="649892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na pažnji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Upravljanje podacima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Izgradnja relacijske baze podataka</a:t>
            </a:r>
            <a:endParaRPr lang="pl-PL" sz="20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Globalni model</a:t>
            </a:r>
            <a:endParaRPr lang="pl-PL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Konceptualni model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Logički model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Fizički model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 Zaključak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Upravljanje podacima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Osim što imaju određeni format, podaci mogu biti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organizirani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 različite načine kako bi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se olakšalo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njihovo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upravljanje, obrada i prezentacija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Iako su podaci na njihovom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ulazu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uglavnom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nestrukturirani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njihovom pohranom, prijenosom i obradom povećava se njihova organiziranost.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Uobičajeni oblici organizacije podataka s povećanjem složenosti predstavljaju polustrukturirane (npr. CSV) i strukturirane (npr. proračunske tablice, baze podataka itd.) formate podataka: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Prvi oblik organizacije podataka su dvodimenzionalni nizovi polja, koji se nazivaju i </a:t>
            </a:r>
            <a:r>
              <a:rPr lang="hr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tablice ili proračunske tablice 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Postoje različiti oblici organizacije </a:t>
            </a:r>
            <a:r>
              <a:rPr lang="hr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baza podataka </a:t>
            </a:r>
            <a:r>
              <a:rPr lang="hr" sz="1400" b="1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 relacijski model (RDB) je najčešći. 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</a:rPr>
              <a:t>RDB model temelji se na konceptu </a:t>
            </a:r>
            <a:r>
              <a:rPr lang="hr" sz="1400" b="1" spc="-1" dirty="0">
                <a:solidFill>
                  <a:schemeClr val="dk1"/>
                </a:solidFill>
                <a:latin typeface="Tahoma"/>
                <a:ea typeface="Tahoma"/>
              </a:rPr>
              <a:t>entiteta i relacija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Budući da obično ne postoje fiksni putovi pretraživanja datoteka baze podataka, osmišljeni su razni </a:t>
            </a:r>
            <a:r>
              <a:rPr lang="en-GB" sz="1400" b="1" spc="-1" dirty="0">
                <a:solidFill>
                  <a:schemeClr val="dk1"/>
                </a:solidFill>
                <a:latin typeface="Tahoma"/>
                <a:ea typeface="Tahoma"/>
              </a:rPr>
              <a:t>upitni </a:t>
            </a:r>
            <a:r>
              <a:rPr lang="en-GB" sz="1400" b="1" spc="-1" dirty="0" err="1">
                <a:solidFill>
                  <a:schemeClr val="dk1"/>
                </a:solidFill>
                <a:latin typeface="Tahoma"/>
                <a:ea typeface="Tahoma"/>
              </a:rPr>
              <a:t>jezici</a:t>
            </a:r>
            <a:r>
              <a:rPr lang="en-GB" sz="14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(npr. SQL)</a:t>
            </a:r>
            <a:r>
              <a:rPr lang="hr-HR" sz="1400" spc="-1" dirty="0">
                <a:solidFill>
                  <a:schemeClr val="dk1"/>
                </a:solidFill>
                <a:latin typeface="Tahoma"/>
                <a:ea typeface="Tahoma"/>
              </a:rPr>
              <a:t> z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a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dohvaćanje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manipulaciju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podacima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(W3 škole, 2023.)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Sirovi podaci o transakcijama (CSV)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938031" y="1320572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-HR" dirty="0">
                <a:ea typeface="Calibri"/>
                <a:cs typeface="Calibri"/>
              </a:rPr>
              <a:t>n</a:t>
            </a:r>
            <a:r>
              <a:rPr lang="hr" dirty="0">
                <a:ea typeface="Calibri"/>
                <a:cs typeface="Calibri"/>
              </a:rPr>
              <a:t>aziv polja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44725" y="2110799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 dirty="0">
                <a:ea typeface="Calibri"/>
                <a:cs typeface="Calibri"/>
              </a:rPr>
              <a:t>transakcije</a:t>
            </a:r>
            <a:endParaRPr lang="en-US" dirty="0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91344" y="6190306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</a:rPr>
              <a:t>CSV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(vrijednosti odvojene zarezom)</a:t>
            </a:r>
            <a:endParaRPr lang="sl-SI" dirty="0">
              <a:latin typeface="Tahoma"/>
              <a:ea typeface="Tahoma"/>
              <a:cs typeface="Tahoma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C2D852-2617-7FD5-8329-21B096C25CFC}"/>
              </a:ext>
            </a:extLst>
          </p:cNvPr>
          <p:cNvSpPr txBox="1"/>
          <p:nvPr/>
        </p:nvSpPr>
        <p:spPr>
          <a:xfrm>
            <a:off x="2822267" y="2112616"/>
            <a:ext cx="765458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" dirty="0">
                <a:ea typeface="+mn-lt"/>
                <a:cs typeface="+mn-lt"/>
              </a:rPr>
              <a:t>Datum, IDprodavatelja, IDkupca, IDtransakcije, IDproizvoda, Cijenaproizvoda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1.10.24,1,12,1,101,195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1.10.24,1,12,1,102,45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1.10.24,1,12,1,103,35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1.10.24,2,14,2,104,55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1.10.24,2,14,3,101,195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2.10.24, 3, 15, 4, 105, 85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2.10.24,3,15,4,101,195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2.10.24,3,15,4,103,35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2.10.24,3,16,5,104,55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2.10.24,1,17,6,101,195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2.10.24,1,17,6,102,45</a:t>
            </a:r>
            <a:endParaRPr lang="sl-SI" dirty="0"/>
          </a:p>
          <a:p>
            <a:pPr algn="l"/>
            <a:r>
              <a:rPr lang="hr" dirty="0">
                <a:ea typeface="Calibri"/>
                <a:cs typeface="Calibri"/>
              </a:rPr>
              <a:t>...</a:t>
            </a:r>
          </a:p>
          <a:p>
            <a:endParaRPr lang="sl-S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59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CSV u podatke proračunske tablice</a:t>
            </a:r>
            <a:endParaRPr lang="en-US" dirty="0"/>
          </a:p>
        </p:txBody>
      </p:sp>
      <p:pic>
        <p:nvPicPr>
          <p:cNvPr id="2" name="Označba mesta vsebine 1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B1633813-6038-8610-E157-FF7C55D648C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714325" y="2691352"/>
            <a:ext cx="6762750" cy="2619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624880" y="1821613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>
                <a:ea typeface="Calibri"/>
                <a:cs typeface="Calibri"/>
              </a:rPr>
              <a:t>stupac</a:t>
            </a:r>
            <a:endParaRPr lang="en-US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86478" y="2904114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>
                <a:ea typeface="Calibri"/>
                <a:cs typeface="Calibri"/>
              </a:rPr>
              <a:t>red</a:t>
            </a:r>
            <a:endParaRPr lang="en-US"/>
          </a:p>
        </p:txBody>
      </p:sp>
      <p:sp>
        <p:nvSpPr>
          <p:cNvPr id="5" name="Oblaček: črta 4">
            <a:extLst>
              <a:ext uri="{FF2B5EF4-FFF2-40B4-BE49-F238E27FC236}">
                <a16:creationId xmlns:a16="http://schemas.microsoft.com/office/drawing/2014/main" id="{47357BEA-9870-B0BB-9E27-3B7B37B77095}"/>
              </a:ext>
            </a:extLst>
          </p:cNvPr>
          <p:cNvSpPr/>
          <p:nvPr/>
        </p:nvSpPr>
        <p:spPr>
          <a:xfrm>
            <a:off x="4048126" y="4357688"/>
            <a:ext cx="857250" cy="273844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>
                <a:ea typeface="Calibri"/>
                <a:cs typeface="Calibri"/>
              </a:rPr>
              <a:t>ćelija</a:t>
            </a:r>
            <a:endParaRPr lang="en-US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zaslona LibreOfficea proračunska tablica DB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Podaci iz proračunske tablice u bazu podataka + SQL upit</a:t>
            </a:r>
            <a:endParaRPr lang="en-US" dirty="0"/>
          </a:p>
        </p:txBody>
      </p:sp>
      <p:pic>
        <p:nvPicPr>
          <p:cNvPr id="6" name="Slika 5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D464DF2-19FD-830B-4E57-47A6E45F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328862"/>
            <a:ext cx="7200900" cy="2200275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7D7A5E0B-6CA4-4D64-85DE-763879353B2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zaslona LibreOffice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baze podataka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DB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04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Izgradnja relacijske baze podataka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</a:rPr>
              <a:t>Relacijska baza podataka (RDB) može se konstruirati analitički (od vrha prema dolje) ili sintetički (od dna prema vrhu)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spc="-1" dirty="0">
                <a:solidFill>
                  <a:schemeClr val="dk1"/>
                </a:solidFill>
                <a:latin typeface="Tahoma"/>
              </a:rPr>
              <a:t>Ovisno o dostupnim informacijama: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spc="-1" dirty="0">
                <a:solidFill>
                  <a:schemeClr val="dk1"/>
                </a:solidFill>
                <a:latin typeface="Tahoma"/>
              </a:rPr>
              <a:t>prvi pristup odgovara izgradnji baze podataka od nule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spc="-1" dirty="0">
                <a:solidFill>
                  <a:schemeClr val="dk1"/>
                </a:solidFill>
                <a:latin typeface="Tahoma"/>
              </a:rPr>
              <a:t>d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</a:rPr>
              <a:t>rugi </a:t>
            </a:r>
            <a:r>
              <a:rPr lang="hr" sz="1400" spc="-1" dirty="0">
                <a:solidFill>
                  <a:schemeClr val="dk1"/>
                </a:solidFill>
                <a:latin typeface="Tahoma"/>
              </a:rPr>
              <a:t>pristup odgovara izgradnji baze podataka iz kolekcije sortiranih podataka po atributima (npr. iz proračunske tablice)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</a:rPr>
              <a:t>Glavna prednost korištenja </a:t>
            </a:r>
            <a:r>
              <a:rPr lang="hr" sz="1800" spc="-1" dirty="0">
                <a:solidFill>
                  <a:schemeClr val="dk1"/>
                </a:solidFill>
                <a:latin typeface="Tahoma"/>
              </a:rPr>
              <a:t>RDB-a je ta što su tablice međusobno povezane ključevima: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</a:rPr>
              <a:t>primarni ključevi (jedinstveni) olakšavaju pronalaženje odgovarajućih redaka podataka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spc="-1" dirty="0">
                <a:solidFill>
                  <a:schemeClr val="dk1"/>
                </a:solidFill>
                <a:latin typeface="Tahoma"/>
              </a:rPr>
              <a:t>sekundarni ključevi olakšavaju međusobno povezivanje povezanih tablica pomoću određenih atributa koji se s jedne strane pojavljuju kao reference, a s druge kao primarni ključevi.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>
                <a:solidFill>
                  <a:srgbClr val="1065AB"/>
                </a:solidFill>
                <a:latin typeface="Tahoma"/>
                <a:ea typeface="Tahoma"/>
              </a:rPr>
              <a:t>Globalni model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4E73FAD-0532-4CB8-B1A1-16A0611AEC50}"/>
              </a:ext>
            </a:extLst>
          </p:cNvPr>
          <p:cNvGrpSpPr/>
          <p:nvPr/>
        </p:nvGrpSpPr>
        <p:grpSpPr>
          <a:xfrm>
            <a:off x="3017837" y="1959505"/>
            <a:ext cx="6389633" cy="3191304"/>
            <a:chOff x="1385888" y="1798638"/>
            <a:chExt cx="6389633" cy="3191304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1694A5BB-4D7F-4BE6-B5CF-56F5DCBC0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888" y="3175000"/>
              <a:ext cx="1981200" cy="458788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hr">
                  <a:latin typeface="Comic Sans MS" charset="0"/>
                  <a:cs typeface="Arial Unicode MS" charset="0"/>
                </a:rPr>
                <a:t>Dobavljač</a:t>
              </a:r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4E18BD4B-C70B-45E5-AC8E-0919126E9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1012" y="3175000"/>
              <a:ext cx="2214509" cy="462392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en-GB" dirty="0">
                  <a:latin typeface="Comic Sans MS" charset="0"/>
                  <a:cs typeface="Arial Unicode MS" charset="0"/>
                </a:rPr>
                <a:t>P</a:t>
              </a:r>
              <a:r>
                <a:rPr lang="hr-HR" dirty="0" err="1">
                  <a:latin typeface="Comic Sans MS" charset="0"/>
                  <a:cs typeface="Arial Unicode MS" charset="0"/>
                </a:rPr>
                <a:t>rodavaonica</a:t>
              </a:r>
              <a:endParaRPr lang="hr" dirty="0">
                <a:latin typeface="Comic Sans MS" charset="0"/>
                <a:cs typeface="Arial Unicode MS" charset="0"/>
              </a:endParaRP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0D560C78-00EA-440B-8D49-9C51889F8AF5}"/>
                </a:ext>
              </a:extLst>
            </p:cNvPr>
            <p:cNvSpPr>
              <a:spLocks/>
            </p:cNvSpPr>
            <p:nvPr/>
          </p:nvSpPr>
          <p:spPr bwMode="auto">
            <a:xfrm rot="21480000">
              <a:off x="2284413" y="1992315"/>
              <a:ext cx="4100512" cy="1209675"/>
            </a:xfrm>
            <a:custGeom>
              <a:avLst/>
              <a:gdLst>
                <a:gd name="T0" fmla="*/ 0 w 2506"/>
                <a:gd name="T1" fmla="*/ 599 h 657"/>
                <a:gd name="T2" fmla="*/ 691 w 2506"/>
                <a:gd name="T3" fmla="*/ 138 h 657"/>
                <a:gd name="T4" fmla="*/ 1171 w 2506"/>
                <a:gd name="T5" fmla="*/ 234 h 657"/>
                <a:gd name="T6" fmla="*/ 1728 w 2506"/>
                <a:gd name="T7" fmla="*/ 71 h 657"/>
                <a:gd name="T8" fmla="*/ 2506 w 2506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6" h="657">
                  <a:moveTo>
                    <a:pt x="0" y="599"/>
                  </a:moveTo>
                  <a:cubicBezTo>
                    <a:pt x="248" y="399"/>
                    <a:pt x="496" y="199"/>
                    <a:pt x="691" y="138"/>
                  </a:cubicBezTo>
                  <a:cubicBezTo>
                    <a:pt x="886" y="77"/>
                    <a:pt x="998" y="245"/>
                    <a:pt x="1171" y="234"/>
                  </a:cubicBezTo>
                  <a:cubicBezTo>
                    <a:pt x="1344" y="223"/>
                    <a:pt x="1505" y="0"/>
                    <a:pt x="1728" y="71"/>
                  </a:cubicBezTo>
                  <a:cubicBezTo>
                    <a:pt x="1951" y="142"/>
                    <a:pt x="2228" y="399"/>
                    <a:pt x="2506" y="657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48E69BE1-93B4-447B-A34D-F262748A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165" y="3689352"/>
              <a:ext cx="4465637" cy="904875"/>
            </a:xfrm>
            <a:custGeom>
              <a:avLst/>
              <a:gdLst>
                <a:gd name="T0" fmla="*/ 2813 w 2813"/>
                <a:gd name="T1" fmla="*/ 10 h 494"/>
                <a:gd name="T2" fmla="*/ 2381 w 2813"/>
                <a:gd name="T3" fmla="*/ 375 h 494"/>
                <a:gd name="T4" fmla="*/ 1748 w 2813"/>
                <a:gd name="T5" fmla="*/ 259 h 494"/>
                <a:gd name="T6" fmla="*/ 1162 w 2813"/>
                <a:gd name="T7" fmla="*/ 451 h 494"/>
                <a:gd name="T8" fmla="*/ 0 w 2813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3" h="494">
                  <a:moveTo>
                    <a:pt x="2813" y="10"/>
                  </a:moveTo>
                  <a:cubicBezTo>
                    <a:pt x="2685" y="172"/>
                    <a:pt x="2558" y="334"/>
                    <a:pt x="2381" y="375"/>
                  </a:cubicBezTo>
                  <a:cubicBezTo>
                    <a:pt x="2204" y="416"/>
                    <a:pt x="1951" y="246"/>
                    <a:pt x="1748" y="259"/>
                  </a:cubicBezTo>
                  <a:cubicBezTo>
                    <a:pt x="1545" y="272"/>
                    <a:pt x="1453" y="494"/>
                    <a:pt x="1162" y="451"/>
                  </a:cubicBezTo>
                  <a:cubicBezTo>
                    <a:pt x="871" y="408"/>
                    <a:pt x="435" y="204"/>
                    <a:pt x="0" y="0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C57FC3E6-CCDB-4329-8FC5-1B0FE3201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2377" y="1798638"/>
              <a:ext cx="1050139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hr" b="1">
                  <a:latin typeface="Comic Sans MS" charset="0"/>
                </a:rPr>
                <a:t>Roba</a:t>
              </a: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03B31692-D531-4AFC-9A21-7F7EEE9E4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4775" y="4527550"/>
              <a:ext cx="1615999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en-GB" b="1" dirty="0">
                  <a:latin typeface="Comic Sans MS" charset="0"/>
                </a:rPr>
                <a:t>N</a:t>
              </a:r>
              <a:r>
                <a:rPr lang="hr-HR" b="1" dirty="0" err="1">
                  <a:latin typeface="Comic Sans MS" charset="0"/>
                </a:rPr>
                <a:t>arudžba</a:t>
              </a:r>
              <a:endParaRPr lang="hr" b="1" dirty="0">
                <a:latin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Konceptualni model (ER dijagram)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75C310F-AA15-42BE-9AEA-FFAF38E63CCD}"/>
              </a:ext>
            </a:extLst>
          </p:cNvPr>
          <p:cNvGrpSpPr/>
          <p:nvPr/>
        </p:nvGrpSpPr>
        <p:grpSpPr>
          <a:xfrm>
            <a:off x="3384550" y="2271713"/>
            <a:ext cx="5422900" cy="2314575"/>
            <a:chOff x="0" y="0"/>
            <a:chExt cx="5422900" cy="2314575"/>
          </a:xfrm>
        </p:grpSpPr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4F96D36F-6EAF-489A-B64B-EA9BA7930958}"/>
                </a:ext>
              </a:extLst>
            </p:cNvPr>
            <p:cNvSpPr/>
            <p:nvPr/>
          </p:nvSpPr>
          <p:spPr>
            <a:xfrm>
              <a:off x="3438525" y="1228725"/>
              <a:ext cx="485775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hr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Broj 1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iagram poteka: odločitev 6">
              <a:extLst>
                <a:ext uri="{FF2B5EF4-FFF2-40B4-BE49-F238E27FC236}">
                  <a16:creationId xmlns:a16="http://schemas.microsoft.com/office/drawing/2014/main" id="{C6EBC499-4720-4B44-B4CC-228221C2043F}"/>
                </a:ext>
              </a:extLst>
            </p:cNvPr>
            <p:cNvSpPr/>
            <p:nvPr/>
          </p:nvSpPr>
          <p:spPr>
            <a:xfrm>
              <a:off x="1962150" y="942975"/>
              <a:ext cx="1504950" cy="939800"/>
            </a:xfrm>
            <a:prstGeom prst="flowChartDecision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hr-HR" sz="11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arudžba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Pravokotnik 7">
              <a:extLst>
                <a:ext uri="{FF2B5EF4-FFF2-40B4-BE49-F238E27FC236}">
                  <a16:creationId xmlns:a16="http://schemas.microsoft.com/office/drawing/2014/main" id="{B8FEDC52-94C5-4A7A-B423-4EF7E46C9681}"/>
                </a:ext>
              </a:extLst>
            </p:cNvPr>
            <p:cNvSpPr/>
            <p:nvPr/>
          </p:nvSpPr>
          <p:spPr>
            <a:xfrm>
              <a:off x="1457325" y="1190625"/>
              <a:ext cx="514350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hr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milijun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Diagram poteka: proces 8">
              <a:extLst>
                <a:ext uri="{FF2B5EF4-FFF2-40B4-BE49-F238E27FC236}">
                  <a16:creationId xmlns:a16="http://schemas.microsoft.com/office/drawing/2014/main" id="{6DBB5CBF-A746-4794-AC7D-27F42A1BE9C2}"/>
                </a:ext>
              </a:extLst>
            </p:cNvPr>
            <p:cNvSpPr/>
            <p:nvPr/>
          </p:nvSpPr>
          <p:spPr>
            <a:xfrm>
              <a:off x="0" y="119062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hr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Dobavljač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Kolenski povezovalnik 40">
              <a:extLst>
                <a:ext uri="{FF2B5EF4-FFF2-40B4-BE49-F238E27FC236}">
                  <a16:creationId xmlns:a16="http://schemas.microsoft.com/office/drawing/2014/main" id="{275C4245-EED0-4724-93CD-7919A4D4132B}"/>
                </a:ext>
              </a:extLst>
            </p:cNvPr>
            <p:cNvCxnSpPr/>
            <p:nvPr/>
          </p:nvCxnSpPr>
          <p:spPr>
            <a:xfrm flipV="1">
              <a:off x="1485900" y="1419225"/>
              <a:ext cx="495300" cy="5969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Kolenski povezovalnik 42">
              <a:extLst>
                <a:ext uri="{FF2B5EF4-FFF2-40B4-BE49-F238E27FC236}">
                  <a16:creationId xmlns:a16="http://schemas.microsoft.com/office/drawing/2014/main" id="{9B8A0BB1-95EE-4EBE-9CA4-C331CED2C153}"/>
                </a:ext>
              </a:extLst>
            </p:cNvPr>
            <p:cNvCxnSpPr/>
            <p:nvPr/>
          </p:nvCxnSpPr>
          <p:spPr>
            <a:xfrm>
              <a:off x="3324225" y="1419225"/>
              <a:ext cx="609600" cy="762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Diagram poteka: proces 11">
              <a:extLst>
                <a:ext uri="{FF2B5EF4-FFF2-40B4-BE49-F238E27FC236}">
                  <a16:creationId xmlns:a16="http://schemas.microsoft.com/office/drawing/2014/main" id="{68ED6A33-10FE-470C-8D9F-028CA8F2123B}"/>
                </a:ext>
              </a:extLst>
            </p:cNvPr>
            <p:cNvSpPr/>
            <p:nvPr/>
          </p:nvSpPr>
          <p:spPr>
            <a:xfrm>
              <a:off x="3924300" y="117157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hr-HR" sz="11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rodavaonica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Pravokotnik 12">
              <a:extLst>
                <a:ext uri="{FF2B5EF4-FFF2-40B4-BE49-F238E27FC236}">
                  <a16:creationId xmlns:a16="http://schemas.microsoft.com/office/drawing/2014/main" id="{7560CBFB-F55A-4739-9297-382718AE0DB1}"/>
                </a:ext>
              </a:extLst>
            </p:cNvPr>
            <p:cNvSpPr/>
            <p:nvPr/>
          </p:nvSpPr>
          <p:spPr>
            <a:xfrm>
              <a:off x="3048000" y="1685925"/>
              <a:ext cx="1146121" cy="6286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hr" sz="1100" u="sng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ID_narudžbe </a:t>
              </a:r>
              <a:br>
                <a:rPr lang="sl-SI" sz="1100" u="sng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Datum </a:t>
              </a:r>
              <a:br>
                <a:rPr lang="sl-SI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Količina</a:t>
              </a:r>
              <a:endParaRPr lang="sl-SI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Kolenski povezovalnik 46">
              <a:extLst>
                <a:ext uri="{FF2B5EF4-FFF2-40B4-BE49-F238E27FC236}">
                  <a16:creationId xmlns:a16="http://schemas.microsoft.com/office/drawing/2014/main" id="{1058BACE-078F-4B58-9D5E-4C6FC66E2C54}"/>
                </a:ext>
              </a:extLst>
            </p:cNvPr>
            <p:cNvCxnSpPr/>
            <p:nvPr/>
          </p:nvCxnSpPr>
          <p:spPr>
            <a:xfrm flipH="1">
              <a:off x="2657475" y="542925"/>
              <a:ext cx="45719" cy="4064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iagram poteka: proces 14">
              <a:extLst>
                <a:ext uri="{FF2B5EF4-FFF2-40B4-BE49-F238E27FC236}">
                  <a16:creationId xmlns:a16="http://schemas.microsoft.com/office/drawing/2014/main" id="{106C5110-148D-400D-8F82-8954B0129218}"/>
                </a:ext>
              </a:extLst>
            </p:cNvPr>
            <p:cNvSpPr/>
            <p:nvPr/>
          </p:nvSpPr>
          <p:spPr>
            <a:xfrm>
              <a:off x="1962150" y="0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hr" sz="11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Proizvod</a:t>
              </a:r>
              <a:endParaRPr lang="sl-SI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Pravokotnik 15">
              <a:extLst>
                <a:ext uri="{FF2B5EF4-FFF2-40B4-BE49-F238E27FC236}">
                  <a16:creationId xmlns:a16="http://schemas.microsoft.com/office/drawing/2014/main" id="{4584300C-5809-410C-9F52-A5A314901BA6}"/>
                </a:ext>
              </a:extLst>
            </p:cNvPr>
            <p:cNvSpPr/>
            <p:nvPr/>
          </p:nvSpPr>
          <p:spPr>
            <a:xfrm rot="5400000" flipH="1">
              <a:off x="2594292" y="659766"/>
              <a:ext cx="628651" cy="204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h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tisuća</a:t>
              </a:r>
              <a:endParaRPr lang="sl-SI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B84BF9-05A8-42A4-8EFD-F4BEF554E2E2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a92fe6ce-cc5e-4661-b3e6-d9d5535f70b5"/>
    <ds:schemaRef ds:uri="http://schemas.openxmlformats.org/package/2006/metadata/core-properties"/>
    <ds:schemaRef ds:uri="d9bddfac-6dc9-4958-8f35-4d0da3af229b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75A757-0B70-43DE-A24B-C217E31093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1DCC65-CBD9-43A2-9DBA-0A7AC2D7F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</TotalTime>
  <Words>713</Words>
  <Application>Microsoft Office PowerPoint</Application>
  <PresentationFormat>Panoramiczny</PresentationFormat>
  <Paragraphs>94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6" baseType="lpstr">
      <vt:lpstr>MS Gothic</vt:lpstr>
      <vt:lpstr>Arial</vt:lpstr>
      <vt:lpstr>Calibri</vt:lpstr>
      <vt:lpstr>Comic Sans MS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LOGISTIČKIH PODATAKA</vt:lpstr>
      <vt:lpstr>Agenda</vt:lpstr>
      <vt:lpstr>Upravljanje podacima</vt:lpstr>
      <vt:lpstr>Sirovi podaci o transakcijama (CSV)</vt:lpstr>
      <vt:lpstr>CSV u podatke proračunske tablice</vt:lpstr>
      <vt:lpstr>Podaci iz proračunske tablice u bazu podataka + SQL upit</vt:lpstr>
      <vt:lpstr>Izgradnja relacijske baze podataka</vt:lpstr>
      <vt:lpstr>Globalni model</vt:lpstr>
      <vt:lpstr>Konceptualni model (ER dijagram)</vt:lpstr>
      <vt:lpstr>Logički model</vt:lpstr>
      <vt:lpstr>Logički model</vt:lpstr>
      <vt:lpstr>Fizički model</vt:lpstr>
      <vt:lpstr>Pretraživanje podataka</vt:lpstr>
      <vt:lpstr>Zaključak</vt:lpstr>
      <vt:lpstr>Prezentacja programu PowerPoint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273</cp:revision>
  <dcterms:created xsi:type="dcterms:W3CDTF">2023-07-06T12:09:08Z</dcterms:created>
  <dcterms:modified xsi:type="dcterms:W3CDTF">2025-11-07T15:39:02Z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