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81" r:id="rId7"/>
    <p:sldId id="299" r:id="rId8"/>
    <p:sldId id="286" r:id="rId9"/>
    <p:sldId id="300" r:id="rId10"/>
    <p:sldId id="301" r:id="rId11"/>
    <p:sldId id="302" r:id="rId12"/>
    <p:sldId id="303" r:id="rId13"/>
    <p:sldId id="304" r:id="rId14"/>
    <p:sldId id="305" r:id="rId15"/>
    <p:sldId id="306" r:id="rId16"/>
    <p:sldId id="307" r:id="rId17"/>
    <p:sldId id="308" r:id="rId18"/>
    <p:sldId id="266" r:id="rId19"/>
    <p:sldId id="335" r:id="rId20"/>
    <p:sldId id="263"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9E8A-2484-4D9E-8F4A-F3658B108928}" v="9" dt="2023-11-15T12:03:04.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12" d="100"/>
          <a:sy n="112" d="100"/>
        </p:scale>
        <p:origin x="4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a:extLst>
              <a:ext uri="{FF2B5EF4-FFF2-40B4-BE49-F238E27FC236}">
                <a16:creationId xmlns:a16="http://schemas.microsoft.com/office/drawing/2014/main" id="{A7639E57-69B7-B64E-D380-D70D581C672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205238"/>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1B6FC843-1A18-08E1-59B1-95316390B053}"/>
              </a:ext>
            </a:extLst>
          </p:cNvPr>
          <p:cNvSpPr txBox="1"/>
          <p:nvPr userDrawn="1"/>
        </p:nvSpPr>
        <p:spPr>
          <a:xfrm>
            <a:off x="7657032" y="6228761"/>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762D46D1-33BE-2DE0-8C95-B33C4833D907}"/>
              </a:ext>
            </a:extLst>
          </p:cNvPr>
          <p:cNvSpPr>
            <a:spLocks noGrp="1"/>
          </p:cNvSpPr>
          <p:nvPr>
            <p:ph type="ctrTitle"/>
          </p:nvPr>
        </p:nvSpPr>
        <p:spPr>
          <a:xfrm>
            <a:off x="5925440" y="659349"/>
            <a:ext cx="5648456" cy="2183467"/>
          </a:xfrm>
        </p:spPr>
        <p:txBody>
          <a:bodyPr>
            <a:normAutofit fontScale="90000"/>
          </a:bodyPr>
          <a:lstStyle/>
          <a:p>
            <a:pPr lvl="0"/>
            <a:r>
              <a:rPr lang="pl-PL" dirty="0"/>
              <a:t>Statistical methods for analysing logistics data</a:t>
            </a:r>
            <a:endParaRPr lang="sl-SI" dirty="0"/>
          </a:p>
        </p:txBody>
      </p:sp>
      <p:sp>
        <p:nvSpPr>
          <p:cNvPr id="13" name="Tytuł 1">
            <a:extLst>
              <a:ext uri="{FF2B5EF4-FFF2-40B4-BE49-F238E27FC236}">
                <a16:creationId xmlns:a16="http://schemas.microsoft.com/office/drawing/2014/main" id="{3B3AF293-5F03-5CBF-E797-E3F4FF4E49B4}"/>
              </a:ext>
            </a:extLst>
          </p:cNvPr>
          <p:cNvSpPr txBox="1">
            <a:spLocks/>
          </p:cNvSpPr>
          <p:nvPr/>
        </p:nvSpPr>
        <p:spPr>
          <a:xfrm>
            <a:off x="6402763" y="4201919"/>
            <a:ext cx="4967366" cy="84255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Teaching materials ​</a:t>
            </a:r>
          </a:p>
          <a:p>
            <a:r>
              <a:rPr lang="pl-PL" sz="2800" dirty="0">
                <a:latin typeface="Tahoma" panose="020B0604030504040204" pitchFamily="34" charset="0"/>
                <a:ea typeface="Tahoma" panose="020B0604030504040204" pitchFamily="34" charset="0"/>
                <a:cs typeface="Tahoma" panose="020B0604030504040204" pitchFamily="34" charset="0"/>
              </a:rPr>
              <a:t>for exercises</a:t>
            </a:r>
          </a:p>
        </p:txBody>
      </p:sp>
      <p:sp>
        <p:nvSpPr>
          <p:cNvPr id="16" name="Tytuł 1">
            <a:extLst>
              <a:ext uri="{FF2B5EF4-FFF2-40B4-BE49-F238E27FC236}">
                <a16:creationId xmlns:a16="http://schemas.microsoft.com/office/drawing/2014/main" id="{46EA2B09-7223-1781-4026-E4036E1D6C6B}"/>
              </a:ext>
            </a:extLst>
          </p:cNvPr>
          <p:cNvSpPr txBox="1">
            <a:spLocks/>
          </p:cNvSpPr>
          <p:nvPr/>
        </p:nvSpPr>
        <p:spPr>
          <a:xfrm>
            <a:off x="6096000" y="3172628"/>
            <a:ext cx="5872309" cy="842557"/>
          </a:xfrm>
          <a:prstGeom prst="rect">
            <a:avLst/>
          </a:prstGeom>
        </p:spPr>
        <p:txBody>
          <a:bodyPr vert="horz" lIns="91440" tIns="45720" rIns="91440" bIns="45720" rtlCol="0" anchor="b">
            <a:normAutofit fontScale="62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Business analytics and Database operations</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3" name="Picture 2">
            <a:extLst>
              <a:ext uri="{FF2B5EF4-FFF2-40B4-BE49-F238E27FC236}">
                <a16:creationId xmlns:a16="http://schemas.microsoft.com/office/drawing/2014/main" id="{86B35ADF-668C-23D2-A5F6-4E7C2E6BD280}"/>
              </a:ext>
            </a:extLst>
          </p:cNvPr>
          <p:cNvPicPr>
            <a:picLocks noChangeAspect="1"/>
          </p:cNvPicPr>
          <p:nvPr/>
        </p:nvPicPr>
        <p:blipFill>
          <a:blip r:embed="rId2"/>
          <a:stretch>
            <a:fillRect/>
          </a:stretch>
        </p:blipFill>
        <p:spPr>
          <a:xfrm>
            <a:off x="2231858" y="1416874"/>
            <a:ext cx="5419994" cy="5076000"/>
          </a:xfrm>
          <a:prstGeom prst="rect">
            <a:avLst/>
          </a:prstGeom>
        </p:spPr>
      </p:pic>
    </p:spTree>
    <p:extLst>
      <p:ext uri="{BB962C8B-B14F-4D97-AF65-F5344CB8AC3E}">
        <p14:creationId xmlns:p14="http://schemas.microsoft.com/office/powerpoint/2010/main" val="2071562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5" name="Picture 4">
            <a:extLst>
              <a:ext uri="{FF2B5EF4-FFF2-40B4-BE49-F238E27FC236}">
                <a16:creationId xmlns:a16="http://schemas.microsoft.com/office/drawing/2014/main" id="{C5F4D943-9E43-4665-996E-A22B0AA52E2B}"/>
              </a:ext>
            </a:extLst>
          </p:cNvPr>
          <p:cNvPicPr>
            <a:picLocks noChangeAspect="1"/>
          </p:cNvPicPr>
          <p:nvPr/>
        </p:nvPicPr>
        <p:blipFill>
          <a:blip r:embed="rId2"/>
          <a:stretch>
            <a:fillRect/>
          </a:stretch>
        </p:blipFill>
        <p:spPr>
          <a:xfrm>
            <a:off x="114300" y="1575404"/>
            <a:ext cx="6309130" cy="3605945"/>
          </a:xfrm>
          <a:prstGeom prst="rect">
            <a:avLst/>
          </a:prstGeom>
        </p:spPr>
      </p:pic>
      <p:pic>
        <p:nvPicPr>
          <p:cNvPr id="7" name="Picture 6">
            <a:extLst>
              <a:ext uri="{FF2B5EF4-FFF2-40B4-BE49-F238E27FC236}">
                <a16:creationId xmlns:a16="http://schemas.microsoft.com/office/drawing/2014/main" id="{AC5E8151-4536-524D-E930-126C51100447}"/>
              </a:ext>
            </a:extLst>
          </p:cNvPr>
          <p:cNvPicPr>
            <a:picLocks noChangeAspect="1"/>
          </p:cNvPicPr>
          <p:nvPr/>
        </p:nvPicPr>
        <p:blipFill>
          <a:blip r:embed="rId3"/>
          <a:stretch>
            <a:fillRect/>
          </a:stretch>
        </p:blipFill>
        <p:spPr>
          <a:xfrm>
            <a:off x="6475216" y="1642312"/>
            <a:ext cx="5428209" cy="3447046"/>
          </a:xfrm>
          <a:prstGeom prst="rect">
            <a:avLst/>
          </a:prstGeom>
        </p:spPr>
      </p:pic>
    </p:spTree>
    <p:extLst>
      <p:ext uri="{BB962C8B-B14F-4D97-AF65-F5344CB8AC3E}">
        <p14:creationId xmlns:p14="http://schemas.microsoft.com/office/powerpoint/2010/main" val="286323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3" name="Picture 2">
            <a:extLst>
              <a:ext uri="{FF2B5EF4-FFF2-40B4-BE49-F238E27FC236}">
                <a16:creationId xmlns:a16="http://schemas.microsoft.com/office/drawing/2014/main" id="{ACA5F5F9-D16B-CCC7-C5D9-DD0495EE438D}"/>
              </a:ext>
            </a:extLst>
          </p:cNvPr>
          <p:cNvPicPr>
            <a:picLocks noChangeAspect="1"/>
          </p:cNvPicPr>
          <p:nvPr/>
        </p:nvPicPr>
        <p:blipFill>
          <a:blip r:embed="rId2"/>
          <a:stretch>
            <a:fillRect/>
          </a:stretch>
        </p:blipFill>
        <p:spPr>
          <a:xfrm>
            <a:off x="161745" y="1677687"/>
            <a:ext cx="5934255" cy="4392244"/>
          </a:xfrm>
          <a:prstGeom prst="rect">
            <a:avLst/>
          </a:prstGeom>
        </p:spPr>
      </p:pic>
      <p:pic>
        <p:nvPicPr>
          <p:cNvPr id="8" name="Picture 7">
            <a:extLst>
              <a:ext uri="{FF2B5EF4-FFF2-40B4-BE49-F238E27FC236}">
                <a16:creationId xmlns:a16="http://schemas.microsoft.com/office/drawing/2014/main" id="{9959DEBF-4F9A-826F-5A3C-00CE2C811D16}"/>
              </a:ext>
            </a:extLst>
          </p:cNvPr>
          <p:cNvPicPr>
            <a:picLocks noChangeAspect="1"/>
          </p:cNvPicPr>
          <p:nvPr/>
        </p:nvPicPr>
        <p:blipFill>
          <a:blip r:embed="rId3"/>
          <a:stretch>
            <a:fillRect/>
          </a:stretch>
        </p:blipFill>
        <p:spPr>
          <a:xfrm>
            <a:off x="5727032" y="2160042"/>
            <a:ext cx="6063406" cy="3120950"/>
          </a:xfrm>
          <a:prstGeom prst="rect">
            <a:avLst/>
          </a:prstGeom>
        </p:spPr>
      </p:pic>
    </p:spTree>
    <p:extLst>
      <p:ext uri="{BB962C8B-B14F-4D97-AF65-F5344CB8AC3E}">
        <p14:creationId xmlns:p14="http://schemas.microsoft.com/office/powerpoint/2010/main" val="24585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5" name="Picture 4">
            <a:extLst>
              <a:ext uri="{FF2B5EF4-FFF2-40B4-BE49-F238E27FC236}">
                <a16:creationId xmlns:a16="http://schemas.microsoft.com/office/drawing/2014/main" id="{EF1D5760-8145-3A8E-8276-C465BA1D8F8A}"/>
              </a:ext>
            </a:extLst>
          </p:cNvPr>
          <p:cNvPicPr>
            <a:picLocks noChangeAspect="1"/>
          </p:cNvPicPr>
          <p:nvPr/>
        </p:nvPicPr>
        <p:blipFill>
          <a:blip r:embed="rId2"/>
          <a:stretch>
            <a:fillRect/>
          </a:stretch>
        </p:blipFill>
        <p:spPr>
          <a:xfrm>
            <a:off x="222651" y="1636295"/>
            <a:ext cx="5175964" cy="4584032"/>
          </a:xfrm>
          <a:prstGeom prst="rect">
            <a:avLst/>
          </a:prstGeom>
        </p:spPr>
      </p:pic>
      <p:pic>
        <p:nvPicPr>
          <p:cNvPr id="7" name="Picture 6">
            <a:extLst>
              <a:ext uri="{FF2B5EF4-FFF2-40B4-BE49-F238E27FC236}">
                <a16:creationId xmlns:a16="http://schemas.microsoft.com/office/drawing/2014/main" id="{749558B8-3F11-F72B-8260-709708A5D786}"/>
              </a:ext>
            </a:extLst>
          </p:cNvPr>
          <p:cNvPicPr>
            <a:picLocks noChangeAspect="1"/>
          </p:cNvPicPr>
          <p:nvPr/>
        </p:nvPicPr>
        <p:blipFill>
          <a:blip r:embed="rId3"/>
          <a:stretch>
            <a:fillRect/>
          </a:stretch>
        </p:blipFill>
        <p:spPr>
          <a:xfrm>
            <a:off x="5639775" y="2273967"/>
            <a:ext cx="5890124" cy="3814011"/>
          </a:xfrm>
          <a:prstGeom prst="rect">
            <a:avLst/>
          </a:prstGeom>
        </p:spPr>
      </p:pic>
    </p:spTree>
    <p:extLst>
      <p:ext uri="{BB962C8B-B14F-4D97-AF65-F5344CB8AC3E}">
        <p14:creationId xmlns:p14="http://schemas.microsoft.com/office/powerpoint/2010/main" val="407403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Homework</a:t>
            </a:r>
            <a:r>
              <a:rPr lang="en-GB" dirty="0"/>
              <a:t>?</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sr-Latn-BA" sz="1800" dirty="0"/>
              <a:t>Generate s</a:t>
            </a:r>
            <a:r>
              <a:rPr lang="en-US" sz="1800" dirty="0"/>
              <a:t>ales </a:t>
            </a:r>
            <a:r>
              <a:rPr lang="sr-Latn-BA" sz="1800" dirty="0"/>
              <a:t>t</a:t>
            </a:r>
            <a:r>
              <a:rPr lang="en-US" sz="1800" dirty="0"/>
              <a:t>rends </a:t>
            </a:r>
            <a:r>
              <a:rPr lang="sr-Latn-BA" sz="1800" dirty="0"/>
              <a:t>o</a:t>
            </a:r>
            <a:r>
              <a:rPr lang="en-US" sz="1800" dirty="0" err="1"/>
              <a:t>ver</a:t>
            </a:r>
            <a:r>
              <a:rPr lang="en-US" sz="1800" dirty="0"/>
              <a:t> </a:t>
            </a:r>
            <a:r>
              <a:rPr lang="sr-Latn-BA" sz="1800" dirty="0"/>
              <a:t>t</a:t>
            </a:r>
            <a:r>
              <a:rPr lang="en-US" sz="1800" dirty="0" err="1"/>
              <a:t>ime</a:t>
            </a:r>
            <a:r>
              <a:rPr lang="en-US" sz="1800" dirty="0"/>
              <a:t>: Analyze how sales figures have changed over time to identify seasonal trends or growth patterns</a:t>
            </a:r>
            <a:endParaRPr lang="sr-Latn-BA" sz="1800" dirty="0"/>
          </a:p>
          <a:p>
            <a:r>
              <a:rPr lang="sr-Latn-BA" sz="1800" dirty="0"/>
              <a:t>Hint (use the code bellow and add missing parts ???):</a:t>
            </a:r>
            <a:br>
              <a:rPr lang="sr-Latn-BA" sz="1800" dirty="0"/>
            </a:br>
            <a:endParaRPr lang="sr-Latn-BA" sz="1800" dirty="0"/>
          </a:p>
          <a:p>
            <a:endParaRPr lang="en-GB" sz="1800" dirty="0"/>
          </a:p>
        </p:txBody>
      </p:sp>
      <p:pic>
        <p:nvPicPr>
          <p:cNvPr id="3" name="Picture 2">
            <a:extLst>
              <a:ext uri="{FF2B5EF4-FFF2-40B4-BE49-F238E27FC236}">
                <a16:creationId xmlns:a16="http://schemas.microsoft.com/office/drawing/2014/main" id="{9D98D875-2E41-5056-60F0-700E6B13A4B8}"/>
              </a:ext>
            </a:extLst>
          </p:cNvPr>
          <p:cNvPicPr>
            <a:picLocks noChangeAspect="1"/>
          </p:cNvPicPr>
          <p:nvPr/>
        </p:nvPicPr>
        <p:blipFill>
          <a:blip r:embed="rId2"/>
          <a:stretch>
            <a:fillRect/>
          </a:stretch>
        </p:blipFill>
        <p:spPr>
          <a:xfrm>
            <a:off x="2012996" y="3013834"/>
            <a:ext cx="4262932" cy="3218621"/>
          </a:xfrm>
          <a:prstGeom prst="rect">
            <a:avLst/>
          </a:prstGeom>
        </p:spPr>
      </p:pic>
    </p:spTree>
    <p:extLst>
      <p:ext uri="{BB962C8B-B14F-4D97-AF65-F5344CB8AC3E}">
        <p14:creationId xmlns:p14="http://schemas.microsoft.com/office/powerpoint/2010/main" val="302703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4346574"/>
          </a:xfrm>
          <a:solidFill>
            <a:schemeClr val="bg1">
              <a:lumMod val="95000"/>
            </a:schemeClr>
          </a:solidFill>
        </p:spPr>
        <p:txBody>
          <a:bodyPr>
            <a:normAutofit/>
          </a:bodyPr>
          <a:lstStyle/>
          <a:p>
            <a:pPr algn="just"/>
            <a:r>
              <a:rPr lang="en-GB" sz="1800" dirty="0">
                <a:ea typeface="Calibri" panose="020F0502020204030204" pitchFamily="34" charset="0"/>
                <a:cs typeface="Times New Roman" panose="02020603050405020304" pitchFamily="18" charset="0"/>
              </a:rPr>
              <a:t>Business Analytics (BA) is a data-driven approach that enhances business decision-making by linking raw data to actionable insights, improving company performance.</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The connection between BA, SQL, and R is crucial, as SQL manages data storage and updates, while R provides statistical analysis capabilities.</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Together, SQL and R offer a powerful combination for </a:t>
            </a:r>
            <a:r>
              <a:rPr lang="en-GB" sz="1800" dirty="0" err="1">
                <a:ea typeface="Calibri" panose="020F0502020204030204" pitchFamily="34" charset="0"/>
                <a:cs typeface="Times New Roman" panose="02020603050405020304" pitchFamily="18" charset="0"/>
              </a:rPr>
              <a:t>analyzing</a:t>
            </a:r>
            <a:r>
              <a:rPr lang="en-GB" sz="1800" dirty="0">
                <a:ea typeface="Calibri" panose="020F0502020204030204" pitchFamily="34" charset="0"/>
                <a:cs typeface="Times New Roman" panose="02020603050405020304" pitchFamily="18" charset="0"/>
              </a:rPr>
              <a:t> business data, enabling companies to make informed decisions based on accurate, real-time information.</a:t>
            </a:r>
            <a:endParaRPr lang="sr-Latn-BA" sz="1800" dirty="0">
              <a:ea typeface="Calibri" panose="020F0502020204030204" pitchFamily="34" charset="0"/>
              <a:cs typeface="Times New Roman" panose="02020603050405020304" pitchFamily="18" charset="0"/>
            </a:endParaRPr>
          </a:p>
          <a:p>
            <a:pPr algn="just"/>
            <a:r>
              <a:rPr lang="sr-Latn-BA" sz="1800" dirty="0">
                <a:ea typeface="Calibri" panose="020F0502020204030204" pitchFamily="34" charset="0"/>
                <a:cs typeface="Times New Roman" panose="02020603050405020304" pitchFamily="18" charset="0"/>
              </a:rPr>
              <a:t>SQL &amp; R make powerfull tool for any logistics and busines data analysis. They use power of both softwares and make busines decisions much more reliable.</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What is business analytics (BA)?</a:t>
            </a:r>
            <a:endParaRPr lang="sr-Latn-BA" sz="2000" dirty="0"/>
          </a:p>
          <a:p>
            <a:r>
              <a:rPr lang="sr-Latn-BA" sz="2000" dirty="0"/>
              <a:t>Database basic concepts-SQL</a:t>
            </a:r>
          </a:p>
          <a:p>
            <a:r>
              <a:rPr lang="sr-Latn-BA" sz="2000" dirty="0"/>
              <a:t>SQL &amp; BA &amp; R?</a:t>
            </a:r>
          </a:p>
          <a:p>
            <a:r>
              <a:rPr lang="sr-Latn-BA" sz="2000" dirty="0"/>
              <a:t>Quering the SQL</a:t>
            </a:r>
          </a:p>
          <a:p>
            <a:r>
              <a:rPr lang="sr-Latn-RS" sz="2000" dirty="0"/>
              <a:t>Redering SQL operations and reporting</a:t>
            </a:r>
          </a:p>
          <a:p>
            <a:r>
              <a:rPr lang="sr-Latn-RS" sz="2000" dirty="0"/>
              <a:t>Homework?</a:t>
            </a:r>
          </a:p>
          <a:p>
            <a:r>
              <a:rPr lang="sr-Latn-RS" sz="2000" dirty="0"/>
              <a:t>Summary</a:t>
            </a:r>
          </a:p>
          <a:p>
            <a:endParaRPr lang="sr-Latn-RS" sz="2000" dirty="0"/>
          </a:p>
          <a:p>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business analytics?</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3885349" y="5576471"/>
            <a:ext cx="48990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GB" sz="1100" dirty="0">
                <a:solidFill>
                  <a:srgbClr val="231F20"/>
                </a:solidFill>
                <a:latin typeface="Arial" panose="020B0604020202020204" pitchFamily="34" charset="0"/>
                <a:ea typeface="Tahoma" panose="020B0604030504040204" pitchFamily="34" charset="0"/>
              </a:rPr>
              <a:t>Figure</a:t>
            </a:r>
            <a:r>
              <a:rPr lang="sr-Latn-RS" sz="1100" dirty="0">
                <a:solidFill>
                  <a:srgbClr val="231F20"/>
                </a:solidFill>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The key pillars of BA in the context of the supply chain and logistics.</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3965575" y="1481668"/>
            <a:ext cx="4260849" cy="3923833"/>
          </a:xfrm>
          <a:prstGeom prst="rect">
            <a:avLst/>
          </a:prstGeom>
        </p:spPr>
      </p:pic>
    </p:spTree>
    <p:extLst>
      <p:ext uri="{BB962C8B-B14F-4D97-AF65-F5344CB8AC3E}">
        <p14:creationId xmlns:p14="http://schemas.microsoft.com/office/powerpoint/2010/main" val="102142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Database basic concepts-</a:t>
            </a:r>
            <a:r>
              <a:rPr lang="en-GB" dirty="0"/>
              <a:t>SQL</a:t>
            </a:r>
            <a:endParaRPr lang="pl-PL" dirty="0"/>
          </a:p>
        </p:txBody>
      </p:sp>
      <p:pic>
        <p:nvPicPr>
          <p:cNvPr id="6" name="Picture 5"/>
          <p:cNvPicPr/>
          <p:nvPr/>
        </p:nvPicPr>
        <p:blipFill>
          <a:blip r:embed="rId2"/>
          <a:stretch>
            <a:fillRect/>
          </a:stretch>
        </p:blipFill>
        <p:spPr>
          <a:xfrm>
            <a:off x="2555239" y="1282064"/>
            <a:ext cx="6902027" cy="4737735"/>
          </a:xfrm>
          <a:prstGeom prst="rect">
            <a:avLst/>
          </a:prstGeom>
        </p:spPr>
      </p:pic>
      <p:sp>
        <p:nvSpPr>
          <p:cNvPr id="7" name="Rectangle 3"/>
          <p:cNvSpPr>
            <a:spLocks noChangeArrowheads="1"/>
          </p:cNvSpPr>
          <p:nvPr/>
        </p:nvSpPr>
        <p:spPr bwMode="auto">
          <a:xfrm>
            <a:off x="4636280" y="6019799"/>
            <a:ext cx="275107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Figure. The data model of Chinook Database.</a:t>
            </a:r>
            <a:endParaRPr lang="en-GB" sz="1100" dirty="0"/>
          </a:p>
        </p:txBody>
      </p:sp>
    </p:spTree>
    <p:extLst>
      <p:ext uri="{BB962C8B-B14F-4D97-AF65-F5344CB8AC3E}">
        <p14:creationId xmlns:p14="http://schemas.microsoft.com/office/powerpoint/2010/main" val="362862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SQL and how is related to BA and R?</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 integration of Business Analytics (BA), SQL, and R is essential for effective data management and analysis, particularly in large organizations where data is well-structured within SQL databases. While SMEs may still struggle with proper data management, larger companies have recognized the importance of organizing their business data, typically using SQL databases. SQL is ideal for storing and updating the ever-changing data driven by market realities and company activities, such as sales and revenue.</a:t>
            </a:r>
          </a:p>
          <a:p>
            <a:r>
              <a:rPr lang="en-GB" sz="1800" dirty="0"/>
              <a:t>R complements SQL by providing powerful statistical tools tailored for data analysis, making it an excellent choice for automating tasks and developing custom analytical packages. Unlike general programming languages like Python, R is specifically designed for data analysis, making it a key player in BA. Together, SQL and R offer a robust framework for </a:t>
            </a:r>
            <a:r>
              <a:rPr lang="en-GB" sz="1800" dirty="0" err="1"/>
              <a:t>analyzing</a:t>
            </a:r>
            <a:r>
              <a:rPr lang="en-GB" sz="1800" dirty="0"/>
              <a:t> business data, enabling companies to make informed decisions based on accurate and up-to-date information.</a:t>
            </a:r>
          </a:p>
          <a:p>
            <a:endParaRPr lang="en-GB" sz="1800" dirty="0"/>
          </a:p>
        </p:txBody>
      </p:sp>
    </p:spTree>
    <p:extLst>
      <p:ext uri="{BB962C8B-B14F-4D97-AF65-F5344CB8AC3E}">
        <p14:creationId xmlns:p14="http://schemas.microsoft.com/office/powerpoint/2010/main" val="393837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6" name="Picture 5"/>
          <p:cNvPicPr/>
          <p:nvPr/>
        </p:nvPicPr>
        <p:blipFill>
          <a:blip r:embed="rId2"/>
          <a:stretch>
            <a:fillRect/>
          </a:stretch>
        </p:blipFill>
        <p:spPr>
          <a:xfrm>
            <a:off x="3046306" y="1481668"/>
            <a:ext cx="5760720" cy="3923665"/>
          </a:xfrm>
          <a:prstGeom prst="rect">
            <a:avLst/>
          </a:prstGeom>
        </p:spPr>
      </p:pic>
    </p:spTree>
    <p:extLst>
      <p:ext uri="{BB962C8B-B14F-4D97-AF65-F5344CB8AC3E}">
        <p14:creationId xmlns:p14="http://schemas.microsoft.com/office/powerpoint/2010/main" val="286131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5" name="Picture 4"/>
          <p:cNvPicPr/>
          <p:nvPr/>
        </p:nvPicPr>
        <p:blipFill>
          <a:blip r:embed="rId2"/>
          <a:stretch>
            <a:fillRect/>
          </a:stretch>
        </p:blipFill>
        <p:spPr>
          <a:xfrm>
            <a:off x="2851572" y="1117600"/>
            <a:ext cx="5090161" cy="5591280"/>
          </a:xfrm>
          <a:prstGeom prst="rect">
            <a:avLst/>
          </a:prstGeom>
        </p:spPr>
      </p:pic>
    </p:spTree>
    <p:extLst>
      <p:ext uri="{BB962C8B-B14F-4D97-AF65-F5344CB8AC3E}">
        <p14:creationId xmlns:p14="http://schemas.microsoft.com/office/powerpoint/2010/main" val="180720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3" name="Picture 2">
            <a:extLst>
              <a:ext uri="{FF2B5EF4-FFF2-40B4-BE49-F238E27FC236}">
                <a16:creationId xmlns:a16="http://schemas.microsoft.com/office/drawing/2014/main" id="{C4A4B956-0E8E-A6C3-DA2A-A841920F84AF}"/>
              </a:ext>
            </a:extLst>
          </p:cNvPr>
          <p:cNvPicPr>
            <a:picLocks noChangeAspect="1"/>
          </p:cNvPicPr>
          <p:nvPr/>
        </p:nvPicPr>
        <p:blipFill>
          <a:blip r:embed="rId2"/>
          <a:stretch>
            <a:fillRect/>
          </a:stretch>
        </p:blipFill>
        <p:spPr>
          <a:xfrm>
            <a:off x="1515310" y="1365583"/>
            <a:ext cx="10093158" cy="4541921"/>
          </a:xfrm>
          <a:prstGeom prst="rect">
            <a:avLst/>
          </a:prstGeom>
        </p:spPr>
      </p:pic>
    </p:spTree>
    <p:extLst>
      <p:ext uri="{BB962C8B-B14F-4D97-AF65-F5344CB8AC3E}">
        <p14:creationId xmlns:p14="http://schemas.microsoft.com/office/powerpoint/2010/main" val="128018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5" name="Picture 4">
            <a:extLst>
              <a:ext uri="{FF2B5EF4-FFF2-40B4-BE49-F238E27FC236}">
                <a16:creationId xmlns:a16="http://schemas.microsoft.com/office/drawing/2014/main" id="{D100BE13-466C-4DE0-1DEC-975F2ACCF37D}"/>
              </a:ext>
            </a:extLst>
          </p:cNvPr>
          <p:cNvPicPr>
            <a:picLocks noChangeAspect="1"/>
          </p:cNvPicPr>
          <p:nvPr/>
        </p:nvPicPr>
        <p:blipFill>
          <a:blip r:embed="rId2"/>
          <a:stretch>
            <a:fillRect/>
          </a:stretch>
        </p:blipFill>
        <p:spPr>
          <a:xfrm>
            <a:off x="1094873" y="1540904"/>
            <a:ext cx="9581147" cy="4115650"/>
          </a:xfrm>
          <a:prstGeom prst="rect">
            <a:avLst/>
          </a:prstGeom>
        </p:spPr>
      </p:pic>
    </p:spTree>
    <p:extLst>
      <p:ext uri="{BB962C8B-B14F-4D97-AF65-F5344CB8AC3E}">
        <p14:creationId xmlns:p14="http://schemas.microsoft.com/office/powerpoint/2010/main" val="318443621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16430DE5-351D-4A7B-BB7C-49926F3461F2}"/>
</file>

<file path=docProps/app.xml><?xml version="1.0" encoding="utf-8"?>
<Properties xmlns="http://schemas.openxmlformats.org/officeDocument/2006/extended-properties" xmlns:vt="http://schemas.openxmlformats.org/officeDocument/2006/docPropsVTypes">
  <TotalTime>2824</TotalTime>
  <Words>507</Words>
  <Application>Microsoft Office PowerPoint</Application>
  <PresentationFormat>Panoramiczny</PresentationFormat>
  <Paragraphs>40</Paragraphs>
  <Slides>17</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17</vt:i4>
      </vt:variant>
    </vt:vector>
  </HeadingPairs>
  <TitlesOfParts>
    <vt:vector size="21" baseType="lpstr">
      <vt:lpstr>Arial</vt:lpstr>
      <vt:lpstr>Calibri</vt:lpstr>
      <vt:lpstr>Tahoma</vt:lpstr>
      <vt:lpstr>Motyw pakietu Office</vt:lpstr>
      <vt:lpstr>Statistical methods for analysing logistics data</vt:lpstr>
      <vt:lpstr>Agenda</vt:lpstr>
      <vt:lpstr>What is business analytics?</vt:lpstr>
      <vt:lpstr>Database basic concepts-SQL</vt:lpstr>
      <vt:lpstr>SQL and how is related to BA and R?</vt:lpstr>
      <vt:lpstr>Querying the SQL database with R</vt:lpstr>
      <vt:lpstr>Querying the SQL database with R</vt:lpstr>
      <vt:lpstr>Querying the SQL database with R</vt:lpstr>
      <vt:lpstr>Querying the SQL database with R</vt:lpstr>
      <vt:lpstr>Rendering the SQL database and making report</vt:lpstr>
      <vt:lpstr>Rendering the SQL database and making report</vt:lpstr>
      <vt:lpstr>Rendering the SQL database and making report</vt:lpstr>
      <vt:lpstr>Rendering the SQL database and making report</vt:lpstr>
      <vt:lpstr>Homework?</vt:lpstr>
      <vt:lpstr>Summary</vt:lpstr>
      <vt:lpstr>Authors:  Sanja Bojić, Kristijan Brglez , Maja Fošner, Roman Gumzej, Rebeka Kovačič Lukman, Benjamin Marcen, Marinko Maslarić, Boško Matović, Dejan Mirčetić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30</cp:revision>
  <dcterms:created xsi:type="dcterms:W3CDTF">2023-07-06T12:09:08Z</dcterms:created>
  <dcterms:modified xsi:type="dcterms:W3CDTF">2025-10-16T10:44:08Z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