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81" r:id="rId8"/>
    <p:sldId id="284" r:id="rId9"/>
    <p:sldId id="285" r:id="rId10"/>
    <p:sldId id="286" r:id="rId11"/>
    <p:sldId id="283" r:id="rId12"/>
    <p:sldId id="295" r:id="rId13"/>
    <p:sldId id="296" r:id="rId14"/>
    <p:sldId id="297" r:id="rId15"/>
    <p:sldId id="298" r:id="rId16"/>
    <p:sldId id="299" r:id="rId17"/>
    <p:sldId id="266" r:id="rId18"/>
    <p:sldId id="335"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6CCAC-A3D2-BFEC-F397-5306DA96E3EE}" v="4" dt="2025-10-16T07:17:51.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B416CCAC-A3D2-BFEC-F397-5306DA96E3EE}"/>
    <pc:docChg chg="modSld">
      <pc:chgData name="Adrianna Toboła" userId="S::atobola_wslonline.onmicrosoft.com#ext#@putpoznanpl.onmicrosoft.com::e1e59dd0-8fb1-4369-89de-9f1b53c22841" providerId="AD" clId="Web-{B416CCAC-A3D2-BFEC-F397-5306DA96E3EE}" dt="2025-10-16T07:17:49.956" v="0" actId="20577"/>
      <pc:docMkLst>
        <pc:docMk/>
      </pc:docMkLst>
      <pc:sldChg chg="modSp">
        <pc:chgData name="Adrianna Toboła" userId="S::atobola_wslonline.onmicrosoft.com#ext#@putpoznanpl.onmicrosoft.com::e1e59dd0-8fb1-4369-89de-9f1b53c22841" providerId="AD" clId="Web-{B416CCAC-A3D2-BFEC-F397-5306DA96E3EE}" dt="2025-10-16T07:17:49.956" v="0" actId="20577"/>
        <pc:sldMkLst>
          <pc:docMk/>
          <pc:sldMk cId="2920479427" sldId="256"/>
        </pc:sldMkLst>
        <pc:spChg chg="mod">
          <ac:chgData name="Adrianna Toboła" userId="S::atobola_wslonline.onmicrosoft.com#ext#@putpoznanpl.onmicrosoft.com::e1e59dd0-8fb1-4369-89de-9f1b53c22841" providerId="AD" clId="Web-{B416CCAC-A3D2-BFEC-F397-5306DA96E3EE}" dt="2025-10-16T07:17:49.956"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477B5BF9-2ECA-B9F6-59AD-FC484340775F}"/>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Deep neural networks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Teaching materials ​</a:t>
            </a:r>
          </a:p>
          <a:p>
            <a:r>
              <a:rPr lang="pl-PL" sz="2800" dirty="0">
                <a:latin typeface="Tahoma" panose="020B0604030504040204" pitchFamily="34" charset="0"/>
                <a:ea typeface="Tahoma" panose="020B0604030504040204" pitchFamily="34" charset="0"/>
                <a:cs typeface="Tahoma" panose="020B0604030504040204" pitchFamily="34" charset="0"/>
              </a:rPr>
              <a:t>for exercises</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2ABDD6D9-C72E-D739-A428-EE5784D2BD81}"/>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How to solve it</a:t>
            </a:r>
            <a:r>
              <a:rPr lang="en-US" b="1" kern="0" dirty="0">
                <a:effectLst/>
                <a:latin typeface="Tahoma" panose="020B0604030504040204" pitchFamily="34" charset="0"/>
                <a:ea typeface="Times New Roman" panose="02020603050405020304" pitchFamily="18" charset="0"/>
                <a:cs typeface="Tahoma" panose="020B0604030504040204" pitchFamily="34" charset="0"/>
              </a:rPr>
              <a:t>: Packages to Use</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lnSpcReduction="10000"/>
          </a:bodyPr>
          <a:lstStyle/>
          <a:p>
            <a:r>
              <a:rPr lang="en-US" sz="2400" dirty="0"/>
              <a:t>To solve this problem, we will use the following key packages in R:</a:t>
            </a:r>
          </a:p>
          <a:p>
            <a:pPr marL="0" indent="0">
              <a:buNone/>
            </a:pPr>
            <a:r>
              <a:rPr lang="sr-Latn-BA" sz="2400" dirty="0"/>
              <a:t>	</a:t>
            </a:r>
            <a:r>
              <a:rPr lang="en-US" sz="2400" dirty="0"/>
              <a:t>•	</a:t>
            </a:r>
            <a:r>
              <a:rPr lang="en-US" sz="2400" dirty="0" err="1"/>
              <a:t>keras</a:t>
            </a:r>
            <a:r>
              <a:rPr lang="en-US" sz="2400" dirty="0"/>
              <a:t>: A high-level neural networks API that runs on top of TensorFlow. It provides simple and easy-to-use methods for building deep learning models.</a:t>
            </a:r>
          </a:p>
          <a:p>
            <a:pPr marL="0" indent="0">
              <a:buNone/>
            </a:pPr>
            <a:r>
              <a:rPr lang="sr-Latn-BA" sz="2400" dirty="0"/>
              <a:t>	</a:t>
            </a:r>
            <a:r>
              <a:rPr lang="en-US" sz="2400" dirty="0"/>
              <a:t>•	</a:t>
            </a:r>
            <a:r>
              <a:rPr lang="en-US" sz="2400" dirty="0" err="1"/>
              <a:t>tensorflow</a:t>
            </a:r>
            <a:r>
              <a:rPr lang="en-US" sz="2400" dirty="0"/>
              <a:t>: The underlying backend for </a:t>
            </a:r>
            <a:r>
              <a:rPr lang="en-US" sz="2400" dirty="0" err="1"/>
              <a:t>Keras</a:t>
            </a:r>
            <a:r>
              <a:rPr lang="en-US" sz="2400" dirty="0"/>
              <a:t>, providing powerful tools for model training and computation.</a:t>
            </a:r>
          </a:p>
          <a:p>
            <a:pPr marL="0" indent="0">
              <a:buNone/>
            </a:pPr>
            <a:r>
              <a:rPr lang="sr-Latn-BA" sz="2400" dirty="0"/>
              <a:t>	</a:t>
            </a:r>
            <a:r>
              <a:rPr lang="en-US" sz="2400" dirty="0"/>
              <a:t>•	reticulate: A package that allows for easy integration between R and Python, necessary for utilizing TensorFlow efficiently.</a:t>
            </a:r>
            <a:endParaRPr lang="pl-PL" sz="2400" dirty="0"/>
          </a:p>
          <a:p>
            <a:pPr marL="0" indent="0">
              <a:buNone/>
            </a:pPr>
            <a:endParaRPr lang="en-US" sz="2400" dirty="0"/>
          </a:p>
          <a:p>
            <a:r>
              <a:rPr lang="en-US" sz="2400" dirty="0"/>
              <a:t>These packages allow us to efficiently implement deep learning models such as feedforward neural networks (DNNs) and convolutional neural networks (CNNs) for digit classification.</a:t>
            </a:r>
          </a:p>
          <a:p>
            <a:endParaRPr lang="en-GB" sz="2400" dirty="0"/>
          </a:p>
        </p:txBody>
      </p:sp>
    </p:spTree>
    <p:extLst>
      <p:ext uri="{BB962C8B-B14F-4D97-AF65-F5344CB8AC3E}">
        <p14:creationId xmlns:p14="http://schemas.microsoft.com/office/powerpoint/2010/main" val="35136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Procedure to Follow</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algn="l">
              <a:lnSpc>
                <a:spcPct val="150000"/>
              </a:lnSpc>
              <a:spcBef>
                <a:spcPts val="0"/>
              </a:spcBef>
              <a:spcAft>
                <a:spcPts val="600"/>
              </a:spcAf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To solve the MNIST classification problem, the general procedure is as follows:</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Load and Preprocess the Data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Load the MNIST dataset using the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dataset_mnist</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function from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Keras</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Reshape the images into vectors (784-dimensional) since the model expects a flat input.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Normalize the pixel values to a range between 0 and 1 for better performance.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One-hot encode the labels to match the network's output format.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Define the Model</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Build a deep neural network using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Keras</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keras_model_sequential</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function.</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Add dense layers with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ReLU</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activation for hidden layers and a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softmax</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activation for the output layer, which is suitable for multi-class classification.</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66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Procedure to Follow</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en-US" sz="2000" b="1" kern="0" dirty="0">
                <a:effectLst/>
                <a:latin typeface="Tahoma" panose="020B0604030504040204" pitchFamily="34" charset="0"/>
                <a:ea typeface="Times New Roman" panose="02020603050405020304" pitchFamily="18" charset="0"/>
                <a:cs typeface="Tahoma" panose="020B0604030504040204" pitchFamily="34" charset="0"/>
              </a:rPr>
              <a:t>Compile the Model</a:t>
            </a:r>
            <a:r>
              <a:rPr lang="en-US" sz="20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2000" kern="0" dirty="0">
                <a:effectLst/>
                <a:latin typeface="Tahoma" panose="020B0604030504040204" pitchFamily="34" charset="0"/>
                <a:ea typeface="Times New Roman" panose="02020603050405020304" pitchFamily="18" charset="0"/>
                <a:cs typeface="Tahoma" panose="020B0604030504040204" pitchFamily="34" charset="0"/>
              </a:rPr>
              <a:t>Use the </a:t>
            </a:r>
            <a:r>
              <a:rPr lang="en-US" sz="2000" kern="0" dirty="0" err="1">
                <a:effectLst/>
                <a:latin typeface="Tahoma" panose="020B0604030504040204" pitchFamily="34" charset="0"/>
                <a:ea typeface="Times New Roman" panose="02020603050405020304" pitchFamily="18" charset="0"/>
                <a:cs typeface="Tahoma" panose="020B0604030504040204" pitchFamily="34" charset="0"/>
              </a:rPr>
              <a:t>categorical_crossentropy</a:t>
            </a:r>
            <a:r>
              <a:rPr lang="en-US" sz="2000" kern="0" dirty="0">
                <a:effectLst/>
                <a:latin typeface="Tahoma" panose="020B0604030504040204" pitchFamily="34" charset="0"/>
                <a:ea typeface="Times New Roman" panose="02020603050405020304" pitchFamily="18" charset="0"/>
                <a:cs typeface="Tahoma" panose="020B0604030504040204" pitchFamily="34" charset="0"/>
              </a:rPr>
              <a:t> loss function, which is standard for multi-class classification problems.</a:t>
            </a: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2000" kern="0" dirty="0">
                <a:effectLst/>
                <a:latin typeface="Tahoma" panose="020B0604030504040204" pitchFamily="34" charset="0"/>
                <a:ea typeface="Times New Roman" panose="02020603050405020304" pitchFamily="18" charset="0"/>
                <a:cs typeface="Tahoma" panose="020B0604030504040204" pitchFamily="34" charset="0"/>
              </a:rPr>
              <a:t>Choose an optimizer (e.g., RMSprop) to update model weights during training.</a:t>
            </a: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2000" b="1" kern="0" dirty="0">
                <a:effectLst/>
                <a:latin typeface="Tahoma" panose="020B0604030504040204" pitchFamily="34" charset="0"/>
                <a:ea typeface="Times New Roman" panose="02020603050405020304" pitchFamily="18" charset="0"/>
                <a:cs typeface="Tahoma" panose="020B0604030504040204" pitchFamily="34" charset="0"/>
              </a:rPr>
              <a:t>Train the Model</a:t>
            </a:r>
            <a:r>
              <a:rPr lang="en-US" sz="20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2000" kern="0" dirty="0">
                <a:effectLst/>
                <a:latin typeface="Tahoma" panose="020B0604030504040204" pitchFamily="34" charset="0"/>
                <a:ea typeface="Times New Roman" panose="02020603050405020304" pitchFamily="18" charset="0"/>
                <a:cs typeface="Tahoma" panose="020B0604030504040204" pitchFamily="34" charset="0"/>
              </a:rPr>
              <a:t>Train the model using the training dataset, typically using 80% of the data for training and 20% for validation.</a:t>
            </a: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2000" kern="0" dirty="0">
                <a:effectLst/>
                <a:latin typeface="Tahoma" panose="020B0604030504040204" pitchFamily="34" charset="0"/>
                <a:ea typeface="Times New Roman" panose="02020603050405020304" pitchFamily="18" charset="0"/>
                <a:cs typeface="Tahoma" panose="020B0604030504040204" pitchFamily="34" charset="0"/>
              </a:rPr>
              <a:t>Track performance metrics such as accuracy to evaluate how well the model is learning.</a:t>
            </a: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58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Procedure to Follow</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en-US" sz="2400" b="1" kern="0" dirty="0">
                <a:effectLst/>
                <a:latin typeface="Tahoma" panose="020B0604030504040204" pitchFamily="34" charset="0"/>
                <a:ea typeface="Times New Roman" panose="02020603050405020304" pitchFamily="18" charset="0"/>
                <a:cs typeface="Tahoma" panose="020B0604030504040204" pitchFamily="34" charset="0"/>
              </a:rPr>
              <a:t>Evaluate the Model</a:t>
            </a:r>
            <a:r>
              <a:rPr lang="en-US" sz="24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kern="0" dirty="0">
                <a:effectLst/>
                <a:latin typeface="Tahoma" panose="020B0604030504040204" pitchFamily="34" charset="0"/>
                <a:ea typeface="Times New Roman" panose="02020603050405020304" pitchFamily="18" charset="0"/>
                <a:cs typeface="Tahoma" panose="020B0604030504040204" pitchFamily="34" charset="0"/>
              </a:rPr>
              <a:t>After training, evaluate the model's performance on the test set to determine how well it generalizes to new, unseen data.</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2400" b="1" kern="0" dirty="0">
                <a:effectLst/>
                <a:latin typeface="Tahoma" panose="020B0604030504040204" pitchFamily="34" charset="0"/>
                <a:ea typeface="Times New Roman" panose="02020603050405020304" pitchFamily="18" charset="0"/>
                <a:cs typeface="Tahoma" panose="020B0604030504040204" pitchFamily="34" charset="0"/>
              </a:rPr>
              <a:t>Visualize and Interpret Results</a:t>
            </a:r>
            <a:r>
              <a:rPr lang="en-US" sz="24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kern="0" dirty="0">
                <a:effectLst/>
                <a:latin typeface="Tahoma" panose="020B0604030504040204" pitchFamily="34" charset="0"/>
                <a:ea typeface="Times New Roman" panose="02020603050405020304" pitchFamily="18" charset="0"/>
                <a:cs typeface="Tahoma" panose="020B0604030504040204" pitchFamily="34" charset="0"/>
              </a:rPr>
              <a:t>Visualize the training and validation loss and accuracy over epochs.</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kern="0" dirty="0">
                <a:effectLst/>
                <a:latin typeface="Tahoma" panose="020B0604030504040204" pitchFamily="34" charset="0"/>
                <a:ea typeface="Times New Roman" panose="02020603050405020304" pitchFamily="18" charset="0"/>
                <a:cs typeface="Tahoma" panose="020B0604030504040204" pitchFamily="34" charset="0"/>
              </a:rPr>
              <a:t>Use the trained model to make predictions on new images and analyze the results.</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2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57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US" sz="2000" dirty="0">
                <a:ea typeface="Calibri" panose="020F0502020204030204" pitchFamily="34" charset="0"/>
                <a:cs typeface="Times New Roman" panose="02020603050405020304" pitchFamily="18" charset="0"/>
              </a:rPr>
              <a:t>The MNIST problem, offers valuable insights into training deep learning models for image classification. </a:t>
            </a:r>
            <a:endParaRPr lang="pl-PL" sz="2000" dirty="0">
              <a:ea typeface="Calibri" panose="020F0502020204030204" pitchFamily="34" charset="0"/>
              <a:cs typeface="Times New Roman" panose="02020603050405020304" pitchFamily="18" charset="0"/>
            </a:endParaRPr>
          </a:p>
          <a:p>
            <a:pPr algn="just"/>
            <a:endParaRPr lang="sr-Latn-BA" sz="2000" dirty="0">
              <a:ea typeface="Calibri" panose="020F0502020204030204" pitchFamily="34" charset="0"/>
              <a:cs typeface="Times New Roman" panose="02020603050405020304" pitchFamily="18" charset="0"/>
            </a:endParaRPr>
          </a:p>
          <a:p>
            <a:pPr algn="just"/>
            <a:r>
              <a:rPr lang="en-US" sz="2000" dirty="0">
                <a:ea typeface="Calibri" panose="020F0502020204030204" pitchFamily="34" charset="0"/>
                <a:cs typeface="Times New Roman" panose="02020603050405020304" pitchFamily="18" charset="0"/>
              </a:rPr>
              <a:t>The process involves key tasks such as data preprocessing, model building, training, evaluation, and interpretation, which are crucial skills for anyone working with machine learning in logistics or other real-world applications.</a:t>
            </a:r>
            <a:endParaRPr lang="en-GB" sz="2000" dirty="0">
              <a:effectLst/>
              <a:latin typeface="Tahoma"/>
              <a:ea typeface="Calibri"/>
              <a:cs typeface="Times New Roman"/>
            </a:endParaRPr>
          </a:p>
        </p:txBody>
      </p:sp>
    </p:spTree>
    <p:extLst>
      <p:ext uri="{BB962C8B-B14F-4D97-AF65-F5344CB8AC3E}">
        <p14:creationId xmlns:p14="http://schemas.microsoft.com/office/powerpoint/2010/main" val="329829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What is machine learning?</a:t>
            </a:r>
            <a:endParaRPr lang="sr-Latn-RS" sz="2000" dirty="0"/>
          </a:p>
          <a:p>
            <a:r>
              <a:rPr lang="en-GB" sz="2000" dirty="0"/>
              <a:t>Foundations and theoretical assumptions of ML</a:t>
            </a:r>
            <a:endParaRPr lang="sr-Latn-RS" sz="2000" dirty="0"/>
          </a:p>
          <a:p>
            <a:r>
              <a:rPr lang="en-US" sz="2000" dirty="0"/>
              <a:t>Case Study: Digit Classification with MNIST</a:t>
            </a:r>
            <a:endParaRPr lang="sr-Latn-RS" sz="2000" dirty="0"/>
          </a:p>
          <a:p>
            <a:r>
              <a:rPr lang="sr-Latn-BA" sz="1800" kern="0" dirty="0">
                <a:effectLst/>
                <a:latin typeface="Tahoma" panose="020B0604030504040204" pitchFamily="34" charset="0"/>
                <a:ea typeface="Times New Roman" panose="02020603050405020304" pitchFamily="18" charset="0"/>
                <a:cs typeface="Tahoma" panose="020B0604030504040204" pitchFamily="34" charset="0"/>
              </a:rPr>
              <a:t>How to solve it: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Packages to Use</a:t>
            </a:r>
            <a:endParaRPr lang="sr-Latn-BA" sz="1800" kern="0" dirty="0">
              <a:effectLst/>
              <a:latin typeface="Tahoma" panose="020B0604030504040204" pitchFamily="34" charset="0"/>
              <a:ea typeface="Times New Roman" panose="02020603050405020304" pitchFamily="18" charset="0"/>
              <a:cs typeface="Tahoma" panose="020B0604030504040204" pitchFamily="34" charset="0"/>
            </a:endParaRPr>
          </a:p>
          <a:p>
            <a:r>
              <a:rPr lang="en-US" sz="1800" kern="0" dirty="0">
                <a:effectLst/>
                <a:latin typeface="Tahoma" panose="020B0604030504040204" pitchFamily="34" charset="0"/>
                <a:ea typeface="Times New Roman" panose="02020603050405020304" pitchFamily="18" charset="0"/>
                <a:cs typeface="Tahoma" panose="020B0604030504040204" pitchFamily="34" charset="0"/>
              </a:rPr>
              <a:t>Procedure to Follow</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sr-Latn-RS"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GB" sz="2400" dirty="0"/>
              <a:t>Machine learning is a subset of artificial intelligence (AI) that involves the development of algorithms and statistical models that enable computers to perform tasks without being explicitly programmed for those tasks. The primary goal of machine learning is to enable computers to learn from data and improve their performance over time without human intervention.</a:t>
            </a:r>
            <a:endParaRPr lang="sr-Latn-RS" sz="2400" dirty="0"/>
          </a:p>
          <a:p>
            <a:pPr algn="just"/>
            <a:endParaRPr lang="sr-Latn-RS" sz="2400" dirty="0"/>
          </a:p>
          <a:p>
            <a:pPr algn="just"/>
            <a:r>
              <a:rPr lang="en-GB" sz="2400" dirty="0"/>
              <a:t>ML arises from this question: could a computer go beyond "what we know how to order it to perform" and learn on its own how to perform a specified task? Could a computer surprise us? Rather than programmers crafting data-processing rules by hand, could a computer automatically learn these rules by looking at data?</a:t>
            </a:r>
            <a:endParaRPr lang="pl-PL" sz="2400" dirty="0"/>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What is machine learning?</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873519" y="5578010"/>
            <a:ext cx="4922758" cy="258532"/>
          </a:xfrm>
          <a:prstGeom prst="rect">
            <a:avLst/>
          </a:prstGeom>
        </p:spPr>
        <p:txBody>
          <a:bodyPr vert="horz" lIns="91440" tIns="45720" rIns="91440" bIns="45720" rtlCol="0">
            <a:normAutofit/>
          </a:bodyPr>
          <a:lstStyle/>
          <a:p>
            <a:pPr algn="ctr">
              <a:lnSpc>
                <a:spcPct val="90000"/>
              </a:lnSpc>
              <a:spcBef>
                <a:spcPts val="1000"/>
              </a:spcBef>
              <a:buClr>
                <a:srgbClr val="015BA6"/>
              </a:buClr>
              <a:buFont typeface="Arial" panose="020B0604020202020204" pitchFamily="34" charset="0"/>
              <a:buNone/>
            </a:pPr>
            <a:r>
              <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rPr>
              <a:t>Figure</a:t>
            </a:r>
            <a:r>
              <a:rPr lang="sr-Latn-RS" sz="1200" dirty="0">
                <a:solidFill>
                  <a:srgbClr val="7F7F7F"/>
                </a:solidFill>
                <a:latin typeface="Tahoma" panose="020B0604030504040204" pitchFamily="34" charset="0"/>
                <a:ea typeface="Tahoma" panose="020B0604030504040204" pitchFamily="34" charset="0"/>
                <a:cs typeface="Tahoma" panose="020B0604030504040204" pitchFamily="34" charset="0"/>
              </a:rPr>
              <a:t>.</a:t>
            </a:r>
            <a:r>
              <a:rPr lang="en-GB" sz="1200" dirty="0">
                <a:solidFill>
                  <a:srgbClr val="7F7F7F"/>
                </a:solidFill>
                <a:latin typeface="Tahoma" panose="020B0604030504040204" pitchFamily="34" charset="0"/>
                <a:ea typeface="Tahoma" panose="020B0604030504040204" pitchFamily="34" charset="0"/>
                <a:cs typeface="Tahoma" panose="020B0604030504040204" pitchFamily="34" charset="0"/>
              </a:rPr>
              <a:t> The classical programing vs. machine learning system training</a:t>
            </a:r>
          </a:p>
        </p:txBody>
      </p:sp>
      <p:sp>
        <p:nvSpPr>
          <p:cNvPr id="6" name="pole tekstowe 5">
            <a:extLst>
              <a:ext uri="{FF2B5EF4-FFF2-40B4-BE49-F238E27FC236}">
                <a16:creationId xmlns:a16="http://schemas.microsoft.com/office/drawing/2014/main" id="{E300978E-495D-80A3-D7A3-8DE64D810844}"/>
              </a:ext>
            </a:extLst>
          </p:cNvPr>
          <p:cNvSpPr txBox="1"/>
          <p:nvPr/>
        </p:nvSpPr>
        <p:spPr>
          <a:xfrm>
            <a:off x="5497172" y="5915326"/>
            <a:ext cx="1701449"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pl-PL" dirty="0"/>
              <a:t>Source: </a:t>
            </a:r>
            <a:r>
              <a:rPr lang="pl-PL" dirty="0" err="1"/>
              <a:t>Chollet</a:t>
            </a:r>
            <a:r>
              <a:rPr lang="pl-PL" dirty="0"/>
              <a:t> (2021)</a:t>
            </a:r>
          </a:p>
        </p:txBody>
      </p:sp>
    </p:spTree>
    <p:extLst>
      <p:ext uri="{BB962C8B-B14F-4D97-AF65-F5344CB8AC3E}">
        <p14:creationId xmlns:p14="http://schemas.microsoft.com/office/powerpoint/2010/main" val="1021420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Foundations and theoretical assumptions of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Machine learning's integration into business intelligence (BI) has transformed decision-making.</a:t>
            </a:r>
            <a:endParaRPr lang="sr-Latn-RS" sz="1800" dirty="0"/>
          </a:p>
          <a:p>
            <a:r>
              <a:rPr lang="en-GB" sz="1800" dirty="0"/>
              <a:t>ML rooted in mathematics, especially statistics.</a:t>
            </a:r>
          </a:p>
          <a:p>
            <a:r>
              <a:rPr lang="en-GB" sz="1800" dirty="0"/>
              <a:t>Ongoing debate: Is ML its field or part of statistics?</a:t>
            </a:r>
          </a:p>
          <a:p>
            <a:r>
              <a:rPr lang="en-GB" sz="1800" dirty="0"/>
              <a:t>ML algorithms often operate beyond traditional mathematical boundaries.</a:t>
            </a:r>
          </a:p>
          <a:p>
            <a:r>
              <a:rPr lang="en-GB" sz="1800" dirty="0"/>
              <a:t>ML vital in BI for data </a:t>
            </a:r>
            <a:r>
              <a:rPr lang="en-GB" sz="1800" dirty="0" err="1"/>
              <a:t>preprocessing</a:t>
            </a:r>
            <a:r>
              <a:rPr lang="en-GB" sz="1800" dirty="0"/>
              <a:t>, mining, and applying insights.</a:t>
            </a:r>
          </a:p>
          <a:p>
            <a:r>
              <a:rPr lang="en-GB" sz="1800" dirty="0"/>
              <a:t>ML enhances decision-making in organizations.</a:t>
            </a:r>
          </a:p>
          <a:p>
            <a:r>
              <a:rPr lang="en-GB" sz="1800" dirty="0"/>
              <a:t>Integration of ML into BI workflows for actionable insights.</a:t>
            </a:r>
          </a:p>
          <a:p>
            <a:r>
              <a:rPr lang="en-GB" sz="1800" dirty="0"/>
              <a:t>Bridging mathematics and practice in ML for effective BI.</a:t>
            </a:r>
          </a:p>
          <a:p>
            <a:r>
              <a:rPr lang="en-GB" sz="1800" dirty="0"/>
              <a:t>Strategies for optimizing ML algorithms for real-world BI applications.</a:t>
            </a:r>
          </a:p>
          <a:p>
            <a:r>
              <a:rPr lang="en-GB" sz="1800" dirty="0"/>
              <a:t>Importance of using ML outputs in decision-making.</a:t>
            </a:r>
          </a:p>
        </p:txBody>
      </p:sp>
    </p:spTree>
    <p:extLst>
      <p:ext uri="{BB962C8B-B14F-4D97-AF65-F5344CB8AC3E}">
        <p14:creationId xmlns:p14="http://schemas.microsoft.com/office/powerpoint/2010/main" val="354984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314894"/>
          </a:xfrm>
          <a:prstGeom prst="rect">
            <a:avLst/>
          </a:prstGeom>
        </p:spPr>
        <p:txBody>
          <a:bodyPr vert="horz" lIns="91440" tIns="45720" rIns="91440" bIns="45720" rtlCol="0">
            <a:normAutofit/>
          </a:bodyPr>
          <a:lstStyle/>
          <a:p>
            <a:pPr algn="ctr">
              <a:lnSpc>
                <a:spcPct val="90000"/>
              </a:lnSpc>
              <a:spcBef>
                <a:spcPts val="1000"/>
              </a:spcBef>
              <a:buClr>
                <a:srgbClr val="015BA6"/>
              </a:buClr>
            </a:pP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Figure. Microsoft business intelligence </a:t>
            </a:r>
            <a:r>
              <a:rPr lang="pl-PL" sz="1200" dirty="0" err="1">
                <a:solidFill>
                  <a:srgbClr val="7F7F7F"/>
                </a:solidFill>
                <a:latin typeface="Tahoma" panose="020B0604030504040204" pitchFamily="34" charset="0"/>
                <a:ea typeface="Tahoma" panose="020B0604030504040204" pitchFamily="34" charset="0"/>
                <a:cs typeface="Tahoma" panose="020B0604030504040204" pitchFamily="34" charset="0"/>
              </a:rPr>
              <a:t>architecture</a:t>
            </a:r>
            <a:r>
              <a:rPr lang="pl-PL" sz="1200" dirty="0">
                <a:solidFill>
                  <a:srgbClr val="7F7F7F"/>
                </a:solidFill>
                <a:latin typeface="Tahoma" panose="020B0604030504040204" pitchFamily="34" charset="0"/>
                <a:ea typeface="Tahoma" panose="020B0604030504040204" pitchFamily="34" charset="0"/>
                <a:cs typeface="Tahoma" panose="020B0604030504040204" pitchFamily="34" charset="0"/>
              </a:rPr>
              <a:t>.</a:t>
            </a:r>
          </a:p>
        </p:txBody>
      </p:sp>
      <p:sp>
        <p:nvSpPr>
          <p:cNvPr id="2" name="pole tekstowe 1">
            <a:extLst>
              <a:ext uri="{FF2B5EF4-FFF2-40B4-BE49-F238E27FC236}">
                <a16:creationId xmlns:a16="http://schemas.microsoft.com/office/drawing/2014/main" id="{5CA2ECA6-F16A-0432-26C6-69834C42CD76}"/>
              </a:ext>
            </a:extLst>
          </p:cNvPr>
          <p:cNvSpPr txBox="1"/>
          <p:nvPr/>
        </p:nvSpPr>
        <p:spPr>
          <a:xfrm>
            <a:off x="4152515" y="5924065"/>
            <a:ext cx="3886969" cy="568809"/>
          </a:xfrm>
          <a:prstGeom prst="rect">
            <a:avLst/>
          </a:prstGeom>
        </p:spPr>
        <p:txBody>
          <a:bodyPr vert="horz" lIns="91440" tIns="45720" rIns="91440" bIns="45720" rtlCol="0">
            <a:normAutofit lnSpcReduction="10000"/>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pl-PL" dirty="0"/>
              <a:t>Source: </a:t>
            </a:r>
            <a:r>
              <a:rPr lang="pl-PL" dirty="0" err="1"/>
              <a:t>Authors</a:t>
            </a:r>
            <a:r>
              <a:rPr lang="pl-PL" dirty="0"/>
              <a:t>, </a:t>
            </a:r>
            <a:r>
              <a:rPr lang="en-US" dirty="0" err="1"/>
              <a:t>addpted</a:t>
            </a:r>
            <a:r>
              <a:rPr lang="en-US" dirty="0"/>
              <a:t> from https://www.scnsoft.com/services/business-intelligence/microsoft</a:t>
            </a:r>
            <a:endParaRPr lang="pl-PL" dirty="0"/>
          </a:p>
        </p:txBody>
      </p:sp>
    </p:spTree>
    <p:extLst>
      <p:ext uri="{BB962C8B-B14F-4D97-AF65-F5344CB8AC3E}">
        <p14:creationId xmlns:p14="http://schemas.microsoft.com/office/powerpoint/2010/main" val="203488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Business intelligence and ML in SCs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Business intelligence (BI) in SCs involves drawing conclusions about observed processes based on data </a:t>
            </a:r>
            <a:r>
              <a:rPr lang="en-GB" sz="1800" dirty="0" err="1"/>
              <a:t>modeling</a:t>
            </a:r>
            <a:r>
              <a:rPr lang="en-GB" sz="1800" dirty="0"/>
              <a:t>.</a:t>
            </a:r>
          </a:p>
          <a:p>
            <a:r>
              <a:rPr lang="en-GB" sz="1800" dirty="0"/>
              <a:t>Incorporation of Mathematics: BI relies heavily on statistics but also utilizes operations research, linear algebra, fuzzy logic, numerical optimization, </a:t>
            </a:r>
            <a:r>
              <a:rPr lang="en-GB" sz="1800" dirty="0" err="1"/>
              <a:t>metaheuristics</a:t>
            </a:r>
            <a:r>
              <a:rPr lang="en-GB" sz="1800" dirty="0"/>
              <a:t>, etc.</a:t>
            </a:r>
          </a:p>
          <a:p>
            <a:r>
              <a:rPr lang="en-GB" sz="1800" dirty="0"/>
              <a:t>Emerging Technologies: New disruptive technologies such as machine learning, artificial intelligence, digital twins, </a:t>
            </a:r>
            <a:r>
              <a:rPr lang="en-GB" sz="1800" dirty="0" err="1"/>
              <a:t>smartization</a:t>
            </a:r>
            <a:r>
              <a:rPr lang="en-GB" sz="1800" dirty="0"/>
              <a:t>, living labs, etc., are gaining importance in data analysis and conclusions delivery.</a:t>
            </a:r>
            <a:endParaRPr lang="sr-Latn-RS" sz="1800" dirty="0"/>
          </a:p>
          <a:p>
            <a:r>
              <a:rPr lang="en-GB" sz="1800" dirty="0"/>
              <a:t>Lack of Strict Procedures: BI and ML workflows lack strict organization but rely on successful guidelines from practice and literature.</a:t>
            </a:r>
          </a:p>
          <a:p>
            <a:r>
              <a:rPr lang="en-GB" sz="1800" dirty="0"/>
              <a:t>Diverse Procedures: BI procedures vary based on the software used. For instance, Microsoft's Business Intelligence package offers tools for data ingestion, storage, integration, management, processing, reporting, sharing, and data science.</a:t>
            </a:r>
          </a:p>
          <a:p>
            <a:r>
              <a:rPr lang="en-GB" sz="1800" dirty="0"/>
              <a:t>Tools Offered: Microsoft's BI package provides tools for different tasks, including data ingestion, storage, integration, management, processing, reporting, sharing, and data science.</a:t>
            </a:r>
          </a:p>
          <a:p>
            <a:endParaRPr lang="en-GB" sz="1800" dirty="0"/>
          </a:p>
        </p:txBody>
      </p:sp>
    </p:spTree>
    <p:extLst>
      <p:ext uri="{BB962C8B-B14F-4D97-AF65-F5344CB8AC3E}">
        <p14:creationId xmlns:p14="http://schemas.microsoft.com/office/powerpoint/2010/main" val="393837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en-US" b="1" kern="0" dirty="0">
                <a:effectLst/>
                <a:latin typeface="Tahoma" panose="020B0604030504040204" pitchFamily="34" charset="0"/>
                <a:ea typeface="Times New Roman" panose="02020603050405020304" pitchFamily="18" charset="0"/>
                <a:cs typeface="Tahoma" panose="020B0604030504040204" pitchFamily="34" charset="0"/>
              </a:rPr>
              <a:t>Case Study: Digit Classification with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pPr marL="0">
              <a:lnSpc>
                <a:spcPct val="150000"/>
              </a:lnSpc>
              <a:spcBef>
                <a:spcPts val="0"/>
              </a:spcBef>
              <a:spcAft>
                <a:spcPts val="600"/>
              </a:spcAft>
            </a:pPr>
            <a:r>
              <a:rPr lang="en-US" sz="1800" kern="0" dirty="0"/>
              <a:t>In this case study, we focus on the problem of digit classification using the MNIST dataset, a commonly used benchmark in machine learning, particularly in fields like logistics where automatic postal code recognition is crucial for efficient deliveries.</a:t>
            </a:r>
            <a:endParaRPr lang="sr-Latn-BA" sz="1800" kern="0" dirty="0"/>
          </a:p>
          <a:p>
            <a:pPr marL="0" indent="0">
              <a:buNone/>
            </a:pPr>
            <a:endParaRPr lang="sr-Latn-BA" sz="1800" dirty="0"/>
          </a:p>
          <a:p>
            <a:pPr marL="0" marR="0" indent="0" algn="l">
              <a:lnSpc>
                <a:spcPct val="150000"/>
              </a:lnSpc>
              <a:spcBef>
                <a:spcPts val="0"/>
              </a:spcBef>
              <a:spcAft>
                <a:spcPts val="600"/>
              </a:spcAft>
              <a:buNone/>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What is MNIST?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The </a:t>
            </a:r>
            <a:r>
              <a:rPr lang="en-US" sz="1800" b="1" kern="0" dirty="0">
                <a:effectLst/>
                <a:latin typeface="Tahoma" panose="020B0604030504040204" pitchFamily="34" charset="0"/>
                <a:ea typeface="Times New Roman" panose="02020603050405020304" pitchFamily="18" charset="0"/>
                <a:cs typeface="Tahoma" panose="020B0604030504040204" pitchFamily="34" charset="0"/>
              </a:rPr>
              <a:t>MNIST (Modified National Institute of Standards and Technology)</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dataset consists of 70,000 images of handwritten digits, each labeled with its corresponding digit (0-9). The dataset is split into 60,000 training images and 10,000 test images. Each image is 28x28 pixels, representing a small, grayscale, and centered handwritten digit. The goal is to train a model that can recognize these digits and correctly classify them.</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123042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en-US" b="1" kern="0" dirty="0">
                <a:effectLst/>
                <a:latin typeface="Tahoma" panose="020B0604030504040204" pitchFamily="34" charset="0"/>
                <a:ea typeface="Times New Roman" panose="02020603050405020304" pitchFamily="18" charset="0"/>
                <a:cs typeface="Tahoma" panose="020B0604030504040204" pitchFamily="34" charset="0"/>
              </a:rPr>
              <a:t>Case Study: Digit Classification with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99C53334-6483-6595-C7EE-30CC88637B4F}"/>
              </a:ext>
            </a:extLst>
          </p:cNvPr>
          <p:cNvPicPr>
            <a:picLocks noChangeAspect="1"/>
          </p:cNvPicPr>
          <p:nvPr/>
        </p:nvPicPr>
        <p:blipFill>
          <a:blip r:embed="rId2"/>
          <a:stretch>
            <a:fillRect/>
          </a:stretch>
        </p:blipFill>
        <p:spPr>
          <a:xfrm>
            <a:off x="2261652" y="1366797"/>
            <a:ext cx="7668695" cy="4505954"/>
          </a:xfrm>
          <a:prstGeom prst="rect">
            <a:avLst/>
          </a:prstGeom>
        </p:spPr>
      </p:pic>
    </p:spTree>
    <p:extLst>
      <p:ext uri="{BB962C8B-B14F-4D97-AF65-F5344CB8AC3E}">
        <p14:creationId xmlns:p14="http://schemas.microsoft.com/office/powerpoint/2010/main" val="12701941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D13240B4-7E27-4428-84BB-BF4FBFA9968C}"/>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2806</TotalTime>
  <Words>1126</Words>
  <Application>Microsoft Office PowerPoint</Application>
  <PresentationFormat>Widescreen</PresentationFormat>
  <Paragraphs>83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Motyw pakietu Office</vt:lpstr>
      <vt:lpstr>Business Intelligence</vt:lpstr>
      <vt:lpstr>Agenda</vt:lpstr>
      <vt:lpstr>What is machine learning?</vt:lpstr>
      <vt:lpstr>What is machine learning?</vt:lpstr>
      <vt:lpstr>Foundations and theoretical assumptions of ML</vt:lpstr>
      <vt:lpstr>Business intelligence and ML in SCs</vt:lpstr>
      <vt:lpstr>Business intelligence and ML in SCs</vt:lpstr>
      <vt:lpstr>Case Study: Digit Classification with MNIST</vt:lpstr>
      <vt:lpstr>Case Study: Digit Classification with MNIST</vt:lpstr>
      <vt:lpstr>How to solve it: Packages to Use</vt:lpstr>
      <vt:lpstr>Procedure to Follow</vt:lpstr>
      <vt:lpstr>Procedure to Follow</vt:lpstr>
      <vt:lpstr>Procedure to Follow</vt:lpstr>
      <vt:lpstr>Summary</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37</cp:revision>
  <dcterms:created xsi:type="dcterms:W3CDTF">2023-07-06T12:09:08Z</dcterms:created>
  <dcterms:modified xsi:type="dcterms:W3CDTF">2025-10-16T07:18:00Z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