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64" r:id="rId6"/>
    <p:sldId id="272" r:id="rId7"/>
    <p:sldId id="281" r:id="rId8"/>
    <p:sldId id="273" r:id="rId9"/>
    <p:sldId id="274" r:id="rId10"/>
    <p:sldId id="275" r:id="rId11"/>
    <p:sldId id="283" r:id="rId12"/>
    <p:sldId id="276" r:id="rId13"/>
    <p:sldId id="277" r:id="rId14"/>
    <p:sldId id="278" r:id="rId15"/>
    <p:sldId id="279" r:id="rId16"/>
    <p:sldId id="284" r:id="rId17"/>
    <p:sldId id="280" r:id="rId18"/>
    <p:sldId id="335" r:id="rId19"/>
    <p:sldId id="26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96C07A-1F71-2FDB-3415-954FEE936F36}" v="4" dt="2025-10-16T07:19:54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2258" autoAdjust="0"/>
  </p:normalViewPr>
  <p:slideViewPr>
    <p:cSldViewPr snapToGrid="0">
      <p:cViewPr varScale="1">
        <p:scale>
          <a:sx n="77" d="100"/>
          <a:sy n="77" d="100"/>
        </p:scale>
        <p:origin x="8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na Toboła" userId="S::atobola_wslonline.onmicrosoft.com#ext#@putpoznanpl.onmicrosoft.com::e1e59dd0-8fb1-4369-89de-9f1b53c22841" providerId="AD" clId="Web-{B296C07A-1F71-2FDB-3415-954FEE936F36}"/>
    <pc:docChg chg="modSld">
      <pc:chgData name="Adrianna Toboła" userId="S::atobola_wslonline.onmicrosoft.com#ext#@putpoznanpl.onmicrosoft.com::e1e59dd0-8fb1-4369-89de-9f1b53c22841" providerId="AD" clId="Web-{B296C07A-1F71-2FDB-3415-954FEE936F36}" dt="2025-10-16T07:19:53.042" v="0" actId="20577"/>
      <pc:docMkLst>
        <pc:docMk/>
      </pc:docMkLst>
      <pc:sldChg chg="modSp">
        <pc:chgData name="Adrianna Toboła" userId="S::atobola_wslonline.onmicrosoft.com#ext#@putpoznanpl.onmicrosoft.com::e1e59dd0-8fb1-4369-89de-9f1b53c22841" providerId="AD" clId="Web-{B296C07A-1F71-2FDB-3415-954FEE936F36}" dt="2025-10-16T07:19:53.042" v="0" actId="20577"/>
        <pc:sldMkLst>
          <pc:docMk/>
          <pc:sldMk cId="2920479427" sldId="256"/>
        </pc:sldMkLst>
        <pc:spChg chg="mod">
          <ac:chgData name="Adrianna Toboła" userId="S::atobola_wslonline.onmicrosoft.com#ext#@putpoznanpl.onmicrosoft.com::e1e59dd0-8fb1-4369-89de-9f1b53c22841" providerId="AD" clId="Web-{B296C07A-1F71-2FDB-3415-954FEE936F36}" dt="2025-10-16T07:19:53.042" v="0" actId="20577"/>
          <ac:spMkLst>
            <pc:docMk/>
            <pc:sldMk cId="2920479427" sldId="256"/>
            <ac:spMk id="5" creationId="{9AC256C7-DE57-3D54-E589-F59329555D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16.10.2025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643FF-6F21-DBC3-116D-75C4F652F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D5BEA99-B304-86CD-64AA-3E3605D79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8A3D16C-871D-C0CF-5BAD-25FE11E95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2C5276-709F-0353-E95A-161C94F64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04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8AEB566-06D0-0749-2391-F555374321D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37729" y="6254980"/>
            <a:ext cx="3695912" cy="53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help.tableau.com/current/pro/desktop/en-us/functions_functions_string.htm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Business Analytics Skills </a:t>
            </a:r>
            <a:b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for 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Future-proof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Calculations and maps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Teaching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materials for </a:t>
            </a:r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exercises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8E08394-00A4-AF6A-99B3-0F649C966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8653564-8798-6052-6C51-CB11063F0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634" y="5789997"/>
            <a:ext cx="467791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45D4-F39D-7E4A-971C-FF2F258E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Why Tableau Maps?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448D-6AEE-7E11-B809-AC84EAB5D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There are times that you have a spatial question that needs to be answered. Using a map, you can help answer this question by looking at trends or patterns in your data. </a:t>
            </a:r>
          </a:p>
          <a:p>
            <a:pPr algn="just"/>
            <a:r>
              <a:rPr lang="en-US" dirty="0"/>
              <a:t>As you are working with maps, it is important to point out that they should only be used to answer spatial questions. </a:t>
            </a:r>
          </a:p>
          <a:p>
            <a:pPr algn="just"/>
            <a:r>
              <a:rPr lang="en-US" dirty="0"/>
              <a:t>While maps have their place, there are often other charts that answer the question easier. </a:t>
            </a:r>
          </a:p>
          <a:p>
            <a:pPr algn="just"/>
            <a:r>
              <a:rPr lang="en-US" dirty="0"/>
              <a:t>As you think about these questions, it is important to </a:t>
            </a:r>
            <a:r>
              <a:rPr lang="en-US" dirty="0" err="1"/>
              <a:t>to</a:t>
            </a:r>
            <a:r>
              <a:rPr lang="en-US" dirty="0"/>
              <a:t> point out what a spatial question is. Examples include:</a:t>
            </a:r>
          </a:p>
          <a:p>
            <a:pPr algn="just"/>
            <a:r>
              <a:rPr lang="en-US" dirty="0"/>
              <a:t>Where do storms move over time?</a:t>
            </a:r>
          </a:p>
          <a:p>
            <a:pPr algn="just"/>
            <a:r>
              <a:rPr lang="en-US" dirty="0"/>
              <a:t>Which region has the most farmers markets? </a:t>
            </a: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860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9536-4BA6-B8B3-0764-A4EF730E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Proportional symbol maps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6565A-5012-6B17-3B91-D3A61F3C1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42608" cy="4351338"/>
          </a:xfrm>
        </p:spPr>
        <p:txBody>
          <a:bodyPr>
            <a:normAutofit lnSpcReduction="1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3333"/>
                </a:solidFill>
              </a:rPr>
              <a:t>Symbol maps are dot density maps where the sizes of the dots vary according to a measure.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33333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3333"/>
                </a:solidFill>
              </a:rPr>
              <a:t>This map type can show one or two quantitative values per location.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33333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3333"/>
                </a:solidFill>
              </a:rPr>
              <a:t>Data should include large variations in the data to properly show proportions.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33333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3333"/>
                </a:solidFill>
              </a:rPr>
              <a:t>Issues can occur where there is a large cluster of data; measures can overlap with each other.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33333"/>
              </a:solidFill>
            </a:endParaRP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213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734E-0285-3712-4004-0982EBEB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Choropleth maps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449FD-826D-14A7-2C1B-359193569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59728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33333"/>
                </a:solidFill>
              </a:rPr>
              <a:t>From the Greek words for “area/region” and “multitude.”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333333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33333"/>
                </a:solidFill>
              </a:rPr>
              <a:t>A thematic map in which areas are shaded or patterned in proportion to the measure being displayed.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333333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33333"/>
                </a:solidFill>
              </a:rPr>
              <a:t>Choropleth maps are best for showing ratio or aggregated data for polygons.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333333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33333"/>
                </a:solidFill>
              </a:rPr>
              <a:t>These polygons can be counties, regions, states, or any area or region that can be geocoded in Tableau.</a:t>
            </a: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4292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8C8BD-2A26-7427-E2C9-9D33AF4AA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53BF-C79C-A589-E29F-C95A61530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Choropleth </a:t>
            </a:r>
            <a:r>
              <a:rPr lang="hr-HR" dirty="0"/>
              <a:t>vs. </a:t>
            </a:r>
            <a:r>
              <a:rPr lang="hr-HR" dirty="0" err="1"/>
              <a:t>Proportional</a:t>
            </a:r>
            <a:r>
              <a:rPr lang="hr-HR" dirty="0"/>
              <a:t> </a:t>
            </a:r>
            <a:r>
              <a:rPr lang="en" dirty="0"/>
              <a:t>maps</a:t>
            </a:r>
            <a:endParaRPr lang="hr-HR" dirty="0"/>
          </a:p>
        </p:txBody>
      </p:sp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71CC97DE-766F-7918-4767-124F0428A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02" y="2153378"/>
            <a:ext cx="5322137" cy="3014225"/>
          </a:xfrm>
          <a:prstGeom prst="rect">
            <a:avLst/>
          </a:prstGeom>
        </p:spPr>
      </p:pic>
      <p:pic>
        <p:nvPicPr>
          <p:cNvPr id="8" name="Picture 7" descr="A map of the united states with blue and orange circles&#10;&#10;Description automatically generated">
            <a:extLst>
              <a:ext uri="{FF2B5EF4-FFF2-40B4-BE49-F238E27FC236}">
                <a16:creationId xmlns:a16="http://schemas.microsoft.com/office/drawing/2014/main" id="{138B1999-CC49-5ADF-A20E-04425B93E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346" y="2156779"/>
            <a:ext cx="5146471" cy="3010824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762A7763-FE80-6A21-3BE8-4FEEF2D77D5F}"/>
              </a:ext>
            </a:extLst>
          </p:cNvPr>
          <p:cNvSpPr txBox="1">
            <a:spLocks/>
          </p:cNvSpPr>
          <p:nvPr/>
        </p:nvSpPr>
        <p:spPr>
          <a:xfrm>
            <a:off x="492902" y="5757498"/>
            <a:ext cx="1811868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Authors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3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184C1-5CD4-E0B1-8DF0-0BD5DE15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Map options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C7A7C-1A03-0714-81B4-83E2EA578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2385" cy="4351338"/>
          </a:xfrm>
        </p:spPr>
        <p:txBody>
          <a:bodyPr>
            <a:normAutofit lnSpcReduction="1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Specific formatting options are available when working with maps. These options are available using the Map option on the navigation menu. </a:t>
            </a: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This menu provides the option to control: </a:t>
            </a:r>
          </a:p>
          <a:p>
            <a:pPr marL="457200" lvl="0" indent="-3238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Background theme</a:t>
            </a: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Background images</a:t>
            </a: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Map layers</a:t>
            </a: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Map options</a:t>
            </a:r>
          </a:p>
          <a:p>
            <a:pPr algn="just"/>
            <a:endParaRPr lang="hr-HR" dirty="0"/>
          </a:p>
        </p:txBody>
      </p:sp>
      <p:pic>
        <p:nvPicPr>
          <p:cNvPr id="4" name="Google Shape;765;p44">
            <a:extLst>
              <a:ext uri="{FF2B5EF4-FFF2-40B4-BE49-F238E27FC236}">
                <a16:creationId xmlns:a16="http://schemas.microsoft.com/office/drawing/2014/main" id="{0979B2D9-01D5-CB12-3D8C-9AFDFB7ED33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01739" y="1988358"/>
            <a:ext cx="2498344" cy="3597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5D8F7B1-DE8C-3F88-DDF6-FFCDA6835CDF}"/>
              </a:ext>
            </a:extLst>
          </p:cNvPr>
          <p:cNvSpPr txBox="1">
            <a:spLocks/>
          </p:cNvSpPr>
          <p:nvPr/>
        </p:nvSpPr>
        <p:spPr>
          <a:xfrm>
            <a:off x="8405560" y="5720050"/>
            <a:ext cx="1811868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Authors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0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</a:t>
            </a:r>
            <a:r>
              <a:rPr lang="pl-PL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Creating and Editing Calculated Fields</a:t>
            </a:r>
          </a:p>
          <a:p>
            <a:r>
              <a:rPr lang="en-US" sz="2400" dirty="0"/>
              <a:t>String Functions</a:t>
            </a:r>
          </a:p>
          <a:p>
            <a:r>
              <a:rPr lang="en-US" sz="2400" dirty="0"/>
              <a:t>Table Calculations</a:t>
            </a:r>
          </a:p>
          <a:p>
            <a:r>
              <a:rPr lang="en-US" sz="2400" dirty="0"/>
              <a:t>Date Calculations</a:t>
            </a:r>
            <a:endParaRPr lang="hr-HR" sz="2400" dirty="0"/>
          </a:p>
          <a:p>
            <a:r>
              <a:rPr lang="hr-HR" sz="2400" dirty="0" err="1"/>
              <a:t>Maps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Totals and Aggregation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/>
              <a:t>When using a text table, Tableau provides the ability to add row grand totals, subtotals, and column grand totals.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/>
              <a:t>Totals can be added to the view using the Analysis menu on the navigation bar and the Analysis pane.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/>
              <a:t>Totals, by default, use disaggregated data from the underlying data source. If you are using an aggregation besides SUM, this can cause confusion.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/>
              <a:t>In order for totals to work, there must be: </a:t>
            </a:r>
          </a:p>
          <a:p>
            <a:pPr algn="just">
              <a:spcBef>
                <a:spcPts val="800"/>
              </a:spcBef>
            </a:pPr>
            <a:r>
              <a:rPr lang="en-US" sz="2400" dirty="0"/>
              <a:t>At least one header</a:t>
            </a:r>
          </a:p>
          <a:p>
            <a:pPr algn="just">
              <a:spcBef>
                <a:spcPts val="800"/>
              </a:spcBef>
            </a:pPr>
            <a:r>
              <a:rPr lang="en-US" sz="2400" dirty="0"/>
              <a:t>Aggregated measure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2EAC8-3F4A-304B-960E-025488620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DED8DB3-F077-551A-1225-A33A9321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Totals and Aggregation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E9306FF-A39E-4A32-875C-0AD7BFA47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algn="just">
              <a:spcBef>
                <a:spcPts val="800"/>
              </a:spcBef>
            </a:pP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left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side, 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Analytics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Totals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drag to 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visualization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</a:t>
            </a:r>
            <a:r>
              <a:rPr lang="hr-H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Grand </a:t>
            </a:r>
            <a:r>
              <a:rPr lang="hr-H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Totals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​​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columns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F263FA41-DC1F-8D54-B1BF-5F114C0EC2C1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4523BBB-AB3E-F0C8-1846-BD3625D79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235" y="2984272"/>
            <a:ext cx="7045529" cy="2965501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1F11C49-4F04-A92E-EA83-F6CBFD5397F2}"/>
              </a:ext>
            </a:extLst>
          </p:cNvPr>
          <p:cNvSpPr txBox="1">
            <a:spLocks/>
          </p:cNvSpPr>
          <p:nvPr/>
        </p:nvSpPr>
        <p:spPr>
          <a:xfrm>
            <a:off x="2573235" y="619611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Authors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4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90E6-E466-14EC-36CC-361B13AA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Calculated Fields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36EF4-2257-F31C-4337-CCD2887F0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>
                <a:highlight>
                  <a:schemeClr val="lt1"/>
                </a:highlight>
              </a:rPr>
              <a:t>Calculated fields allow you to create new data from data that already exist.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>
                <a:highlight>
                  <a:schemeClr val="lt1"/>
                </a:highlight>
              </a:rPr>
              <a:t>Calculated fields are great to use when the underlying data does not contain all the values needed for analysis.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>
                <a:highlight>
                  <a:schemeClr val="lt1"/>
                </a:highlight>
              </a:rPr>
              <a:t>When creating a calculated field, you are essentially creating a new data column from a field you control on the data pane.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>
                <a:highlight>
                  <a:schemeClr val="lt1"/>
                </a:highlight>
              </a:rPr>
              <a:t>Calculated fields can be created in two ways. The first is by double-clicking in an existing field on the Rows, Columns, Marks, or Measure Values shelf to open it as an ad-hoc calculation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>
                <a:highlight>
                  <a:schemeClr val="lt1"/>
                </a:highlight>
              </a:rPr>
              <a:t>The second method is using the calculation field editor. This editor is accessed using the Analysis menu or by using the right click method on the Data pane.</a:t>
            </a:r>
            <a:r>
              <a:rPr lang="en-US" dirty="0">
                <a:highlight>
                  <a:schemeClr val="lt1"/>
                </a:highlight>
              </a:rPr>
              <a:t> </a:t>
            </a:r>
          </a:p>
          <a:p>
            <a:pPr marL="0" lvl="0" indent="0" algn="just" rtl="0">
              <a:spcBef>
                <a:spcPts val="800"/>
              </a:spcBef>
              <a:spcAft>
                <a:spcPts val="200"/>
              </a:spcAft>
              <a:buNone/>
            </a:pPr>
            <a:endParaRPr lang="en-US" sz="2000" dirty="0">
              <a:solidFill>
                <a:srgbClr val="000000"/>
              </a:solidFill>
              <a:highlight>
                <a:srgbClr val="AFEFA9"/>
              </a:highlight>
              <a:latin typeface="Arial"/>
              <a:ea typeface="Arial"/>
              <a:cs typeface="Arial"/>
              <a:sym typeface="Arial"/>
            </a:endParaRPr>
          </a:p>
          <a:p>
            <a:pPr algn="just"/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53345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1BF9-F3AC-7445-4D11-384CD045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String Functions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4D0C-C025-61BB-0FD3-4469BCE07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8124" cy="4351338"/>
          </a:xfrm>
        </p:spPr>
        <p:txBody>
          <a:bodyPr/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chemeClr val="lt1"/>
                </a:highlight>
              </a:rPr>
              <a:t>One feature of calculated fields is the ability to manipulate string data using specific functions.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chemeClr val="lt1"/>
                </a:highlight>
              </a:rPr>
              <a:t>Tableau uses a set of built-in functions that are detailed on the</a:t>
            </a:r>
            <a:r>
              <a:rPr lang="en-US" dirty="0">
                <a:highlight>
                  <a:schemeClr val="lt1"/>
                </a:highlight>
                <a:uFill>
                  <a:noFill/>
                </a:uFill>
                <a:hlinkClick r:id="rId2"/>
              </a:rPr>
              <a:t> </a:t>
            </a:r>
            <a:r>
              <a:rPr lang="en-US" u="sng" dirty="0">
                <a:highlight>
                  <a:schemeClr val="lt1"/>
                </a:highlight>
                <a:hlinkClick r:id="rId2"/>
              </a:rPr>
              <a:t>Tableau website</a:t>
            </a:r>
            <a:r>
              <a:rPr lang="en-US" dirty="0">
                <a:highlight>
                  <a:schemeClr val="lt1"/>
                </a:highlight>
              </a:rPr>
              <a:t>. </a:t>
            </a:r>
          </a:p>
          <a:p>
            <a:pPr marL="0" lvl="0" indent="0" algn="just" rtl="0">
              <a:spcBef>
                <a:spcPts val="800"/>
              </a:spcBef>
              <a:spcAft>
                <a:spcPts val="200"/>
              </a:spcAft>
              <a:buNone/>
            </a:pPr>
            <a:r>
              <a:rPr lang="en-US" dirty="0">
                <a:highlight>
                  <a:schemeClr val="lt1"/>
                </a:highlight>
              </a:rPr>
              <a:t>String functions are built using the same method of creating a calculated field from the Analysis menu or Data pane. </a:t>
            </a:r>
          </a:p>
          <a:p>
            <a:pPr algn="just"/>
            <a:endParaRPr lang="hr-HR" dirty="0"/>
          </a:p>
        </p:txBody>
      </p:sp>
      <p:pic>
        <p:nvPicPr>
          <p:cNvPr id="4" name="Google Shape;770;p42">
            <a:extLst>
              <a:ext uri="{FF2B5EF4-FFF2-40B4-BE49-F238E27FC236}">
                <a16:creationId xmlns:a16="http://schemas.microsoft.com/office/drawing/2014/main" id="{3DF42011-72D7-EF6E-1779-C2DC53212C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324" y="2411137"/>
            <a:ext cx="4722278" cy="25297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3F0DBAE-0433-A88F-5478-094AFF45995E}"/>
              </a:ext>
            </a:extLst>
          </p:cNvPr>
          <p:cNvSpPr txBox="1">
            <a:spLocks/>
          </p:cNvSpPr>
          <p:nvPr/>
        </p:nvSpPr>
        <p:spPr>
          <a:xfrm>
            <a:off x="7600490" y="5081638"/>
            <a:ext cx="1811868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Authors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7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C865-A850-0E91-13A8-A4B6D787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Date Calculations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97C6C-FF2E-2CF2-0277-2DF71FAFF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0865" cy="4843532"/>
          </a:xfrm>
        </p:spPr>
        <p:txBody>
          <a:bodyPr>
            <a:normAutofit fontScale="85000" lnSpcReduction="20000"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Dates are common in many data sources.</a:t>
            </a:r>
            <a:endParaRPr lang="pl-PL" dirty="0"/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Tableau automatically recognizes dates and applies a specific set of functionality. </a:t>
            </a:r>
            <a:endParaRPr lang="pl-PL" dirty="0"/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Using the calculated field method, Tableau provides the ability to manipulate the dates in the data source. </a:t>
            </a:r>
            <a:endParaRPr lang="pl-PL" dirty="0"/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Popular date functions include: </a:t>
            </a:r>
          </a:p>
          <a:p>
            <a:pPr marL="457200" lvl="0" indent="-323850" algn="just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DATEADD</a:t>
            </a: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DATEDIFF</a:t>
            </a: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DATETRUNC</a:t>
            </a: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DATEPART</a:t>
            </a:r>
            <a:endParaRPr lang="hr-HR" dirty="0"/>
          </a:p>
        </p:txBody>
      </p:sp>
      <p:pic>
        <p:nvPicPr>
          <p:cNvPr id="4" name="Google Shape;778;p43">
            <a:extLst>
              <a:ext uri="{FF2B5EF4-FFF2-40B4-BE49-F238E27FC236}">
                <a16:creationId xmlns:a16="http://schemas.microsoft.com/office/drawing/2014/main" id="{09D5FCFE-1A08-9AB8-3FB1-060DC44B690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59065" y="2408633"/>
            <a:ext cx="4739975" cy="253468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301C839-E52C-5C1D-21E8-E391F3EE0761}"/>
              </a:ext>
            </a:extLst>
          </p:cNvPr>
          <p:cNvSpPr txBox="1">
            <a:spLocks/>
          </p:cNvSpPr>
          <p:nvPr/>
        </p:nvSpPr>
        <p:spPr>
          <a:xfrm>
            <a:off x="7600490" y="5081638"/>
            <a:ext cx="1811868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Authors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EDED9-97AA-29F3-AB42-73A9D49F9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87D0-36B5-80B5-65A8-3B2F53FC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Date Calculations</a:t>
            </a:r>
            <a:r>
              <a:rPr lang="hr-HR" dirty="0"/>
              <a:t> - </a:t>
            </a:r>
            <a:r>
              <a:rPr lang="hr-HR" dirty="0" err="1"/>
              <a:t>example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F024A-7B13-3154-D488-C1CF4872C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0865" cy="4351338"/>
          </a:xfrm>
        </p:spPr>
        <p:txBody>
          <a:bodyPr>
            <a:normAutofit fontScale="77500" lnSpcReduction="20000"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Tableau contains a function that can calculate the time between two dates (</a:t>
            </a:r>
            <a:r>
              <a:rPr lang="en-US" dirty="0" err="1"/>
              <a:t>eg</a:t>
            </a:r>
            <a:r>
              <a:rPr lang="en-US" dirty="0"/>
              <a:t> between the delivery date and the order date).</a:t>
            </a:r>
            <a:endParaRPr lang="hr-HR" dirty="0"/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 dirty="0"/>
              <a:t>DATEDIFF('day',[Order Date],[Ship Date])</a:t>
            </a:r>
            <a:endParaRPr lang="hr-HR" b="1" dirty="0"/>
          </a:p>
          <a:p>
            <a:pPr algn="just">
              <a:spcBef>
                <a:spcPts val="800"/>
              </a:spcBef>
            </a:pPr>
            <a:r>
              <a:rPr lang="en-US" dirty="0"/>
              <a:t>The 1st parameter is the "date part" which indicates at which date level the difference is calculated (day, month, year...)</a:t>
            </a:r>
            <a:endParaRPr lang="hr-HR" dirty="0"/>
          </a:p>
          <a:p>
            <a:pPr algn="just">
              <a:spcBef>
                <a:spcPts val="800"/>
              </a:spcBef>
            </a:pPr>
            <a:r>
              <a:rPr lang="en-US" dirty="0"/>
              <a:t>The 2nd parameter is "start date" which represents the starting date</a:t>
            </a:r>
            <a:endParaRPr lang="hr-HR" dirty="0"/>
          </a:p>
          <a:p>
            <a:pPr algn="just">
              <a:spcBef>
                <a:spcPts val="800"/>
              </a:spcBef>
            </a:pPr>
            <a:r>
              <a:rPr lang="en-US" dirty="0"/>
              <a:t>The 3rd parameter is "end date", which represents the final date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DE6D7AA-2E59-94E3-C9FA-F4BE8430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715" y="2542339"/>
            <a:ext cx="4728740" cy="2917909"/>
          </a:xfrm>
          <a:prstGeom prst="rect">
            <a:avLst/>
          </a:prstGeom>
        </p:spPr>
      </p:pic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94C00072-326C-010A-5E9C-2FE20574C658}"/>
              </a:ext>
            </a:extLst>
          </p:cNvPr>
          <p:cNvSpPr txBox="1">
            <a:spLocks/>
          </p:cNvSpPr>
          <p:nvPr/>
        </p:nvSpPr>
        <p:spPr>
          <a:xfrm>
            <a:off x="7621217" y="5558716"/>
            <a:ext cx="1811868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Authors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7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485D-68DC-43E9-9546-7461FCC8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Quick Table Calculations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53F4F-8DFA-7BE7-9AC7-5FC27DFF9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7139" cy="4744140"/>
          </a:xfrm>
        </p:spPr>
        <p:txBody>
          <a:bodyPr>
            <a:normAutofit fontScale="92500" lnSpcReduction="10000"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Quick table calculations allow you to quickly apply calculations to your view using common calculation types.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Quick table calculations can be applied using the right-click method on a measure that has been added to the view.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Common quick table calculations include:</a:t>
            </a:r>
          </a:p>
          <a:p>
            <a:pPr marL="457200" lvl="0" indent="-323850" algn="just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Running total</a:t>
            </a: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Difference</a:t>
            </a: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Percent difference </a:t>
            </a: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Rank</a:t>
            </a:r>
          </a:p>
          <a:p>
            <a:pPr algn="just"/>
            <a:endParaRPr lang="hr-HR" dirty="0"/>
          </a:p>
        </p:txBody>
      </p:sp>
      <p:pic>
        <p:nvPicPr>
          <p:cNvPr id="4" name="Google Shape;803;p46">
            <a:extLst>
              <a:ext uri="{FF2B5EF4-FFF2-40B4-BE49-F238E27FC236}">
                <a16:creationId xmlns:a16="http://schemas.microsoft.com/office/drawing/2014/main" id="{8F1605D8-5DC2-73A5-D47D-426648D8386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8219" y="1684420"/>
            <a:ext cx="3543117" cy="4176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FDB5EFA-B552-8EEE-4F65-80817CD358CE}"/>
              </a:ext>
            </a:extLst>
          </p:cNvPr>
          <p:cNvSpPr txBox="1">
            <a:spLocks/>
          </p:cNvSpPr>
          <p:nvPr/>
        </p:nvSpPr>
        <p:spPr>
          <a:xfrm>
            <a:off x="7967909" y="5936404"/>
            <a:ext cx="1811868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Authors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346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D7E8D9-DD34-4F73-97AC-EE421237E50D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C1A80CB4-E2B7-4414-B8ED-D89077DC146E}"/>
</file>

<file path=docProps/app.xml><?xml version="1.0" encoding="utf-8"?>
<Properties xmlns="http://schemas.openxmlformats.org/officeDocument/2006/extended-properties" xmlns:vt="http://schemas.openxmlformats.org/officeDocument/2006/docPropsVTypes">
  <TotalTime>13509</TotalTime>
  <Words>890</Words>
  <Application>Microsoft Office PowerPoint</Application>
  <PresentationFormat>Widescreen</PresentationFormat>
  <Paragraphs>104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Motyw pakietu Office</vt:lpstr>
      <vt:lpstr>Business Intelligence</vt:lpstr>
      <vt:lpstr>Agenda</vt:lpstr>
      <vt:lpstr>Totals and Aggregation</vt:lpstr>
      <vt:lpstr>Totals and Aggregation</vt:lpstr>
      <vt:lpstr>Calculated Fields</vt:lpstr>
      <vt:lpstr>String Functions</vt:lpstr>
      <vt:lpstr>Date Calculations</vt:lpstr>
      <vt:lpstr>Date Calculations - example</vt:lpstr>
      <vt:lpstr>Quick Table Calculations</vt:lpstr>
      <vt:lpstr>Why Tableau Maps?</vt:lpstr>
      <vt:lpstr>Proportional symbol maps</vt:lpstr>
      <vt:lpstr>Choropleth maps</vt:lpstr>
      <vt:lpstr>Choropleth vs. Proportional maps</vt:lpstr>
      <vt:lpstr>Map options</vt:lpstr>
      <vt:lpstr>Authors:  Dario Šebalj Dejan Mirčetić Michał Adamczak   Final version: June 2025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153</cp:revision>
  <dcterms:created xsi:type="dcterms:W3CDTF">2023-07-06T12:09:08Z</dcterms:created>
  <dcterms:modified xsi:type="dcterms:W3CDTF">2025-10-16T07:19:55Z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