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77" r:id="rId12"/>
    <p:sldId id="335" r:id="rId13"/>
    <p:sldId id="26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89FED-1CEA-06F8-16EA-C499E2F2CD97}" v="94" dt="2025-04-03T10:48:42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Arkusz2!$F$4:$F$36</c:f>
              <c:numCache>
                <c:formatCode>General</c:formatCode>
                <c:ptCount val="33"/>
                <c:pt idx="0">
                  <c:v>115</c:v>
                </c:pt>
                <c:pt idx="1">
                  <c:v>392</c:v>
                </c:pt>
                <c:pt idx="2">
                  <c:v>744</c:v>
                </c:pt>
                <c:pt idx="3">
                  <c:v>1272</c:v>
                </c:pt>
                <c:pt idx="4">
                  <c:v>1865</c:v>
                </c:pt>
                <c:pt idx="5">
                  <c:v>2460</c:v>
                </c:pt>
                <c:pt idx="6">
                  <c:v>3325</c:v>
                </c:pt>
                <c:pt idx="7">
                  <c:v>4232</c:v>
                </c:pt>
                <c:pt idx="8">
                  <c:v>4230</c:v>
                </c:pt>
                <c:pt idx="9">
                  <c:v>4140</c:v>
                </c:pt>
                <c:pt idx="10">
                  <c:v>4268</c:v>
                </c:pt>
                <c:pt idx="11">
                  <c:v>4008</c:v>
                </c:pt>
                <c:pt idx="12">
                  <c:v>3744</c:v>
                </c:pt>
                <c:pt idx="13">
                  <c:v>3850</c:v>
                </c:pt>
                <c:pt idx="14">
                  <c:v>3915</c:v>
                </c:pt>
                <c:pt idx="15">
                  <c:v>2640</c:v>
                </c:pt>
                <c:pt idx="16">
                  <c:v>3468</c:v>
                </c:pt>
                <c:pt idx="17">
                  <c:v>2862</c:v>
                </c:pt>
                <c:pt idx="18">
                  <c:v>2375</c:v>
                </c:pt>
                <c:pt idx="19">
                  <c:v>2520</c:v>
                </c:pt>
                <c:pt idx="20">
                  <c:v>1197</c:v>
                </c:pt>
                <c:pt idx="21">
                  <c:v>1980</c:v>
                </c:pt>
                <c:pt idx="22">
                  <c:v>1817</c:v>
                </c:pt>
                <c:pt idx="23">
                  <c:v>1320</c:v>
                </c:pt>
                <c:pt idx="24">
                  <c:v>725</c:v>
                </c:pt>
                <c:pt idx="25">
                  <c:v>1170</c:v>
                </c:pt>
                <c:pt idx="26">
                  <c:v>783</c:v>
                </c:pt>
                <c:pt idx="27">
                  <c:v>1092</c:v>
                </c:pt>
                <c:pt idx="28">
                  <c:v>928</c:v>
                </c:pt>
                <c:pt idx="29">
                  <c:v>750</c:v>
                </c:pt>
                <c:pt idx="30">
                  <c:v>496</c:v>
                </c:pt>
                <c:pt idx="31">
                  <c:v>352</c:v>
                </c:pt>
                <c:pt idx="3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4D72-BA40-366449BB1708}"/>
            </c:ext>
          </c:extLst>
        </c:ser>
        <c:ser>
          <c:idx val="1"/>
          <c:order val="1"/>
          <c:tx>
            <c:strRef>
              <c:f>Arkusz2!$G$3</c:f>
              <c:strCache>
                <c:ptCount val="1"/>
                <c:pt idx="0">
                  <c:v>Liczba przesyłek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Arkusz2!$G$4:$G$36</c:f>
              <c:numCache>
                <c:formatCode>General</c:formatCode>
                <c:ptCount val="33"/>
                <c:pt idx="0">
                  <c:v>115</c:v>
                </c:pt>
                <c:pt idx="1">
                  <c:v>196</c:v>
                </c:pt>
                <c:pt idx="2">
                  <c:v>248</c:v>
                </c:pt>
                <c:pt idx="3">
                  <c:v>318</c:v>
                </c:pt>
                <c:pt idx="4">
                  <c:v>373</c:v>
                </c:pt>
                <c:pt idx="5">
                  <c:v>410</c:v>
                </c:pt>
                <c:pt idx="6">
                  <c:v>475</c:v>
                </c:pt>
                <c:pt idx="7">
                  <c:v>529</c:v>
                </c:pt>
                <c:pt idx="8">
                  <c:v>470</c:v>
                </c:pt>
                <c:pt idx="9">
                  <c:v>414</c:v>
                </c:pt>
                <c:pt idx="10">
                  <c:v>388</c:v>
                </c:pt>
                <c:pt idx="11">
                  <c:v>334</c:v>
                </c:pt>
                <c:pt idx="12">
                  <c:v>288</c:v>
                </c:pt>
                <c:pt idx="13">
                  <c:v>275</c:v>
                </c:pt>
                <c:pt idx="14">
                  <c:v>261</c:v>
                </c:pt>
                <c:pt idx="15">
                  <c:v>165</c:v>
                </c:pt>
                <c:pt idx="16">
                  <c:v>204</c:v>
                </c:pt>
                <c:pt idx="17">
                  <c:v>159</c:v>
                </c:pt>
                <c:pt idx="18">
                  <c:v>125</c:v>
                </c:pt>
                <c:pt idx="19">
                  <c:v>126</c:v>
                </c:pt>
                <c:pt idx="20">
                  <c:v>57</c:v>
                </c:pt>
                <c:pt idx="21">
                  <c:v>90</c:v>
                </c:pt>
                <c:pt idx="22">
                  <c:v>79</c:v>
                </c:pt>
                <c:pt idx="23">
                  <c:v>55</c:v>
                </c:pt>
                <c:pt idx="24">
                  <c:v>29</c:v>
                </c:pt>
                <c:pt idx="25">
                  <c:v>45</c:v>
                </c:pt>
                <c:pt idx="26">
                  <c:v>29</c:v>
                </c:pt>
                <c:pt idx="27">
                  <c:v>39</c:v>
                </c:pt>
                <c:pt idx="28">
                  <c:v>32</c:v>
                </c:pt>
                <c:pt idx="29">
                  <c:v>25</c:v>
                </c:pt>
                <c:pt idx="30">
                  <c:v>16</c:v>
                </c:pt>
                <c:pt idx="31">
                  <c:v>11</c:v>
                </c:pt>
                <c:pt idx="3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4-4D72-BA40-366449BB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50767"/>
        <c:axId val="1701753647"/>
      </c:barChart>
      <c:catAx>
        <c:axId val="170175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53647"/>
        <c:crosses val="autoZero"/>
        <c:auto val="1"/>
        <c:lblAlgn val="ctr"/>
        <c:lblOffset val="100"/>
        <c:noMultiLvlLbl val="0"/>
      </c:catAx>
      <c:valAx>
        <c:axId val="170175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5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Arkusz2!$R$3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Arkusz2!$P$4:$Q$27</c:f>
              <c:multiLvlStrCache>
                <c:ptCount val="24"/>
                <c:lvl>
                  <c:pt idx="0">
                    <c:v>6</c:v>
                  </c:pt>
                  <c:pt idx="1">
                    <c:v>7</c:v>
                  </c:pt>
                  <c:pt idx="2">
                    <c:v>8</c:v>
                  </c:pt>
                  <c:pt idx="3">
                    <c:v>9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7</c:v>
                  </c:pt>
                  <c:pt idx="14">
                    <c:v>8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11</c:v>
                  </c:pt>
                  <c:pt idx="18">
                    <c:v>12</c:v>
                  </c:pt>
                  <c:pt idx="19">
                    <c:v>1</c:v>
                  </c:pt>
                  <c:pt idx="20">
                    <c:v>2</c:v>
                  </c:pt>
                  <c:pt idx="21">
                    <c:v>3</c:v>
                  </c:pt>
                  <c:pt idx="22">
                    <c:v>4</c:v>
                  </c:pt>
                  <c:pt idx="23">
                    <c:v>5</c:v>
                  </c:pt>
                </c:lvl>
                <c:lvl>
                  <c:pt idx="0">
                    <c:v>2022</c:v>
                  </c:pt>
                  <c:pt idx="7">
                    <c:v>2023</c:v>
                  </c:pt>
                  <c:pt idx="19">
                    <c:v>2024</c:v>
                  </c:pt>
                </c:lvl>
              </c:multiLvlStrCache>
            </c:multiLvlStrRef>
          </c:cat>
          <c:val>
            <c:numRef>
              <c:f>Arkusz2!$R$4:$R$27</c:f>
              <c:numCache>
                <c:formatCode>General</c:formatCode>
                <c:ptCount val="24"/>
                <c:pt idx="0">
                  <c:v>3325</c:v>
                </c:pt>
                <c:pt idx="1">
                  <c:v>3214</c:v>
                </c:pt>
                <c:pt idx="2">
                  <c:v>3496</c:v>
                </c:pt>
                <c:pt idx="3">
                  <c:v>2379</c:v>
                </c:pt>
                <c:pt idx="4">
                  <c:v>2304</c:v>
                </c:pt>
                <c:pt idx="5">
                  <c:v>2234</c:v>
                </c:pt>
                <c:pt idx="6">
                  <c:v>2553</c:v>
                </c:pt>
                <c:pt idx="7">
                  <c:v>2416</c:v>
                </c:pt>
                <c:pt idx="8">
                  <c:v>1996</c:v>
                </c:pt>
                <c:pt idx="9">
                  <c:v>2558</c:v>
                </c:pt>
                <c:pt idx="10">
                  <c:v>3061</c:v>
                </c:pt>
                <c:pt idx="11">
                  <c:v>4750</c:v>
                </c:pt>
                <c:pt idx="12">
                  <c:v>3202</c:v>
                </c:pt>
                <c:pt idx="13">
                  <c:v>3121</c:v>
                </c:pt>
                <c:pt idx="14">
                  <c:v>3638</c:v>
                </c:pt>
                <c:pt idx="15">
                  <c:v>2612</c:v>
                </c:pt>
                <c:pt idx="16">
                  <c:v>2554</c:v>
                </c:pt>
                <c:pt idx="17">
                  <c:v>2395</c:v>
                </c:pt>
                <c:pt idx="18">
                  <c:v>2794</c:v>
                </c:pt>
                <c:pt idx="19">
                  <c:v>2758</c:v>
                </c:pt>
                <c:pt idx="20">
                  <c:v>2240</c:v>
                </c:pt>
                <c:pt idx="21">
                  <c:v>3149</c:v>
                </c:pt>
                <c:pt idx="22">
                  <c:v>3129</c:v>
                </c:pt>
                <c:pt idx="23">
                  <c:v>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7-4F41-896C-78D49D9B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186224"/>
        <c:axId val="541182384"/>
      </c:barChart>
      <c:catAx>
        <c:axId val="5411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82384"/>
        <c:crosses val="autoZero"/>
        <c:auto val="1"/>
        <c:lblAlgn val="ctr"/>
        <c:lblOffset val="100"/>
        <c:noMultiLvlLbl val="0"/>
      </c:catAx>
      <c:valAx>
        <c:axId val="5411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9104B-7501-2432-45ED-CDD15A533D92}"/>
              </a:ext>
            </a:extLst>
          </p:cNvPr>
          <p:cNvSpPr txBox="1"/>
          <p:nvPr userDrawn="1"/>
        </p:nvSpPr>
        <p:spPr>
          <a:xfrm>
            <a:off x="8141546" y="6228532"/>
            <a:ext cx="338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634561C-D23C-0A0A-30F7-00226B2624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projekta–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77492" y="3810000"/>
            <a:ext cx="4967366" cy="1234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 LOGISTIČKE USLUGE</a:t>
            </a:r>
            <a:endParaRPr lang="en-A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C0C5D29-36F7-484F-BBB7-47C79EEF5AA5}"/>
              </a:ext>
            </a:extLst>
          </p:cNvPr>
          <p:cNvSpPr txBox="1">
            <a:spLocks/>
          </p:cNvSpPr>
          <p:nvPr/>
        </p:nvSpPr>
        <p:spPr>
          <a:xfrm>
            <a:off x="5700634" y="345174"/>
            <a:ext cx="4967366" cy="2882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r-Latn-RS" sz="3200" dirty="0"/>
              <a:t>Napredna primena tabela za analizu logističkih podataka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2188"/>
            <a:ext cx="9144000" cy="312507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Pitanja</a:t>
            </a:r>
            <a:br>
              <a:rPr lang="sr-Latn-RS" dirty="0"/>
            </a:br>
            <a:br>
              <a:rPr lang="en-AU" dirty="0"/>
            </a:br>
            <a:r>
              <a:rPr lang="sr-Latn-RS" dirty="0"/>
              <a:t>Komentari i napomene</a:t>
            </a:r>
            <a:br>
              <a:rPr lang="sr-Latn-RS" dirty="0"/>
            </a:br>
            <a:r>
              <a:rPr lang="en-AU" dirty="0"/>
              <a:t> </a:t>
            </a:r>
            <a:br>
              <a:rPr lang="en-AU" dirty="0"/>
            </a:br>
            <a:r>
              <a:rPr lang="sr-Latn-RS" dirty="0"/>
              <a:t>Zaključak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sr-Latn-RS" dirty="0"/>
              <a:t>Cilj studije slučaja</a:t>
            </a:r>
            <a:endParaRPr lang="en-US" sz="2800" dirty="0"/>
          </a:p>
          <a:p>
            <a:r>
              <a:rPr lang="sr-Latn-RS" sz="2800" dirty="0"/>
              <a:t>Granični uslovi</a:t>
            </a:r>
            <a:endParaRPr lang="en-US" sz="2800" dirty="0"/>
          </a:p>
          <a:p>
            <a:r>
              <a:rPr lang="sr-Latn-RS" sz="2800" dirty="0"/>
              <a:t>Tok zadataka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Cilj studije slučaja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sr-Latn-RS" dirty="0"/>
              <a:t>Glavni cilj</a:t>
            </a:r>
            <a:r>
              <a:rPr lang="en-US" dirty="0"/>
              <a:t>:</a:t>
            </a:r>
          </a:p>
          <a:p>
            <a:pPr lvl="1"/>
            <a:r>
              <a:rPr lang="sr-Latn-RS" dirty="0"/>
              <a:t>Izbor logističkog operatera na osnovu sveobuhvatne analize logističkih ponuda</a:t>
            </a:r>
            <a:endParaRPr lang="en-US" dirty="0"/>
          </a:p>
          <a:p>
            <a:pPr lvl="1"/>
            <a:r>
              <a:rPr lang="sr-Latn-RS" dirty="0"/>
              <a:t>Predviđanje rezultata na osnovu istorijskih podataka</a:t>
            </a:r>
            <a:endParaRPr lang="en-US" dirty="0"/>
          </a:p>
          <a:p>
            <a:r>
              <a:rPr lang="sr-Latn-RS" dirty="0"/>
              <a:t>Detaljni ciljevi</a:t>
            </a:r>
            <a:r>
              <a:rPr lang="en-US" dirty="0"/>
              <a:t>:</a:t>
            </a:r>
          </a:p>
          <a:p>
            <a:pPr lvl="1"/>
            <a:r>
              <a:rPr lang="sr-Latn-RS" dirty="0"/>
              <a:t>Razvoj analitičkih kompetencija – upoređivanje ponuda na osnovu podataka</a:t>
            </a:r>
            <a:endParaRPr lang="en-US" dirty="0"/>
          </a:p>
          <a:p>
            <a:pPr lvl="1"/>
            <a:r>
              <a:rPr lang="sr-Latn-RS" dirty="0"/>
              <a:t>Praktična primena znanja – formulisanje preporuka za izbor najboljeg logističkog operatera</a:t>
            </a:r>
            <a:endParaRPr lang="en-US" dirty="0"/>
          </a:p>
          <a:p>
            <a:r>
              <a:rPr lang="sr-Latn-RS" dirty="0"/>
              <a:t>Efekat primene studije slučaja</a:t>
            </a:r>
            <a:r>
              <a:rPr lang="en-US" dirty="0"/>
              <a:t>:</a:t>
            </a:r>
          </a:p>
          <a:p>
            <a:pPr lvl="1"/>
            <a:r>
              <a:rPr lang="sr-Latn-RS" dirty="0"/>
              <a:t>Sticanje praktičnih znanja i veština i razvijanje veština donošenja odluka na osnovu analize podataka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Mapa obima usluga kupaca</a:t>
            </a:r>
            <a:endParaRPr lang="pl-PL" dirty="0"/>
          </a:p>
        </p:txBody>
      </p:sp>
      <p:pic>
        <p:nvPicPr>
          <p:cNvPr id="5" name="Obraz 4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A510EA8E-75DA-4272-B502-DD6C2C9AE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5640" y="1733867"/>
            <a:ext cx="5760720" cy="39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DDA9D-A85D-4C3C-A741-068EAC5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Grafikon koji prikazuje zbir paletnih mesta i broj pošiljki poverenih logističkom operateru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DA8BD86-4B5A-0EA9-614C-D3E8B33F9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04868"/>
              </p:ext>
            </p:extLst>
          </p:nvPr>
        </p:nvGraphicFramePr>
        <p:xfrm>
          <a:off x="1608667" y="1972236"/>
          <a:ext cx="9754596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87435D1-BEDC-CD58-8F51-DCBA44AA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09C9E-FECB-478D-ACEC-76591040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Grafikon koji prikazuje broj paletnih mesta u odnosu na vreme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494A43B-921C-D375-F774-12B247603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313486"/>
              </p:ext>
            </p:extLst>
          </p:nvPr>
        </p:nvGraphicFramePr>
        <p:xfrm>
          <a:off x="1290917" y="1873624"/>
          <a:ext cx="10062881" cy="40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AFA16-92DC-412F-98FE-B90DA08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Novi primaoci locirani po poštanskim kodovima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4337BA-6E9B-41E8-8591-BA2F38F86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43576"/>
              </p:ext>
            </p:extLst>
          </p:nvPr>
        </p:nvGraphicFramePr>
        <p:xfrm>
          <a:off x="3191435" y="1481668"/>
          <a:ext cx="5809130" cy="46874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352497395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832328080"/>
                    </a:ext>
                  </a:extLst>
                </a:gridCol>
              </a:tblGrid>
              <a:tr h="44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Poštanski kod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Dodatne palete po danu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50284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712100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786102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64576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68431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21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74233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27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03964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30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16470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41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8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248855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44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13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66007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651031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99723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390588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98418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80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2778166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472948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485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0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Napredak zadatka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dirty="0"/>
              <a:t>Izaberite logističkog operatera koji nudi najnižu ukupnu naknadu tokom čitavog perioda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Uporedite cene različitih logističkih operatera i identifikujte potencijalne uštede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Navedite rizike povezane sa prognozom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Pripremite prognozu za svakog kupca na osnovu podataka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Navedite ključne preporuke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3549"/>
            <a:ext cx="9144000" cy="4186454"/>
          </a:xfrm>
        </p:spPr>
        <p:txBody>
          <a:bodyPr>
            <a:normAutofit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800" b="0" dirty="0">
                <a:solidFill>
                  <a:schemeClr val="tx1"/>
                </a:solidFill>
              </a:rPr>
              <a:t>Michał Adamczak</a:t>
            </a:r>
            <a:br>
              <a:rPr lang="pl-PL" sz="2800" b="0" dirty="0">
                <a:solidFill>
                  <a:schemeClr val="tx1"/>
                </a:solidFill>
              </a:rPr>
            </a:br>
            <a:r>
              <a:rPr lang="pl-PL" sz="2800" b="0" dirty="0">
                <a:solidFill>
                  <a:schemeClr val="tx1"/>
                </a:solidFill>
              </a:rPr>
              <a:t>Jędrzej Jankowski-Guzy</a:t>
            </a:r>
            <a:br>
              <a:rPr lang="pl-PL" sz="2800" b="0" dirty="0">
                <a:solidFill>
                  <a:schemeClr val="tx1"/>
                </a:solidFill>
              </a:rPr>
            </a:br>
            <a:r>
              <a:rPr lang="pl-PL" sz="2800" b="0" dirty="0">
                <a:solidFill>
                  <a:schemeClr val="tx1"/>
                </a:solidFill>
              </a:rPr>
              <a:t>Adrianna Toboła-Walaszczyk</a:t>
            </a:r>
            <a:br>
              <a:rPr lang="pl-PL" sz="28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/>
              <a:t>j</a:t>
            </a:r>
            <a:r>
              <a:rPr lang="pl-PL" sz="4000" dirty="0"/>
              <a:t>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E681BD69-C1DF-4AE9-A57A-B511A3CA4675}"/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237</Words>
  <Application>Microsoft Office PowerPoint</Application>
  <PresentationFormat>Panoramiczny</PresentationFormat>
  <Paragraphs>65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Motyw pakietu Office</vt:lpstr>
      <vt:lpstr>Prezentacja programu PowerPoint</vt:lpstr>
      <vt:lpstr>Agenda</vt:lpstr>
      <vt:lpstr>Cilj studije slučaja</vt:lpstr>
      <vt:lpstr>Mapa obima usluga kupaca</vt:lpstr>
      <vt:lpstr>Grafikon koji prikazuje zbir paletnih mesta i broj pošiljki poverenih logističkom operateru</vt:lpstr>
      <vt:lpstr>Grafikon koji prikazuje broj paletnih mesta u odnosu na vreme</vt:lpstr>
      <vt:lpstr>Novi primaoci locirani po poštanskim kodovima</vt:lpstr>
      <vt:lpstr>Napredak zadatka</vt:lpstr>
      <vt:lpstr>Autori:  Michał Adamczak Jędrzej Jankowski-Guzy Adrianna Toboła-Walaszczyk  Finalna verzija: jun 2025</vt:lpstr>
      <vt:lpstr>Pitanja  Komentari i napomene   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36</cp:revision>
  <dcterms:created xsi:type="dcterms:W3CDTF">2023-07-06T12:09:08Z</dcterms:created>
  <dcterms:modified xsi:type="dcterms:W3CDTF">2025-11-07T10:03:23Z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