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76" r:id="rId7"/>
    <p:sldId id="280" r:id="rId8"/>
    <p:sldId id="281" r:id="rId9"/>
    <p:sldId id="282" r:id="rId10"/>
    <p:sldId id="283" r:id="rId11"/>
    <p:sldId id="277" r:id="rId12"/>
    <p:sldId id="336" r:id="rId13"/>
    <p:sldId id="263" r:id="rId14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A8553-F577-4AAF-93C9-F176F790DFEB}" v="9" dt="2025-05-10T08:42:19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886A8553-F577-4AAF-93C9-F176F790DFEB}"/>
    <pc:docChg chg="undo custSel modSld">
      <pc:chgData name="Davor Dujak" userId="bfb324a9-4809-4493-a995-7f4ea2a7c175" providerId="ADAL" clId="{886A8553-F577-4AAF-93C9-F176F790DFEB}" dt="2025-05-10T08:43:53.369" v="76" actId="20577"/>
      <pc:docMkLst>
        <pc:docMk/>
      </pc:docMkLst>
      <pc:sldChg chg="addSp modSp mod">
        <pc:chgData name="Davor Dujak" userId="bfb324a9-4809-4493-a995-7f4ea2a7c175" providerId="ADAL" clId="{886A8553-F577-4AAF-93C9-F176F790DFEB}" dt="2025-05-10T08:41:29.961" v="23" actId="1036"/>
        <pc:sldMkLst>
          <pc:docMk/>
          <pc:sldMk cId="2920479427" sldId="256"/>
        </pc:sldMkLst>
        <pc:spChg chg="mod">
          <ac:chgData name="Davor Dujak" userId="bfb324a9-4809-4493-a995-7f4ea2a7c175" providerId="ADAL" clId="{886A8553-F577-4AAF-93C9-F176F790DFEB}" dt="2025-05-10T08:41:15.193" v="16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886A8553-F577-4AAF-93C9-F176F790DFEB}" dt="2025-05-10T08:41:08.914" v="15" actId="14100"/>
          <ac:spMkLst>
            <pc:docMk/>
            <pc:sldMk cId="2920479427" sldId="256"/>
            <ac:spMk id="9" creationId="{EE4E65C5-835A-F284-C071-E322E9120233}"/>
          </ac:spMkLst>
        </pc:spChg>
        <pc:spChg chg="mod">
          <ac:chgData name="Davor Dujak" userId="bfb324a9-4809-4493-a995-7f4ea2a7c175" providerId="ADAL" clId="{886A8553-F577-4AAF-93C9-F176F790DFEB}" dt="2025-05-10T08:40:32.360" v="2" actId="688"/>
          <ac:spMkLst>
            <pc:docMk/>
            <pc:sldMk cId="2920479427" sldId="256"/>
            <ac:spMk id="11" creationId="{E8D1704C-0375-DFA9-1EDB-A9723DA7A992}"/>
          </ac:spMkLst>
        </pc:spChg>
        <pc:spChg chg="mod">
          <ac:chgData name="Davor Dujak" userId="bfb324a9-4809-4493-a995-7f4ea2a7c175" providerId="ADAL" clId="{886A8553-F577-4AAF-93C9-F176F790DFEB}" dt="2025-05-10T08:40:56.772" v="3"/>
          <ac:spMkLst>
            <pc:docMk/>
            <pc:sldMk cId="2920479427" sldId="256"/>
            <ac:spMk id="12" creationId="{DC0C5D29-36F7-484F-BBB7-47C79EEF5AA5}"/>
          </ac:spMkLst>
        </pc:spChg>
        <pc:picChg chg="add mod">
          <ac:chgData name="Davor Dujak" userId="bfb324a9-4809-4493-a995-7f4ea2a7c175" providerId="ADAL" clId="{886A8553-F577-4AAF-93C9-F176F790DFEB}" dt="2025-05-10T08:41:29.961" v="23" actId="1036"/>
          <ac:picMkLst>
            <pc:docMk/>
            <pc:sldMk cId="2920479427" sldId="256"/>
            <ac:picMk id="2" creationId="{565F7CA5-5585-2BC8-9918-A0700FADD07C}"/>
          </ac:picMkLst>
        </pc:picChg>
      </pc:sldChg>
      <pc:sldChg chg="addSp modSp">
        <pc:chgData name="Davor Dujak" userId="bfb324a9-4809-4493-a995-7f4ea2a7c175" providerId="ADAL" clId="{886A8553-F577-4AAF-93C9-F176F790DFEB}" dt="2025-05-10T08:42:19.122" v="49"/>
        <pc:sldMkLst>
          <pc:docMk/>
          <pc:sldMk cId="4020019421" sldId="263"/>
        </pc:sldMkLst>
        <pc:picChg chg="add mod">
          <ac:chgData name="Davor Dujak" userId="bfb324a9-4809-4493-a995-7f4ea2a7c175" providerId="ADAL" clId="{886A8553-F577-4AAF-93C9-F176F790DFEB}" dt="2025-05-10T08:42:19.122" v="49"/>
          <ac:picMkLst>
            <pc:docMk/>
            <pc:sldMk cId="4020019421" sldId="263"/>
            <ac:picMk id="2" creationId="{71B292F9-DFD1-672E-C00A-A98905279838}"/>
          </ac:picMkLst>
        </pc:picChg>
      </pc:sldChg>
      <pc:sldChg chg="addSp modSp mod">
        <pc:chgData name="Davor Dujak" userId="bfb324a9-4809-4493-a995-7f4ea2a7c175" providerId="ADAL" clId="{886A8553-F577-4AAF-93C9-F176F790DFEB}" dt="2025-05-10T08:42:54.531" v="60" actId="166"/>
        <pc:sldMkLst>
          <pc:docMk/>
          <pc:sldMk cId="3657884642" sldId="276"/>
        </pc:sldMkLst>
        <pc:spChg chg="mod ord">
          <ac:chgData name="Davor Dujak" userId="bfb324a9-4809-4493-a995-7f4ea2a7c175" providerId="ADAL" clId="{886A8553-F577-4AAF-93C9-F176F790DFEB}" dt="2025-05-10T08:42:54.531" v="60" actId="166"/>
          <ac:spMkLst>
            <pc:docMk/>
            <pc:sldMk cId="3657884642" sldId="276"/>
            <ac:spMk id="3" creationId="{EAD7D20C-992A-4A16-A2D6-8721019D6B7D}"/>
          </ac:spMkLst>
        </pc:spChg>
        <pc:picChg chg="add mod">
          <ac:chgData name="Davor Dujak" userId="bfb324a9-4809-4493-a995-7f4ea2a7c175" providerId="ADAL" clId="{886A8553-F577-4AAF-93C9-F176F790DFEB}" dt="2025-05-10T08:42:08.623" v="43"/>
          <ac:picMkLst>
            <pc:docMk/>
            <pc:sldMk cId="3657884642" sldId="276"/>
            <ac:picMk id="4" creationId="{AEE051A8-873F-AF0C-D4C1-30C6FC44346D}"/>
          </ac:picMkLst>
        </pc:picChg>
      </pc:sldChg>
      <pc:sldChg chg="addSp modSp mod">
        <pc:chgData name="Davor Dujak" userId="bfb324a9-4809-4493-a995-7f4ea2a7c175" providerId="ADAL" clId="{886A8553-F577-4AAF-93C9-F176F790DFEB}" dt="2025-05-10T08:43:53.369" v="76" actId="20577"/>
        <pc:sldMkLst>
          <pc:docMk/>
          <pc:sldMk cId="4258338095" sldId="277"/>
        </pc:sldMkLst>
        <pc:spChg chg="mod">
          <ac:chgData name="Davor Dujak" userId="bfb324a9-4809-4493-a995-7f4ea2a7c175" providerId="ADAL" clId="{886A8553-F577-4AAF-93C9-F176F790DFEB}" dt="2025-05-10T08:43:53.369" v="76" actId="20577"/>
          <ac:spMkLst>
            <pc:docMk/>
            <pc:sldMk cId="4258338095" sldId="277"/>
            <ac:spMk id="2" creationId="{E278E68A-2BD7-4F88-A210-B2DAC8BC4DAD}"/>
          </ac:spMkLst>
        </pc:spChg>
        <pc:picChg chg="add mod">
          <ac:chgData name="Davor Dujak" userId="bfb324a9-4809-4493-a995-7f4ea2a7c175" providerId="ADAL" clId="{886A8553-F577-4AAF-93C9-F176F790DFEB}" dt="2025-05-10T08:42:18.104" v="48"/>
          <ac:picMkLst>
            <pc:docMk/>
            <pc:sldMk cId="4258338095" sldId="277"/>
            <ac:picMk id="4" creationId="{17559963-03FC-4314-A124-1092884E192A}"/>
          </ac:picMkLst>
        </pc:picChg>
      </pc:sldChg>
      <pc:sldChg chg="addSp modSp mod">
        <pc:chgData name="Davor Dujak" userId="bfb324a9-4809-4493-a995-7f4ea2a7c175" providerId="ADAL" clId="{886A8553-F577-4AAF-93C9-F176F790DFEB}" dt="2025-05-10T08:41:59.333" v="42" actId="1035"/>
        <pc:sldMkLst>
          <pc:docMk/>
          <pc:sldMk cId="1720696034" sldId="278"/>
        </pc:sldMkLst>
        <pc:picChg chg="add mod">
          <ac:chgData name="Davor Dujak" userId="bfb324a9-4809-4493-a995-7f4ea2a7c175" providerId="ADAL" clId="{886A8553-F577-4AAF-93C9-F176F790DFEB}" dt="2025-05-10T08:41:59.333" v="42" actId="1035"/>
          <ac:picMkLst>
            <pc:docMk/>
            <pc:sldMk cId="1720696034" sldId="278"/>
            <ac:picMk id="4" creationId="{A19E4E12-CFBB-21FF-941A-8D73D0F61DEB}"/>
          </ac:picMkLst>
        </pc:picChg>
      </pc:sldChg>
      <pc:sldChg chg="addSp modSp">
        <pc:chgData name="Davor Dujak" userId="bfb324a9-4809-4493-a995-7f4ea2a7c175" providerId="ADAL" clId="{886A8553-F577-4AAF-93C9-F176F790DFEB}" dt="2025-05-10T08:42:11.783" v="44"/>
        <pc:sldMkLst>
          <pc:docMk/>
          <pc:sldMk cId="3853500597" sldId="280"/>
        </pc:sldMkLst>
        <pc:picChg chg="add mod">
          <ac:chgData name="Davor Dujak" userId="bfb324a9-4809-4493-a995-7f4ea2a7c175" providerId="ADAL" clId="{886A8553-F577-4AAF-93C9-F176F790DFEB}" dt="2025-05-10T08:42:11.783" v="44"/>
          <ac:picMkLst>
            <pc:docMk/>
            <pc:sldMk cId="3853500597" sldId="280"/>
            <ac:picMk id="3" creationId="{8EFABCE4-DB7C-0854-75F8-5751101072BC}"/>
          </ac:picMkLst>
        </pc:picChg>
      </pc:sldChg>
      <pc:sldChg chg="addSp modSp mod">
        <pc:chgData name="Davor Dujak" userId="bfb324a9-4809-4493-a995-7f4ea2a7c175" providerId="ADAL" clId="{886A8553-F577-4AAF-93C9-F176F790DFEB}" dt="2025-05-10T08:42:13.509" v="45"/>
        <pc:sldMkLst>
          <pc:docMk/>
          <pc:sldMk cId="4015375064" sldId="281"/>
        </pc:sldMkLst>
        <pc:spChg chg="mod">
          <ac:chgData name="Davor Dujak" userId="bfb324a9-4809-4493-a995-7f4ea2a7c175" providerId="ADAL" clId="{886A8553-F577-4AAF-93C9-F176F790DFEB}" dt="2025-05-10T08:41:19.089" v="18" actId="27636"/>
          <ac:spMkLst>
            <pc:docMk/>
            <pc:sldMk cId="4015375064" sldId="281"/>
            <ac:spMk id="2" creationId="{733DDA9D-A85D-4C3C-A741-068EAC5203FF}"/>
          </ac:spMkLst>
        </pc:spChg>
        <pc:picChg chg="add mod">
          <ac:chgData name="Davor Dujak" userId="bfb324a9-4809-4493-a995-7f4ea2a7c175" providerId="ADAL" clId="{886A8553-F577-4AAF-93C9-F176F790DFEB}" dt="2025-05-10T08:42:13.509" v="45"/>
          <ac:picMkLst>
            <pc:docMk/>
            <pc:sldMk cId="4015375064" sldId="281"/>
            <ac:picMk id="3" creationId="{A151061D-81B1-4E0C-2847-88512EDBC990}"/>
          </ac:picMkLst>
        </pc:picChg>
      </pc:sldChg>
      <pc:sldChg chg="addSp modSp">
        <pc:chgData name="Davor Dujak" userId="bfb324a9-4809-4493-a995-7f4ea2a7c175" providerId="ADAL" clId="{886A8553-F577-4AAF-93C9-F176F790DFEB}" dt="2025-05-10T08:42:15.539" v="46"/>
        <pc:sldMkLst>
          <pc:docMk/>
          <pc:sldMk cId="188111549" sldId="282"/>
        </pc:sldMkLst>
        <pc:picChg chg="add mod">
          <ac:chgData name="Davor Dujak" userId="bfb324a9-4809-4493-a995-7f4ea2a7c175" providerId="ADAL" clId="{886A8553-F577-4AAF-93C9-F176F790DFEB}" dt="2025-05-10T08:42:15.539" v="46"/>
          <ac:picMkLst>
            <pc:docMk/>
            <pc:sldMk cId="188111549" sldId="282"/>
            <ac:picMk id="3" creationId="{3BD6B48E-1D24-C1D2-AEAE-846A7FF1CFD4}"/>
          </ac:picMkLst>
        </pc:picChg>
      </pc:sldChg>
      <pc:sldChg chg="addSp modSp">
        <pc:chgData name="Davor Dujak" userId="bfb324a9-4809-4493-a995-7f4ea2a7c175" providerId="ADAL" clId="{886A8553-F577-4AAF-93C9-F176F790DFEB}" dt="2025-05-10T08:42:16.807" v="47"/>
        <pc:sldMkLst>
          <pc:docMk/>
          <pc:sldMk cId="561509588" sldId="283"/>
        </pc:sldMkLst>
        <pc:picChg chg="add mod">
          <ac:chgData name="Davor Dujak" userId="bfb324a9-4809-4493-a995-7f4ea2a7c175" providerId="ADAL" clId="{886A8553-F577-4AAF-93C9-F176F790DFEB}" dt="2025-05-10T08:42:16.807" v="47"/>
          <ac:picMkLst>
            <pc:docMk/>
            <pc:sldMk cId="561509588" sldId="283"/>
            <ac:picMk id="3" creationId="{68975DDB-E5D7-B5DD-B9FE-A91108DA45E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Arkusz2!$F$3</c:f>
              <c:strCache>
                <c:ptCount val="1"/>
                <c:pt idx="0">
                  <c:v> Suma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Arkusz2!$F$4:$F$36</c:f>
              <c:numCache>
                <c:formatCode>General</c:formatCode>
                <c:ptCount val="33"/>
                <c:pt idx="0">
                  <c:v>115</c:v>
                </c:pt>
                <c:pt idx="1">
                  <c:v>392</c:v>
                </c:pt>
                <c:pt idx="2">
                  <c:v>744</c:v>
                </c:pt>
                <c:pt idx="3">
                  <c:v>1272</c:v>
                </c:pt>
                <c:pt idx="4">
                  <c:v>1865</c:v>
                </c:pt>
                <c:pt idx="5">
                  <c:v>2460</c:v>
                </c:pt>
                <c:pt idx="6">
                  <c:v>3325</c:v>
                </c:pt>
                <c:pt idx="7">
                  <c:v>4232</c:v>
                </c:pt>
                <c:pt idx="8">
                  <c:v>4230</c:v>
                </c:pt>
                <c:pt idx="9">
                  <c:v>4140</c:v>
                </c:pt>
                <c:pt idx="10">
                  <c:v>4268</c:v>
                </c:pt>
                <c:pt idx="11">
                  <c:v>4008</c:v>
                </c:pt>
                <c:pt idx="12">
                  <c:v>3744</c:v>
                </c:pt>
                <c:pt idx="13">
                  <c:v>3850</c:v>
                </c:pt>
                <c:pt idx="14">
                  <c:v>3915</c:v>
                </c:pt>
                <c:pt idx="15">
                  <c:v>2640</c:v>
                </c:pt>
                <c:pt idx="16">
                  <c:v>3468</c:v>
                </c:pt>
                <c:pt idx="17">
                  <c:v>2862</c:v>
                </c:pt>
                <c:pt idx="18">
                  <c:v>2375</c:v>
                </c:pt>
                <c:pt idx="19">
                  <c:v>2520</c:v>
                </c:pt>
                <c:pt idx="20">
                  <c:v>1197</c:v>
                </c:pt>
                <c:pt idx="21">
                  <c:v>1980</c:v>
                </c:pt>
                <c:pt idx="22">
                  <c:v>1817</c:v>
                </c:pt>
                <c:pt idx="23">
                  <c:v>1320</c:v>
                </c:pt>
                <c:pt idx="24">
                  <c:v>725</c:v>
                </c:pt>
                <c:pt idx="25">
                  <c:v>1170</c:v>
                </c:pt>
                <c:pt idx="26">
                  <c:v>783</c:v>
                </c:pt>
                <c:pt idx="27">
                  <c:v>1092</c:v>
                </c:pt>
                <c:pt idx="28">
                  <c:v>928</c:v>
                </c:pt>
                <c:pt idx="29">
                  <c:v>750</c:v>
                </c:pt>
                <c:pt idx="30">
                  <c:v>496</c:v>
                </c:pt>
                <c:pt idx="31">
                  <c:v>352</c:v>
                </c:pt>
                <c:pt idx="3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4-4D72-BA40-366449BB1708}"/>
            </c:ext>
          </c:extLst>
        </c:ser>
        <c:ser>
          <c:idx val="1"/>
          <c:order val="1"/>
          <c:tx>
            <c:strRef>
              <c:f>Arkusz2!$G$3</c:f>
              <c:strCache>
                <c:ptCount val="1"/>
                <c:pt idx="0">
                  <c:v>Liczba przesyłek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Arkusz2!$G$4:$G$36</c:f>
              <c:numCache>
                <c:formatCode>General</c:formatCode>
                <c:ptCount val="33"/>
                <c:pt idx="0">
                  <c:v>115</c:v>
                </c:pt>
                <c:pt idx="1">
                  <c:v>196</c:v>
                </c:pt>
                <c:pt idx="2">
                  <c:v>248</c:v>
                </c:pt>
                <c:pt idx="3">
                  <c:v>318</c:v>
                </c:pt>
                <c:pt idx="4">
                  <c:v>373</c:v>
                </c:pt>
                <c:pt idx="5">
                  <c:v>410</c:v>
                </c:pt>
                <c:pt idx="6">
                  <c:v>475</c:v>
                </c:pt>
                <c:pt idx="7">
                  <c:v>529</c:v>
                </c:pt>
                <c:pt idx="8">
                  <c:v>470</c:v>
                </c:pt>
                <c:pt idx="9">
                  <c:v>414</c:v>
                </c:pt>
                <c:pt idx="10">
                  <c:v>388</c:v>
                </c:pt>
                <c:pt idx="11">
                  <c:v>334</c:v>
                </c:pt>
                <c:pt idx="12">
                  <c:v>288</c:v>
                </c:pt>
                <c:pt idx="13">
                  <c:v>275</c:v>
                </c:pt>
                <c:pt idx="14">
                  <c:v>261</c:v>
                </c:pt>
                <c:pt idx="15">
                  <c:v>165</c:v>
                </c:pt>
                <c:pt idx="16">
                  <c:v>204</c:v>
                </c:pt>
                <c:pt idx="17">
                  <c:v>159</c:v>
                </c:pt>
                <c:pt idx="18">
                  <c:v>125</c:v>
                </c:pt>
                <c:pt idx="19">
                  <c:v>126</c:v>
                </c:pt>
                <c:pt idx="20">
                  <c:v>57</c:v>
                </c:pt>
                <c:pt idx="21">
                  <c:v>90</c:v>
                </c:pt>
                <c:pt idx="22">
                  <c:v>79</c:v>
                </c:pt>
                <c:pt idx="23">
                  <c:v>55</c:v>
                </c:pt>
                <c:pt idx="24">
                  <c:v>29</c:v>
                </c:pt>
                <c:pt idx="25">
                  <c:v>45</c:v>
                </c:pt>
                <c:pt idx="26">
                  <c:v>29</c:v>
                </c:pt>
                <c:pt idx="27">
                  <c:v>39</c:v>
                </c:pt>
                <c:pt idx="28">
                  <c:v>32</c:v>
                </c:pt>
                <c:pt idx="29">
                  <c:v>25</c:v>
                </c:pt>
                <c:pt idx="30">
                  <c:v>16</c:v>
                </c:pt>
                <c:pt idx="31">
                  <c:v>11</c:v>
                </c:pt>
                <c:pt idx="3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4-4D72-BA40-366449BB1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750767"/>
        <c:axId val="1701753647"/>
      </c:barChart>
      <c:catAx>
        <c:axId val="170175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1753647"/>
        <c:crosses val="autoZero"/>
        <c:auto val="1"/>
        <c:lblAlgn val="ctr"/>
        <c:lblOffset val="100"/>
        <c:noMultiLvlLbl val="0"/>
      </c:catAx>
      <c:valAx>
        <c:axId val="170175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175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Arkusz2!$R$3</c:f>
              <c:strCache>
                <c:ptCount val="1"/>
                <c:pt idx="0">
                  <c:v> Suma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Arkusz2!$P$4:$Q$27</c:f>
              <c:multiLvlStrCache>
                <c:ptCount val="24"/>
                <c:lvl>
                  <c:pt idx="0">
                    <c:v>6</c:v>
                  </c:pt>
                  <c:pt idx="1">
                    <c:v>7</c:v>
                  </c:pt>
                  <c:pt idx="2">
                    <c:v>8</c:v>
                  </c:pt>
                  <c:pt idx="3">
                    <c:v>9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7</c:v>
                  </c:pt>
                  <c:pt idx="14">
                    <c:v>8</c:v>
                  </c:pt>
                  <c:pt idx="15">
                    <c:v>9</c:v>
                  </c:pt>
                  <c:pt idx="16">
                    <c:v>10</c:v>
                  </c:pt>
                  <c:pt idx="17">
                    <c:v>11</c:v>
                  </c:pt>
                  <c:pt idx="18">
                    <c:v>12</c:v>
                  </c:pt>
                  <c:pt idx="19">
                    <c:v>1</c:v>
                  </c:pt>
                  <c:pt idx="20">
                    <c:v>2</c:v>
                  </c:pt>
                  <c:pt idx="21">
                    <c:v>3</c:v>
                  </c:pt>
                  <c:pt idx="22">
                    <c:v>4</c:v>
                  </c:pt>
                  <c:pt idx="23">
                    <c:v>5</c:v>
                  </c:pt>
                </c:lvl>
                <c:lvl>
                  <c:pt idx="0">
                    <c:v>2022</c:v>
                  </c:pt>
                  <c:pt idx="7">
                    <c:v>2023</c:v>
                  </c:pt>
                  <c:pt idx="19">
                    <c:v>2024</c:v>
                  </c:pt>
                </c:lvl>
              </c:multiLvlStrCache>
            </c:multiLvlStrRef>
          </c:cat>
          <c:val>
            <c:numRef>
              <c:f>Arkusz2!$R$4:$R$27</c:f>
              <c:numCache>
                <c:formatCode>General</c:formatCode>
                <c:ptCount val="24"/>
                <c:pt idx="0">
                  <c:v>3325</c:v>
                </c:pt>
                <c:pt idx="1">
                  <c:v>3214</c:v>
                </c:pt>
                <c:pt idx="2">
                  <c:v>3496</c:v>
                </c:pt>
                <c:pt idx="3">
                  <c:v>2379</c:v>
                </c:pt>
                <c:pt idx="4">
                  <c:v>2304</c:v>
                </c:pt>
                <c:pt idx="5">
                  <c:v>2234</c:v>
                </c:pt>
                <c:pt idx="6">
                  <c:v>2553</c:v>
                </c:pt>
                <c:pt idx="7">
                  <c:v>2416</c:v>
                </c:pt>
                <c:pt idx="8">
                  <c:v>1996</c:v>
                </c:pt>
                <c:pt idx="9">
                  <c:v>2558</c:v>
                </c:pt>
                <c:pt idx="10">
                  <c:v>3061</c:v>
                </c:pt>
                <c:pt idx="11">
                  <c:v>4750</c:v>
                </c:pt>
                <c:pt idx="12">
                  <c:v>3202</c:v>
                </c:pt>
                <c:pt idx="13">
                  <c:v>3121</c:v>
                </c:pt>
                <c:pt idx="14">
                  <c:v>3638</c:v>
                </c:pt>
                <c:pt idx="15">
                  <c:v>2612</c:v>
                </c:pt>
                <c:pt idx="16">
                  <c:v>2554</c:v>
                </c:pt>
                <c:pt idx="17">
                  <c:v>2395</c:v>
                </c:pt>
                <c:pt idx="18">
                  <c:v>2794</c:v>
                </c:pt>
                <c:pt idx="19">
                  <c:v>2758</c:v>
                </c:pt>
                <c:pt idx="20">
                  <c:v>2240</c:v>
                </c:pt>
                <c:pt idx="21">
                  <c:v>3149</c:v>
                </c:pt>
                <c:pt idx="22">
                  <c:v>3129</c:v>
                </c:pt>
                <c:pt idx="23">
                  <c:v>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7-4F41-896C-78D49D9B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186224"/>
        <c:axId val="541182384"/>
      </c:barChart>
      <c:catAx>
        <c:axId val="5411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1182384"/>
        <c:crosses val="autoZero"/>
        <c:auto val="1"/>
        <c:lblAlgn val="ctr"/>
        <c:lblOffset val="100"/>
        <c:noMultiLvlLbl val="0"/>
      </c:catAx>
      <c:valAx>
        <c:axId val="54118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11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90964D-AE0C-FA89-3038-01BA8120B29F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952F1E91-5034-0004-AF36-F1E26BB8EAD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677491" y="3429000"/>
            <a:ext cx="5287097" cy="1615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 slučaja</a:t>
            </a:r>
          </a:p>
          <a:p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ODABIR DAVATELJA LOGISTIČKIH USLUGA</a:t>
            </a: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 rot="900000"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C0C5D29-36F7-484F-BBB7-47C79EEF5AA5}"/>
              </a:ext>
            </a:extLst>
          </p:cNvPr>
          <p:cNvSpPr txBox="1">
            <a:spLocks/>
          </p:cNvSpPr>
          <p:nvPr/>
        </p:nvSpPr>
        <p:spPr>
          <a:xfrm>
            <a:off x="5700634" y="345174"/>
            <a:ext cx="4967366" cy="2882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sz="3200" b="1" dirty="0"/>
              <a:t>Napredno korištenje proračunske tablice za analizu logističkih podataka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r" dirty="0"/>
              <a:t>Pitanja </a:t>
            </a:r>
            <a:br>
              <a:rPr lang="en-AU" dirty="0"/>
            </a:br>
            <a:r>
              <a:rPr lang="hr" dirty="0"/>
              <a:t>Komentari i primjedbe </a:t>
            </a:r>
            <a:br>
              <a:rPr lang="en-AU" dirty="0"/>
            </a:br>
            <a:r>
              <a:rPr lang="hr" dirty="0"/>
              <a:t>Zaključci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29007-F706-4C9A-9EDE-0E5B1CD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5E219-91D4-4A72-96C3-46F788BDE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r" sz="2800" dirty="0"/>
              <a:t>Cilj studije slučaja</a:t>
            </a:r>
          </a:p>
          <a:p>
            <a:r>
              <a:rPr lang="hr" sz="2800" dirty="0"/>
              <a:t>Granični uvjeti</a:t>
            </a:r>
          </a:p>
          <a:p>
            <a:r>
              <a:rPr lang="hr" sz="2800" dirty="0"/>
              <a:t>Tijek zadatka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69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96376-2118-4C78-B983-FB7707B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Svrha studije slučaja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7D20C-992A-4A16-A2D6-8721019D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825625"/>
            <a:ext cx="11615803" cy="435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dirty="0"/>
              <a:t>Glavni cilj:</a:t>
            </a:r>
          </a:p>
          <a:p>
            <a:pPr lvl="1"/>
            <a:r>
              <a:rPr lang="hr" dirty="0"/>
              <a:t>odabir logističkog operatera na temelju sveobuhvatne analize logističkih ponuda</a:t>
            </a:r>
          </a:p>
          <a:p>
            <a:pPr lvl="1"/>
            <a:r>
              <a:rPr lang="hr" dirty="0"/>
              <a:t>predviđanje rezultata na temelju povijesnih podataka</a:t>
            </a:r>
          </a:p>
          <a:p>
            <a:r>
              <a:rPr lang="hr" dirty="0"/>
              <a:t>Detaljni ciljevi:</a:t>
            </a:r>
          </a:p>
          <a:p>
            <a:pPr lvl="1"/>
            <a:r>
              <a:rPr lang="hr" dirty="0"/>
              <a:t>Razvoj analitičkih kompetencija – uspoređivanje ponuda na temelju podataka</a:t>
            </a:r>
          </a:p>
          <a:p>
            <a:pPr lvl="1"/>
            <a:r>
              <a:rPr lang="hr" dirty="0"/>
              <a:t>Praktična primjena znanja – formuliranje preporuka za odabir najboljeg logističkog operatera</a:t>
            </a:r>
          </a:p>
          <a:p>
            <a:r>
              <a:rPr lang="hr" dirty="0"/>
              <a:t>Učinak provedbe studije slučaja:</a:t>
            </a:r>
          </a:p>
          <a:p>
            <a:pPr lvl="1"/>
            <a:r>
              <a:rPr lang="hr" dirty="0"/>
              <a:t>Stjecanje praktičnih znanja i vještina te razvijanje vještina donošenja odluka na temelju analize podataka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788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91002-268F-4DFC-9306-A2F741E1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Karta koja prikazuje broj usluženih kupaca</a:t>
            </a:r>
            <a:endParaRPr lang="pl-PL" dirty="0"/>
          </a:p>
        </p:txBody>
      </p:sp>
      <p:pic>
        <p:nvPicPr>
          <p:cNvPr id="5" name="Obraz 4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A510EA8E-75DA-4272-B502-DD6C2C9AE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5640" y="1733867"/>
            <a:ext cx="5760720" cy="39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DDA9D-A85D-4C3C-A741-068EAC52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Grafikon koji prikazuje zbroj paletnih mjesta i broj pošiljki delegiranih logističkom operateru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DA8BD86-4B5A-0EA9-614C-D3E8B33F9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104868"/>
              </p:ext>
            </p:extLst>
          </p:nvPr>
        </p:nvGraphicFramePr>
        <p:xfrm>
          <a:off x="1608667" y="1972236"/>
          <a:ext cx="9754596" cy="387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37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109C9E-FECB-478D-ACEC-76591040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Grafikon koji prikazuje broj paletnih mjesta u odnosu na vrijeme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494A43B-921C-D375-F774-12B247603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313486"/>
              </p:ext>
            </p:extLst>
          </p:nvPr>
        </p:nvGraphicFramePr>
        <p:xfrm>
          <a:off x="1290917" y="1873624"/>
          <a:ext cx="10062881" cy="402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1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AFA16-92DC-412F-98FE-B90DA082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Novi primatelji locirani prema poštanskim brojevima</a:t>
            </a: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4337BA-6E9B-41E8-8591-BA2F38F86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34073"/>
              </p:ext>
            </p:extLst>
          </p:nvPr>
        </p:nvGraphicFramePr>
        <p:xfrm>
          <a:off x="3191435" y="1481668"/>
          <a:ext cx="5809130" cy="46874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04565">
                  <a:extLst>
                    <a:ext uri="{9D8B030D-6E8A-4147-A177-3AD203B41FA5}">
                      <a16:colId xmlns:a16="http://schemas.microsoft.com/office/drawing/2014/main" val="352497395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832328080"/>
                    </a:ext>
                  </a:extLst>
                </a:gridCol>
              </a:tblGrid>
              <a:tr h="44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100" dirty="0">
                          <a:effectLst/>
                        </a:rPr>
                        <a:t>Poštanski </a:t>
                      </a:r>
                      <a:r>
                        <a:rPr lang="hr" sz="1200" kern="100" dirty="0" err="1">
                          <a:effectLst/>
                        </a:rPr>
                        <a:t>broj</a:t>
                      </a:r>
                      <a:endParaRPr lang="pl-PL" sz="1200" kern="100" dirty="0" err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100" dirty="0" err="1">
                          <a:effectLst/>
                        </a:rPr>
                        <a:t>Dodatno</a:t>
                      </a:r>
                      <a:r>
                        <a:rPr lang="hr" sz="1200" kern="100" dirty="0">
                          <a:effectLst/>
                        </a:rPr>
                        <a:t> </a:t>
                      </a:r>
                      <a:r>
                        <a:rPr lang="hr" sz="1200" kern="100" dirty="0" err="1">
                          <a:effectLst/>
                        </a:rPr>
                        <a:t>Palete </a:t>
                      </a:r>
                      <a:r>
                        <a:rPr lang="hr" sz="1200" kern="100" dirty="0">
                          <a:effectLst/>
                        </a:rPr>
                        <a:t>dnevno</a:t>
                      </a:r>
                      <a:r>
                        <a:rPr lang="hr" sz="1200" kern="100" dirty="0" err="1">
                          <a:effectLst/>
                        </a:rPr>
                        <a:t>​</a:t>
                      </a:r>
                      <a:endParaRPr lang="pl-PL" sz="1200" kern="100" dirty="0" err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50284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712100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786102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9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864576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68431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21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374233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27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303964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30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416470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41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8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248855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44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13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066007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51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651031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62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99723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64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6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390588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71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398418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80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2778166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90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10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3472948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95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200" kern="0" dirty="0">
                          <a:effectLst/>
                        </a:rPr>
                        <a:t>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485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50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E68A-2BD7-4F88-A210-B2DAC8BC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/>
              <a:t>Tijek </a:t>
            </a:r>
            <a:r>
              <a:rPr lang="hr" dirty="0"/>
              <a:t>zadatka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E4BA-E182-47E8-BF93-9C54FB74A5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Odaberite logističkog operatera koji nudi najnižu ukupnu naknadu tijekom cijelog razdoblja</a:t>
            </a:r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Usporedite cijene različitih logističkih operatera i identificirajte potencijalne uštede</a:t>
            </a:r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Navedite rizike povezane s prognozom</a:t>
            </a:r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Pripremiti prognozu za svakog kupca na temelju podataka,</a:t>
            </a:r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Navedite ključne preporuke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33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7ADBB9-EA30-4827-AF54-6F5B1A570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250</Words>
  <Application>Microsoft Office PowerPoint</Application>
  <PresentationFormat>Panoramiczny</PresentationFormat>
  <Paragraphs>67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Motyw pakietu Office</vt:lpstr>
      <vt:lpstr>Prezentacja programu PowerPoint</vt:lpstr>
      <vt:lpstr>Dnevni red</vt:lpstr>
      <vt:lpstr>Svrha studije slučaja</vt:lpstr>
      <vt:lpstr>Karta koja prikazuje broj usluženih kupaca</vt:lpstr>
      <vt:lpstr>Grafikon koji prikazuje zbroj paletnih mjesta i broj pošiljki delegiranih logističkom operateru</vt:lpstr>
      <vt:lpstr>Grafikon koji prikazuje broj paletnih mjesta u odnosu na vrijeme</vt:lpstr>
      <vt:lpstr>Novi primatelji locirani prema poštanskim brojevima</vt:lpstr>
      <vt:lpstr>Tijek zadatka</vt:lpstr>
      <vt:lpstr>Authors:  Katarzyna Grzybowska Katarzyna Ragin-Skorecka Katarzyna Siemieniak Piotr Cyplik Michał Adamczak Jędrzej Jankowski-Guzy Adrianna Toboła-Walaszczyk  Final version: June 2025</vt:lpstr>
      <vt:lpstr>Pitanja  Komentari i primjedbe  Zaključci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34</cp:revision>
  <dcterms:created xsi:type="dcterms:W3CDTF">2023-07-06T12:09:08Z</dcterms:created>
  <dcterms:modified xsi:type="dcterms:W3CDTF">2025-11-07T21:06:31Z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