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334" r:id="rId16"/>
    <p:sldId id="26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20F3FD-1D8C-0445-6BE2-168CA00F063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740887E6-4F47-CB8F-699F-A012344AE1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4"/>
            <a:ext cx="4967366" cy="2591989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Przetwarzanie danych statystycznych SPSS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937163"/>
            <a:ext cx="4967366" cy="896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LogistykaX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 przypadku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5 – Test Chi-kwadrat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9745133" cy="362690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pl-PL" sz="3200" dirty="0"/>
              <a:t>Określ, czy istnieje związek między różnymi rodzajami transportu a czasem dostawy?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pl-PL" sz="3200" dirty="0"/>
              <a:t>Jeśli to możliwe, zidentyfikuj najbardziej optymalny środek transportu.</a:t>
            </a:r>
          </a:p>
          <a:p>
            <a:pPr algn="just">
              <a:lnSpc>
                <a:spcPct val="110000"/>
              </a:lnSpc>
            </a:pPr>
            <a:r>
              <a:rPr lang="pl-PL" sz="3200" dirty="0"/>
              <a:t>Podaj wyniki i opisz, czy są one pozytywne czy negatywne w odniesieniu do hipotezy?</a:t>
            </a:r>
          </a:p>
        </p:txBody>
      </p:sp>
    </p:spTree>
    <p:extLst>
      <p:ext uri="{BB962C8B-B14F-4D97-AF65-F5344CB8AC3E}">
        <p14:creationId xmlns:p14="http://schemas.microsoft.com/office/powerpoint/2010/main" val="48424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16364"/>
            <a:ext cx="9745133" cy="432261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dirty="0"/>
              <a:t>Poprzez Studium przypadku przeprowadziłeś dokładne testy zmiennych i danych przedstawionych w Excelu.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Nauczyłeś się, jak korzystać z danych, jak testować je pod kątem rozkładu za pomocą wykresu Q-Q i testu </a:t>
            </a:r>
            <a:r>
              <a:rPr lang="pl-PL" dirty="0" err="1"/>
              <a:t>Shapiro</a:t>
            </a:r>
            <a:r>
              <a:rPr lang="pl-PL" dirty="0"/>
              <a:t>-Wilka.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Nauczyłeś się korzystać z czterech podejść do analizy danych i przygotowywania wyników, które potwierdzają lub obalają twoją hipotezę.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Dane i zmienne mogą być wykorzystywane do wielu analiz.</a:t>
            </a:r>
          </a:p>
        </p:txBody>
      </p:sp>
    </p:spTree>
    <p:extLst>
      <p:ext uri="{BB962C8B-B14F-4D97-AF65-F5344CB8AC3E}">
        <p14:creationId xmlns:p14="http://schemas.microsoft.com/office/powerpoint/2010/main" val="196843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Opis firmy</a:t>
            </a:r>
          </a:p>
          <a:p>
            <a:r>
              <a:rPr lang="pl-PL" sz="2000" dirty="0"/>
              <a:t>Opis problemu</a:t>
            </a:r>
          </a:p>
          <a:p>
            <a:r>
              <a:rPr lang="pl-PL" sz="2000" dirty="0"/>
              <a:t>Dostępne dane</a:t>
            </a:r>
          </a:p>
          <a:p>
            <a:r>
              <a:rPr lang="pl-PL" sz="2000" dirty="0"/>
              <a:t>Zadanie 1 </a:t>
            </a:r>
          </a:p>
          <a:p>
            <a:r>
              <a:rPr lang="pl-PL" sz="2000" dirty="0"/>
              <a:t>Zadanie 2</a:t>
            </a:r>
          </a:p>
          <a:p>
            <a:r>
              <a:rPr lang="pl-PL" sz="2000" dirty="0"/>
              <a:t>Zadanie 3</a:t>
            </a:r>
          </a:p>
          <a:p>
            <a:r>
              <a:rPr lang="pl-PL" sz="2000" dirty="0"/>
              <a:t>Zadanie 4</a:t>
            </a:r>
          </a:p>
          <a:p>
            <a:r>
              <a:rPr lang="pl-PL" sz="2000" dirty="0"/>
              <a:t>Zadanie 5</a:t>
            </a:r>
          </a:p>
          <a:p>
            <a:r>
              <a:rPr lang="pl-PL" sz="2000" dirty="0"/>
              <a:t>Podsumowanie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0"/>
            <a:ext cx="9745133" cy="1116542"/>
          </a:xfrm>
        </p:spPr>
        <p:txBody>
          <a:bodyPr/>
          <a:lstStyle/>
          <a:p>
            <a:r>
              <a:rPr lang="pl-PL" dirty="0"/>
              <a:t>Opis firmy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909" y="881689"/>
            <a:ext cx="10587182" cy="526049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400" dirty="0"/>
              <a:t>Firma </a:t>
            </a:r>
            <a:r>
              <a:rPr lang="pl-PL" sz="2400" dirty="0" err="1"/>
              <a:t>LogistykaX</a:t>
            </a:r>
            <a:r>
              <a:rPr lang="pl-PL" sz="2400" dirty="0"/>
              <a:t> jest zewnętrzną firmą logistyczną (3PL), specjalizującą się w kompleksowych rozwiązaniach logistycznych dla firm z różnych branż. Firma z siedzibą w regionie centralnym zbudowała swoją reputację dzięki wydajnym dostawom i niezawodnym usługom związanym z transportem, magazynowaniem, dystrybucją i zarządzaniem łańcuchem dostaw. Wykorzystując własną flotę pojazdów oraz solidną sieć transportu kolejowego i lotniczego, świadczy usługi dla szerokiego grona klientów w wielu regionach</a:t>
            </a:r>
            <a:r>
              <a:rPr lang="en-US" sz="2400" dirty="0"/>
              <a:t>. </a:t>
            </a:r>
            <a:endParaRPr lang="sl-SI" sz="2400" dirty="0"/>
          </a:p>
          <a:p>
            <a:pPr algn="just"/>
            <a:r>
              <a:rPr lang="pl-PL" sz="2400" dirty="0"/>
              <a:t>W ostatnich latach firma </a:t>
            </a:r>
            <a:r>
              <a:rPr lang="pl-PL" sz="2400" dirty="0" err="1"/>
              <a:t>LogistykaX</a:t>
            </a:r>
            <a:r>
              <a:rPr lang="pl-PL" sz="2400" dirty="0"/>
              <a:t> rozszerzyła swoją działalność, kierując się misją zwiększenia wydajności poprzez podejmowanie decyzji w oparciu o dane. Wraz z ekspansją firmy na nowe regiony (A, B, C, D) firmy stanęły przed nowymi wyzwaniami logistycznymi związanymi z terenem, oczekiwaniami klientów i wykorzystaniem środków transportu. Aby wyprzedzić konkurencję, firma </a:t>
            </a:r>
            <a:r>
              <a:rPr lang="pl-PL" sz="2400" dirty="0" err="1"/>
              <a:t>LogistykaX</a:t>
            </a:r>
            <a:r>
              <a:rPr lang="pl-PL" sz="2400" dirty="0"/>
              <a:t> zaczęła aktywnie analizować swoje wyniki w zakresie krytycznych wskaźników, takich jak czas dostawy, koszty transportu i zadowolenie klientów</a:t>
            </a:r>
            <a:r>
              <a:rPr lang="en-US" sz="2400" dirty="0"/>
              <a:t>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598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 decyzyjny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481668"/>
            <a:ext cx="10109199" cy="4540441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l-PL" sz="2400" dirty="0"/>
              <a:t>Jesteś analitykiem danych pracującym dla </a:t>
            </a:r>
            <a:r>
              <a:rPr lang="pl-PL" sz="2400" dirty="0" err="1"/>
              <a:t>LogistykaX</a:t>
            </a:r>
            <a:r>
              <a:rPr lang="pl-PL" sz="2400" dirty="0"/>
              <a:t>. Ze względu na niedawną ekspansję firmy na nowe regiony, kierownictwo uważa, że nadal istnieje możliwość dalszej optymalizacji istniejących operacji firmy. W tym celu zlecono ci przeanalizowanie zebranych danych z ostatniego roku, aby zidentyfikować możliwe ulepszenia, które mogłyby poprawić ogólną wydajność operacji</a:t>
            </a:r>
            <a:r>
              <a:rPr lang="en-US" sz="2400" dirty="0"/>
              <a:t>. </a:t>
            </a:r>
            <a:endParaRPr lang="sl-SI" sz="2400" dirty="0"/>
          </a:p>
          <a:p>
            <a:pPr algn="just">
              <a:spcAft>
                <a:spcPts val="1200"/>
              </a:spcAft>
            </a:pPr>
            <a:r>
              <a:rPr lang="pl-PL" sz="2400" dirty="0"/>
              <a:t>Zidentyfikuj połączenia dla następujących wyzwań, określając </a:t>
            </a:r>
            <a:r>
              <a:rPr lang="sl-SI" sz="2400" dirty="0"/>
              <a:t>:</a:t>
            </a:r>
          </a:p>
          <a:p>
            <a:pPr lvl="1" algn="just"/>
            <a:r>
              <a:rPr lang="pl-PL" sz="1800" dirty="0"/>
              <a:t>czas sprzedaży i dostawy,</a:t>
            </a:r>
            <a:endParaRPr lang="en-GB" sz="1800" dirty="0"/>
          </a:p>
          <a:p>
            <a:pPr lvl="1" algn="just"/>
            <a:r>
              <a:rPr lang="pl-PL" sz="1800" dirty="0"/>
              <a:t>średni czas dostawy i średnią sprzedaż,</a:t>
            </a:r>
            <a:endParaRPr lang="en-GB" sz="1800" dirty="0"/>
          </a:p>
          <a:p>
            <a:pPr lvl="1" algn="just"/>
            <a:r>
              <a:rPr lang="pl-PL" sz="1800" dirty="0"/>
              <a:t>wzajemne powiązania między kosztami transportu i czasem dostawy</a:t>
            </a:r>
            <a:r>
              <a:rPr lang="sl-SI" sz="1800" dirty="0"/>
              <a:t>,</a:t>
            </a:r>
          </a:p>
          <a:p>
            <a:pPr lvl="1" algn="just"/>
            <a:r>
              <a:rPr lang="pl-PL" sz="1800" dirty="0"/>
              <a:t>Sposób transportu i sukces dostawy</a:t>
            </a:r>
            <a:r>
              <a:rPr lang="sl-SI" sz="1800" dirty="0"/>
              <a:t>, </a:t>
            </a:r>
          </a:p>
          <a:p>
            <a:pPr lvl="1" algn="just"/>
            <a:r>
              <a:rPr lang="pl-PL" sz="1800" dirty="0"/>
              <a:t>Czas dostawy i rodzaje transportu</a:t>
            </a:r>
            <a:r>
              <a:rPr lang="sl-SI" sz="1800" dirty="0"/>
              <a:t>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1711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94" y="0"/>
            <a:ext cx="9745133" cy="1116542"/>
          </a:xfrm>
        </p:spPr>
        <p:txBody>
          <a:bodyPr/>
          <a:lstStyle/>
          <a:p>
            <a:r>
              <a:rPr lang="pl-PL" dirty="0"/>
              <a:t>Dostępne dane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116542"/>
            <a:ext cx="10947400" cy="502564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pl-PL" sz="2200" dirty="0"/>
              <a:t>Do obliczeń firma dostarczyła następujące zmienne </a:t>
            </a:r>
            <a:r>
              <a:rPr lang="pl-PL" sz="2000" dirty="0"/>
              <a:t>:</a:t>
            </a:r>
          </a:p>
          <a:p>
            <a:pPr marL="803275" lvl="1" indent="-34607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dirty="0"/>
              <a:t> </a:t>
            </a: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Sprzedaż, która jest reprezentowana jako miesięczny przychód ze sprzedaży (€) w obserwowanych regionach, w których firma rozszerzyła działalność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dostawy, mierzony w dniach potrzebnych do ukończenia dostawy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Rodzaj transportu, który wskazywał, jaki rodzaj transportu został wykorzystany do dostawy; obejmuje to transport drogowy (własne pojazdy), kolejowy i lotniczy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transportu, które obejmowały koszty poniesione w fazie transportu, wyrażone w Euro 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(€).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Sukces dostawy, który wskazywał, czy dostawa zakończyła się sukcesem (1 = Tak) lub czy dostawa nie zakończyła się sukcesem 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 = No)</a:t>
            </a: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Zadowolenie klienta, które wskazywało, jak bardzo klienci byli zadowoleni z dostawy, przedstawione w skali od 1 do 5, gdzie 1 oznacza najmniej, a 5 najbardziej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Region, który reprezentował nowe regiony, w których firma rozszerzyła swoją działalność</a:t>
            </a:r>
            <a:r>
              <a:rPr lang="en-GB" sz="19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9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909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 – Testowanie normalności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8"/>
            <a:ext cx="10947400" cy="410565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dirty="0"/>
              <a:t>Określ, czy rozkład jest rozkładem normalnym dla zmiennej czasu sprzedaży i dostawy.</a:t>
            </a:r>
          </a:p>
          <a:p>
            <a:r>
              <a:rPr lang="pl-PL" dirty="0"/>
              <a:t>Utwórz wykresy Q-Q.</a:t>
            </a:r>
          </a:p>
          <a:p>
            <a:r>
              <a:rPr lang="pl-PL" dirty="0"/>
              <a:t>Przeprowadzenie testu </a:t>
            </a:r>
            <a:r>
              <a:rPr lang="pl-PL" dirty="0" err="1"/>
              <a:t>Shapiro</a:t>
            </a:r>
            <a:r>
              <a:rPr lang="pl-PL" dirty="0"/>
              <a:t>-Wilka.</a:t>
            </a:r>
          </a:p>
          <a:p>
            <a:r>
              <a:rPr lang="pl-PL" dirty="0"/>
              <a:t>Podaj wyniki i opisz, czy są one pozytywne czy negatywne w odniesieniu do hipotezy?</a:t>
            </a:r>
          </a:p>
        </p:txBody>
      </p:sp>
    </p:spTree>
    <p:extLst>
      <p:ext uri="{BB962C8B-B14F-4D97-AF65-F5344CB8AC3E}">
        <p14:creationId xmlns:p14="http://schemas.microsoft.com/office/powerpoint/2010/main" val="367971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 – Test T dla jednej próby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9635836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3200" dirty="0"/>
              <a:t>Sprawdź, czy średni czas dostawy jest znacznie krótszy niż 5 dni?</a:t>
            </a:r>
          </a:p>
          <a:p>
            <a:pPr algn="just">
              <a:lnSpc>
                <a:spcPct val="100000"/>
              </a:lnSpc>
            </a:pPr>
            <a:r>
              <a:rPr lang="pl-PL" sz="3200" dirty="0"/>
              <a:t>Sprawdź, czy sprzedaż w regionie A przekracza 10 000 €?</a:t>
            </a:r>
          </a:p>
          <a:p>
            <a:pPr algn="just">
              <a:lnSpc>
                <a:spcPct val="100000"/>
              </a:lnSpc>
            </a:pPr>
            <a:r>
              <a:rPr lang="pl-PL" sz="3200" dirty="0"/>
              <a:t>Podaj wyniki i opisz, czy są one pozytywne czy negatywne w odniesieniu do hipotezy? </a:t>
            </a:r>
          </a:p>
        </p:txBody>
      </p:sp>
    </p:spTree>
    <p:extLst>
      <p:ext uri="{BB962C8B-B14F-4D97-AF65-F5344CB8AC3E}">
        <p14:creationId xmlns:p14="http://schemas.microsoft.com/office/powerpoint/2010/main" val="23613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3 – Korelacja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9745133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pl-PL" sz="3200" dirty="0"/>
              <a:t>Określ, czy istnieje związek między istniejącymi kosztami transportu a czasami dostawy podanymi w programie Excel?</a:t>
            </a:r>
          </a:p>
          <a:p>
            <a:pPr algn="just">
              <a:lnSpc>
                <a:spcPct val="100000"/>
              </a:lnSpc>
            </a:pPr>
            <a:r>
              <a:rPr lang="pl-PL" sz="3200" dirty="0"/>
              <a:t>Podaj wyniki i opisz, czy są one pozytywne czy negatywne w odniesieniu do hipotezy? </a:t>
            </a:r>
          </a:p>
        </p:txBody>
      </p:sp>
    </p:spTree>
    <p:extLst>
      <p:ext uri="{BB962C8B-B14F-4D97-AF65-F5344CB8AC3E}">
        <p14:creationId xmlns:p14="http://schemas.microsoft.com/office/powerpoint/2010/main" val="94215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4 – Test Chi-kwadrat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9367982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pl-PL" sz="3200" dirty="0"/>
              <a:t>Określ, czy istnieje związek między trybem transportu a sukcesem dostawy zlecenia transportowego w istniejących danych?</a:t>
            </a:r>
          </a:p>
          <a:p>
            <a:pPr algn="just">
              <a:lnSpc>
                <a:spcPct val="110000"/>
              </a:lnSpc>
            </a:pPr>
            <a:r>
              <a:rPr lang="pl-PL" sz="3200" dirty="0"/>
              <a:t>Podaj wyniki i opisz, czy są one pozytywne czy negatywne w odniesieniu do hipotezy?</a:t>
            </a:r>
          </a:p>
        </p:txBody>
      </p:sp>
    </p:spTree>
    <p:extLst>
      <p:ext uri="{BB962C8B-B14F-4D97-AF65-F5344CB8AC3E}">
        <p14:creationId xmlns:p14="http://schemas.microsoft.com/office/powerpoint/2010/main" val="2819825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CE3785F-6BB7-4225-B50E-CFEB3EC09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770</Words>
  <Application>Microsoft Office PowerPoint</Application>
  <PresentationFormat>Panoramiczny</PresentationFormat>
  <Paragraphs>62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Tahoma</vt:lpstr>
      <vt:lpstr>Motyw pakietu Office</vt:lpstr>
      <vt:lpstr>Przetwarzanie danych statystycznych SPSS</vt:lpstr>
      <vt:lpstr>Agenda</vt:lpstr>
      <vt:lpstr>Opis firmy</vt:lpstr>
      <vt:lpstr>Problem decyzyjny</vt:lpstr>
      <vt:lpstr>Dostępne dane</vt:lpstr>
      <vt:lpstr>Zadanie 1 – Testowanie normalności</vt:lpstr>
      <vt:lpstr>Zadanie 2 – Test T dla jednej próby</vt:lpstr>
      <vt:lpstr>Zadanie 3 – Korelacja</vt:lpstr>
      <vt:lpstr>Zadanie 4 – Test Chi-kwadrat</vt:lpstr>
      <vt:lpstr>Zadanie 5 – Test Chi-kwadrat</vt:lpstr>
      <vt:lpstr>Podsumowanie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20</cp:revision>
  <dcterms:created xsi:type="dcterms:W3CDTF">2023-07-06T12:09:08Z</dcterms:created>
  <dcterms:modified xsi:type="dcterms:W3CDTF">2025-10-16T11:22:49Z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