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64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334" r:id="rId19"/>
    <p:sldId id="26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A6E423-122C-85C9-3156-6F47AFEE6FE7}" v="4" dt="2025-10-16T07:10:58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2258" autoAdjust="0"/>
  </p:normalViewPr>
  <p:slideViewPr>
    <p:cSldViewPr snapToGrid="0">
      <p:cViewPr varScale="1">
        <p:scale>
          <a:sx n="77" d="100"/>
          <a:sy n="77" d="100"/>
        </p:scale>
        <p:origin x="8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DA6E423-122C-85C9-3156-6F47AFEE6FE7}"/>
    <pc:docChg chg="modSld">
      <pc:chgData name="" userId="" providerId="" clId="Web-{EDA6E423-122C-85C9-3156-6F47AFEE6FE7}" dt="2025-10-16T07:10:52.115" v="0" actId="20577"/>
      <pc:docMkLst>
        <pc:docMk/>
      </pc:docMkLst>
      <pc:sldChg chg="modSp">
        <pc:chgData name="" userId="" providerId="" clId="Web-{EDA6E423-122C-85C9-3156-6F47AFEE6FE7}" dt="2025-10-16T07:10:52.115" v="0" actId="20577"/>
        <pc:sldMkLst>
          <pc:docMk/>
          <pc:sldMk cId="2920479427" sldId="256"/>
        </pc:sldMkLst>
        <pc:spChg chg="mod">
          <ac:chgData name="" userId="" providerId="" clId="Web-{EDA6E423-122C-85C9-3156-6F47AFEE6FE7}" dt="2025-10-16T07:10:52.115" v="0" actId="20577"/>
          <ac:spMkLst>
            <pc:docMk/>
            <pc:sldMk cId="2920479427" sldId="256"/>
            <ac:spMk id="5" creationId="{9AC256C7-DE57-3D54-E589-F59329555D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16.10.2025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37E8C1B-5ACC-7D62-4F46-46BDE3872F2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14051" y="6203808"/>
            <a:ext cx="3675276" cy="670207"/>
          </a:xfrm>
          <a:prstGeom prst="rect">
            <a:avLst/>
          </a:prstGeom>
        </p:spPr>
      </p:pic>
      <p:pic>
        <p:nvPicPr>
          <p:cNvPr id="5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50A8BB0E-9E06-1DAF-67AA-C8C7B08BFB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97" y="6176963"/>
            <a:ext cx="672239" cy="6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Business Analytics Skills </a:t>
            </a:r>
            <a:b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for 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Future-proof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/>
                <a:ea typeface="Tahoma"/>
                <a:cs typeface="Tahoma"/>
              </a:rPr>
              <a:t>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Podstawy wizualizacji wykresów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Materiały dydaktyczne do ćwiczeń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6779409-BC1E-2FA5-B8D6-1E97EDA07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Business Intelligence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EE2EE16-785D-27AB-826C-6BB8B92B6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91" y="5709926"/>
            <a:ext cx="4480662" cy="853008"/>
          </a:xfrm>
          <a:prstGeom prst="rect">
            <a:avLst/>
          </a:prstGeom>
        </p:spPr>
      </p:pic>
      <p:pic>
        <p:nvPicPr>
          <p:cNvPr id="6" name="Picture 2" descr="Wyjazdy dydaktyczne i szkoleniowe - Dział Spraw Międzynarodowych">
            <a:extLst>
              <a:ext uri="{FF2B5EF4-FFF2-40B4-BE49-F238E27FC236}">
                <a16:creationId xmlns:a16="http://schemas.microsoft.com/office/drawing/2014/main" id="{CD11CB98-B6CC-2EE6-42D5-CBF5A2296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55496"/>
            <a:ext cx="1129064" cy="10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D236E-61B6-5578-AA48-2AC78CB5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Oś łączona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91DE4-EE04-AA5E-4BC3-6559D172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6903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highlight>
                  <a:srgbClr val="FFFFFF"/>
                </a:highlight>
              </a:rPr>
              <a:t>Oś łączona (</a:t>
            </a:r>
            <a:r>
              <a:rPr lang="pl-PL" dirty="0" err="1">
                <a:highlight>
                  <a:srgbClr val="FFFFFF"/>
                </a:highlight>
              </a:rPr>
              <a:t>Blended</a:t>
            </a:r>
            <a:r>
              <a:rPr lang="pl-PL" dirty="0">
                <a:highlight>
                  <a:srgbClr val="FFFFFF"/>
                </a:highlight>
              </a:rPr>
              <a:t> </a:t>
            </a:r>
            <a:r>
              <a:rPr lang="pl-PL" dirty="0" err="1">
                <a:highlight>
                  <a:srgbClr val="FFFFFF"/>
                </a:highlight>
              </a:rPr>
              <a:t>Axis</a:t>
            </a:r>
            <a:r>
              <a:rPr lang="pl-PL" dirty="0">
                <a:highlight>
                  <a:srgbClr val="FFFFFF"/>
                </a:highlight>
              </a:rPr>
              <a:t>) współdzieli oś, dzięki czemu wszystkie znaczniki są wyświetlane </a:t>
            </a:r>
            <a:br>
              <a:rPr lang="pl-PL" dirty="0">
                <a:highlight>
                  <a:srgbClr val="FFFFFF"/>
                </a:highlight>
              </a:rPr>
            </a:br>
            <a:r>
              <a:rPr lang="pl-PL" dirty="0">
                <a:highlight>
                  <a:srgbClr val="FFFFFF"/>
                </a:highlight>
              </a:rPr>
              <a:t>w jednym panelu.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highlight>
                  <a:srgbClr val="FFFFFF"/>
                </a:highlight>
              </a:rPr>
              <a:t>Łączenie osi jest najbardziej odpowiednie </a:t>
            </a:r>
            <a:br>
              <a:rPr lang="pl-PL" dirty="0">
                <a:highlight>
                  <a:srgbClr val="FFFFFF"/>
                </a:highlight>
              </a:rPr>
            </a:br>
            <a:r>
              <a:rPr lang="pl-PL" dirty="0">
                <a:highlight>
                  <a:srgbClr val="FFFFFF"/>
                </a:highlight>
              </a:rPr>
              <a:t>w przypadku porównywania miar o podobnej skali </a:t>
            </a:r>
            <a:br>
              <a:rPr lang="pl-PL" dirty="0">
                <a:highlight>
                  <a:srgbClr val="FFFFFF"/>
                </a:highlight>
              </a:rPr>
            </a:br>
            <a:r>
              <a:rPr lang="pl-PL" dirty="0">
                <a:highlight>
                  <a:srgbClr val="FFFFFF"/>
                </a:highlight>
              </a:rPr>
              <a:t>i jednostkach.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highlight>
                  <a:srgbClr val="FFFFFF"/>
                </a:highlight>
              </a:rPr>
              <a:t>Przeciągnięcie jednej miary na oś innej miary spowoduje utworzenie osi mieszanej. Zostanie to zasygnalizowane dwoma zielonymi paskami nad osią Y miary.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highlight>
                  <a:srgbClr val="FFFFFF"/>
                </a:highlight>
              </a:rPr>
              <a:t>Miary można przeciągać na oś z panelu danych lub karty półki</a:t>
            </a:r>
            <a:r>
              <a:rPr lang="en-US" dirty="0"/>
              <a:t>. </a:t>
            </a:r>
          </a:p>
          <a:p>
            <a:pPr algn="just"/>
            <a:endParaRPr lang="hr-HR" dirty="0"/>
          </a:p>
        </p:txBody>
      </p:sp>
      <p:pic>
        <p:nvPicPr>
          <p:cNvPr id="4" name="Google Shape;773;p42">
            <a:extLst>
              <a:ext uri="{FF2B5EF4-FFF2-40B4-BE49-F238E27FC236}">
                <a16:creationId xmlns:a16="http://schemas.microsoft.com/office/drawing/2014/main" id="{EDEB0649-C49F-49C1-19E7-3AA8F480219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5475" y="1865748"/>
            <a:ext cx="3108460" cy="36681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B492B84-ADEA-604E-F4DA-FC15A53EBFDB}"/>
              </a:ext>
            </a:extLst>
          </p:cNvPr>
          <p:cNvSpPr txBox="1">
            <a:spLocks/>
          </p:cNvSpPr>
          <p:nvPr/>
        </p:nvSpPr>
        <p:spPr>
          <a:xfrm>
            <a:off x="8963839" y="5699655"/>
            <a:ext cx="2091731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31994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8568-E8EE-9235-7F97-879C47ED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Podwójna oś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6A971-E4D8-A825-0597-BD2A9FF6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967888" cy="4667249"/>
          </a:xfrm>
        </p:spPr>
        <p:txBody>
          <a:bodyPr>
            <a:normAutofit fontScale="92500" lnSpcReduction="10000"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Podwójna oś porównuje wiele miar za pomocą podwójnych osi, które są dwiema niezależnymi osiami, nałożonymi jedna na drugą.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Podwójne osie są przydatne do analizowania dwóch miar o różnych skalach.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Przeciągnięcie miary w prawo lub na górę widoku spowoduje utworzenie podwójnej osi. Jest to sygnalizowane czarną przerywaną linią i pojedynczym zielonym paskiem.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Podwójna oś może wyświetlać dwa różne typy znaczników na tym samym widoku.</a:t>
            </a:r>
            <a:endParaRPr lang="hr-HR" dirty="0"/>
          </a:p>
        </p:txBody>
      </p:sp>
      <p:pic>
        <p:nvPicPr>
          <p:cNvPr id="4" name="Google Shape;782;p43">
            <a:extLst>
              <a:ext uri="{FF2B5EF4-FFF2-40B4-BE49-F238E27FC236}">
                <a16:creationId xmlns:a16="http://schemas.microsoft.com/office/drawing/2014/main" id="{8DC176B9-6906-08EE-1B45-9845921A759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2274" y="1920346"/>
            <a:ext cx="3211525" cy="35729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CE1C4B1-DF32-150F-5970-D47C0729EE71}"/>
              </a:ext>
            </a:extLst>
          </p:cNvPr>
          <p:cNvSpPr txBox="1">
            <a:spLocks/>
          </p:cNvSpPr>
          <p:nvPr/>
        </p:nvSpPr>
        <p:spPr>
          <a:xfrm>
            <a:off x="8702170" y="5693271"/>
            <a:ext cx="2091731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213119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B72C-E07E-EC78-09FC-4D2142EB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Wykres punktowy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C4BCA-6FDB-999C-9B1C-AE0CF9A9C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324" y="1825625"/>
            <a:ext cx="6207493" cy="4744140"/>
          </a:xfrm>
        </p:spPr>
        <p:txBody>
          <a:bodyPr>
            <a:normAutofit fontScale="92500" lnSpcReduction="10000"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Wykresy punktowe służą do wizualizacji </a:t>
            </a:r>
            <a:r>
              <a:rPr lang="pl-PL" b="1" dirty="0"/>
              <a:t>zależności</a:t>
            </a:r>
            <a:r>
              <a:rPr lang="pl-PL" dirty="0"/>
              <a:t> między zmiennymi liczbowymi i pokazywania wzorców </a:t>
            </a:r>
            <a:br>
              <a:rPr lang="pl-PL" dirty="0"/>
            </a:br>
            <a:r>
              <a:rPr lang="pl-PL" dirty="0"/>
              <a:t>w zestawach danych.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Aby utworzyć wykres punktowy, należy umieścić co najmniej jedną miarę na półce </a:t>
            </a:r>
            <a:r>
              <a:rPr lang="pl-PL" b="1" dirty="0" err="1"/>
              <a:t>Columns</a:t>
            </a:r>
            <a:r>
              <a:rPr lang="pl-PL" dirty="0"/>
              <a:t> i co najmniej jedną miarę na półce </a:t>
            </a:r>
            <a:r>
              <a:rPr lang="pl-PL" b="1" dirty="0" err="1"/>
              <a:t>Rows</a:t>
            </a:r>
            <a:r>
              <a:rPr lang="pl-PL" dirty="0"/>
              <a:t>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Przeciągnięcie kategorii dodatkowej (wymiaru) do znacznika </a:t>
            </a:r>
            <a:r>
              <a:rPr lang="en-US" b="1" dirty="0"/>
              <a:t>Colors, Size, Label, Detail</a:t>
            </a:r>
            <a:r>
              <a:rPr lang="pl-PL" b="1" dirty="0"/>
              <a:t> lub </a:t>
            </a:r>
            <a:r>
              <a:rPr lang="en-US" b="1" dirty="0"/>
              <a:t>Shape</a:t>
            </a:r>
            <a:r>
              <a:rPr lang="en-US" dirty="0"/>
              <a:t> </a:t>
            </a:r>
            <a:r>
              <a:rPr lang="pl-PL" dirty="0"/>
              <a:t>spowoduje utworzenie wykresu z wieloma znacznikami</a:t>
            </a:r>
            <a:r>
              <a:rPr lang="en-US" dirty="0"/>
              <a:t>.</a:t>
            </a:r>
          </a:p>
          <a:p>
            <a:pPr algn="just"/>
            <a:endParaRPr lang="hr-HR" dirty="0"/>
          </a:p>
        </p:txBody>
      </p:sp>
      <p:pic>
        <p:nvPicPr>
          <p:cNvPr id="4" name="Google Shape;793;p44">
            <a:extLst>
              <a:ext uri="{FF2B5EF4-FFF2-40B4-BE49-F238E27FC236}">
                <a16:creationId xmlns:a16="http://schemas.microsoft.com/office/drawing/2014/main" id="{5FF126F7-D6BC-4334-77EE-6999CC6452D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9079" y="2045292"/>
            <a:ext cx="3923860" cy="35373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BD43B9D-3D6C-A2D9-3A73-51C8404578C3}"/>
              </a:ext>
            </a:extLst>
          </p:cNvPr>
          <p:cNvSpPr txBox="1">
            <a:spLocks/>
          </p:cNvSpPr>
          <p:nvPr/>
        </p:nvSpPr>
        <p:spPr>
          <a:xfrm>
            <a:off x="8719161" y="5668964"/>
            <a:ext cx="2091731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83532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EA20-C4AD-3522-BC04-B9272E75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Map</a:t>
            </a:r>
            <a:r>
              <a:rPr lang="pl-PL" dirty="0"/>
              <a:t>y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EEB7A-7F7A-4105-1FDD-20BA814AE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477000" cy="4667249"/>
          </a:xfrm>
        </p:spPr>
        <p:txBody>
          <a:bodyPr>
            <a:normAutofit fontScale="92500" lnSpcReduction="10000"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Mapy umożliwiają opracowanie analizy geograficznej danych.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Mapy wymagają danych o lokalizacji do poprawnego działania.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Typowe typy danych map obejmują</a:t>
            </a:r>
            <a:r>
              <a:rPr lang="en-US" dirty="0"/>
              <a:t>: </a:t>
            </a:r>
          </a:p>
          <a:p>
            <a:pPr marL="457200" lvl="0" indent="-323850" algn="just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Długość i szerokość geograficzna</a:t>
            </a:r>
          </a:p>
          <a:p>
            <a:pPr marL="457200" lvl="0" indent="-323850" algn="just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Miasto, państwo i kraj</a:t>
            </a:r>
          </a:p>
          <a:p>
            <a:pPr marL="457200" lvl="0" indent="-323850" algn="just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Lotnisko</a:t>
            </a:r>
          </a:p>
          <a:p>
            <a:pPr marL="457200" lvl="0" indent="-323850" algn="just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Numer kierunkowy (US</a:t>
            </a:r>
            <a:r>
              <a:rPr lang="en-US" dirty="0"/>
              <a:t>)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Dodanie dodatkowych wymiarów i miar do karty ocen pozwoli na dalsze wyjaśnienie poziomu szczegółowości</a:t>
            </a:r>
            <a:r>
              <a:rPr lang="en-US" dirty="0"/>
              <a:t>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pPr algn="just"/>
            <a:endParaRPr lang="hr-HR" dirty="0"/>
          </a:p>
        </p:txBody>
      </p:sp>
      <p:pic>
        <p:nvPicPr>
          <p:cNvPr id="4" name="Google Shape;800;p45">
            <a:extLst>
              <a:ext uri="{FF2B5EF4-FFF2-40B4-BE49-F238E27FC236}">
                <a16:creationId xmlns:a16="http://schemas.microsoft.com/office/drawing/2014/main" id="{19A02C1F-D108-C47B-1C08-016E2430486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703" y="2069630"/>
            <a:ext cx="3666951" cy="323552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312CDFF-C786-D155-DDD8-1D7D3CE41757}"/>
              </a:ext>
            </a:extLst>
          </p:cNvPr>
          <p:cNvSpPr txBox="1">
            <a:spLocks/>
          </p:cNvSpPr>
          <p:nvPr/>
        </p:nvSpPr>
        <p:spPr>
          <a:xfrm>
            <a:off x="8739039" y="5497397"/>
            <a:ext cx="2091731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286966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DB63-A1E5-C4A4-6341-30F67611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Części całości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5798-D55B-D173-B336-C46E9C5F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342246" cy="4667249"/>
          </a:xfrm>
        </p:spPr>
        <p:txBody>
          <a:bodyPr>
            <a:normAutofit fontScale="92500"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Wykresy kołowe i mapy drzew są świetnymi opcjami, gdy chcesz pokazać procent całości.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Wykresy kołowe powinny być używane, gdy chcesz pokazać relacje między polami w odniesieniu do całości. Powinny być używane, gdy liczba wymiarów jest ograniczona (mniej niż 5).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Mapy drzewa, podobnie jak wykresy kołowe, są świetnym sposobem pokazania relacji między polami, które mają ponad 5 wymiarów</a:t>
            </a:r>
            <a:r>
              <a:rPr lang="en-US" dirty="0"/>
              <a:t>. </a:t>
            </a:r>
          </a:p>
          <a:p>
            <a:pPr algn="just"/>
            <a:endParaRPr lang="hr-HR" dirty="0"/>
          </a:p>
        </p:txBody>
      </p:sp>
      <p:pic>
        <p:nvPicPr>
          <p:cNvPr id="4" name="Google Shape;838;p49">
            <a:extLst>
              <a:ext uri="{FF2B5EF4-FFF2-40B4-BE49-F238E27FC236}">
                <a16:creationId xmlns:a16="http://schemas.microsoft.com/office/drawing/2014/main" id="{33564F96-E26E-781D-638D-EF34E4E9901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82829" y="2474646"/>
            <a:ext cx="3982173" cy="30532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B63F7F8-F707-444F-6089-F876FA05E1DB}"/>
              </a:ext>
            </a:extLst>
          </p:cNvPr>
          <p:cNvSpPr txBox="1">
            <a:spLocks/>
          </p:cNvSpPr>
          <p:nvPr/>
        </p:nvSpPr>
        <p:spPr>
          <a:xfrm>
            <a:off x="8719161" y="5616667"/>
            <a:ext cx="2091731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4281778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</a:t>
            </a:r>
            <a:r>
              <a:rPr lang="pl-PL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</a:t>
            </a:r>
            <a:r>
              <a:rPr lang="pl-PL"/>
              <a:t>za uwagę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/>
              <a:t>Wymiar i Miary</a:t>
            </a:r>
          </a:p>
          <a:p>
            <a:r>
              <a:rPr lang="pl-PL" sz="2400" dirty="0"/>
              <a:t>Pola Dyskretne i Ciągłe </a:t>
            </a:r>
          </a:p>
          <a:p>
            <a:r>
              <a:rPr lang="pl-PL" sz="2400" dirty="0"/>
              <a:t>Edytowanie Właściwości Danych</a:t>
            </a:r>
          </a:p>
          <a:p>
            <a:r>
              <a:rPr lang="pl-PL" sz="2400" dirty="0"/>
              <a:t>Oś i Etykiety</a:t>
            </a:r>
          </a:p>
          <a:p>
            <a:r>
              <a:rPr lang="pl-PL" sz="2400" dirty="0"/>
              <a:t>Wartości Miar i Nazwy Miar</a:t>
            </a:r>
          </a:p>
          <a:p>
            <a:r>
              <a:rPr lang="pl-PL" sz="2400" dirty="0"/>
              <a:t>Tworzenie Typowych Wykresów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Elementy wizualizacji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400" dirty="0"/>
              <a:t>Wymiary, Miary i Znaczniki są łączone w celu tworzenia różnych wykresów do wizualizacji danych.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400" dirty="0"/>
              <a:t>Wymiary to wartości jakościowe, takie jak nazwy i daty.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400" dirty="0"/>
              <a:t>Miary to liczbowe, ilościowe wartości, które można zmierzyć.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400" dirty="0"/>
              <a:t>Znaczniki to punkty danych wyświetlane w widoku przy użyciu</a:t>
            </a:r>
            <a:r>
              <a:rPr lang="en-US" sz="2400" dirty="0"/>
              <a:t>:</a:t>
            </a:r>
          </a:p>
          <a:p>
            <a:pPr marL="457200" lvl="0" indent="-330200" algn="just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pl-PL" sz="2400" dirty="0"/>
              <a:t>Kolor</a:t>
            </a:r>
            <a:endParaRPr lang="en-US" sz="2400" dirty="0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-PL" sz="2400" dirty="0"/>
              <a:t>Rozmiar</a:t>
            </a:r>
            <a:endParaRPr lang="en-US" sz="2400" dirty="0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-PL" sz="2400" dirty="0"/>
              <a:t>Kształt</a:t>
            </a:r>
            <a:endParaRPr lang="en-US" sz="2400" dirty="0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-PL" sz="2400" dirty="0"/>
              <a:t>Podpowiedź</a:t>
            </a:r>
            <a:endParaRPr lang="en-US" sz="24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4822-A8B8-C26A-8030-23E24C6E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Wymiary i Miary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2B54D-6A4C-E603-6D75-114874F3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23652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Pola danych są tworzone z kolumn w źródle danych. Pola przeciągnięte na półkę kolumny lub wiersza są reprezentowane jako znaczniki w widoku.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Pola danych można podzielić na dwa typy: Wymiary i Miary</a:t>
            </a:r>
            <a:r>
              <a:rPr lang="en-US" dirty="0"/>
              <a:t>.</a:t>
            </a:r>
          </a:p>
          <a:p>
            <a:pPr marL="457200" lvl="0" indent="-323850" algn="just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Wymiary to pola używane do kategoryzacji, segmentacji i ujawniania szczegółów </a:t>
            </a:r>
            <a:br>
              <a:rPr lang="pl-PL" dirty="0"/>
            </a:br>
            <a:r>
              <a:rPr lang="pl-PL" dirty="0"/>
              <a:t>w danych.</a:t>
            </a:r>
          </a:p>
          <a:p>
            <a:pPr marL="457200" lvl="0" indent="-323850" algn="just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Miary to pola, które można agregować</a:t>
            </a:r>
            <a:r>
              <a:rPr lang="en-US" dirty="0"/>
              <a:t>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Tableau oddziela te pola w panelu danych za pomocą pojedynczej poziomej linii</a:t>
            </a:r>
            <a:r>
              <a:rPr lang="en-US" dirty="0"/>
              <a:t>. </a:t>
            </a:r>
          </a:p>
          <a:p>
            <a:pPr algn="just"/>
            <a:endParaRPr lang="hr-HR" dirty="0"/>
          </a:p>
        </p:txBody>
      </p:sp>
      <p:pic>
        <p:nvPicPr>
          <p:cNvPr id="4" name="Google Shape;756;p40">
            <a:extLst>
              <a:ext uri="{FF2B5EF4-FFF2-40B4-BE49-F238E27FC236}">
                <a16:creationId xmlns:a16="http://schemas.microsoft.com/office/drawing/2014/main" id="{759BC3A9-145C-C3D6-6063-FAB25014653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80146" y="1825625"/>
            <a:ext cx="2091731" cy="352629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D3954EC-1119-524E-7E6A-CD029B939F93}"/>
              </a:ext>
            </a:extLst>
          </p:cNvPr>
          <p:cNvSpPr txBox="1">
            <a:spLocks/>
          </p:cNvSpPr>
          <p:nvPr/>
        </p:nvSpPr>
        <p:spPr>
          <a:xfrm>
            <a:off x="8087506" y="5457218"/>
            <a:ext cx="2091731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22521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3F246-ECAB-6E19-20BE-9BBCCD523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4778-9472-3982-304F-953AE0F07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Wymiary i Miary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7B01E-22BE-C58C-113C-C0246B7C9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6356" cy="4351338"/>
          </a:xfrm>
        </p:spPr>
        <p:txBody>
          <a:bodyPr>
            <a:normAutofit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Wymiary i miary mogą być reprezentowane na dwa różne sposoby: Ciągłe i Dyskretne</a:t>
            </a:r>
            <a:r>
              <a:rPr lang="en-US" dirty="0"/>
              <a:t>.</a:t>
            </a:r>
          </a:p>
          <a:p>
            <a:pPr marL="457200" lvl="0" indent="-323850" algn="just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Pola ciągłe reprezentują ciągłą ścieżkę bez przerw. Tworzą oś X, gdy są umieszczone w kolumnach i oś Y, gdy są umieszczone na półce wierszy.</a:t>
            </a:r>
          </a:p>
          <a:p>
            <a:pPr marL="457200" lvl="0" indent="-323850" algn="just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Pola dyskretne są indywidualnie oddzielne i odrębne. Tworzą nagłówki wierszy i kolumn, gdy są umieszczone na półce Wiersze lub Kolumny.</a:t>
            </a:r>
          </a:p>
          <a:p>
            <a:pPr marL="457200" lvl="0" indent="-323850" algn="just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Ważna uwaga: Pola ciągłe są reprezentowane na zielono, </a:t>
            </a:r>
            <a:br>
              <a:rPr lang="pl-PL" dirty="0"/>
            </a:br>
            <a:r>
              <a:rPr lang="pl-PL" dirty="0"/>
              <a:t>a pola dyskretne na niebiesko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640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8982-205B-8507-7C14-52AE4296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Oś wykresu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E6BDB-8B02-97C1-564F-37507F9E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77" y="1806375"/>
            <a:ext cx="7270289" cy="4763390"/>
          </a:xfrm>
        </p:spPr>
        <p:txBody>
          <a:bodyPr>
            <a:normAutofit fontScale="92500" lnSpcReduction="10000"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Jeśli wykres zawiera pole ciągłe na półce wierszy lub kolumn, do widoku dodawana jest oś. Oś będzie wyświetlać punkty danych </a:t>
            </a:r>
            <a:br>
              <a:rPr lang="pl-PL" dirty="0"/>
            </a:br>
            <a:r>
              <a:rPr lang="pl-PL" dirty="0"/>
              <a:t>w zakresie wartości. 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Oś może być pozioma lub pionowa w zależności od lokalizacji miary</a:t>
            </a:r>
            <a:r>
              <a:rPr lang="en-US" dirty="0"/>
              <a:t>. </a:t>
            </a:r>
          </a:p>
          <a:p>
            <a:pPr marL="457200" lvl="0" indent="-323850" algn="just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Oś pozioma - pomiar na półce wierszy</a:t>
            </a:r>
          </a:p>
          <a:p>
            <a:pPr marL="457200" lvl="0" indent="-323850" algn="just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pl-PL" dirty="0"/>
              <a:t>Oś pionowa - pomiar na półce kolumn</a:t>
            </a:r>
          </a:p>
          <a:p>
            <a:pPr marL="0" indent="0" algn="just">
              <a:spcBef>
                <a:spcPts val="800"/>
              </a:spcBef>
              <a:buSzPts val="1500"/>
              <a:buNone/>
            </a:pPr>
            <a:r>
              <a:rPr lang="pl-PL" dirty="0"/>
              <a:t>Dwukrotne kliknięcie osi udostępnia opcje edycji konfiguracji osi.</a:t>
            </a: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Kliknięcie osi prawym przyciskiem myszy umożliwia dostosowanie widoku i formatu</a:t>
            </a:r>
            <a:r>
              <a:rPr lang="en-US" dirty="0"/>
              <a:t>. </a:t>
            </a:r>
          </a:p>
          <a:p>
            <a:pPr algn="just"/>
            <a:endParaRPr lang="hr-HR" dirty="0"/>
          </a:p>
        </p:txBody>
      </p:sp>
      <p:pic>
        <p:nvPicPr>
          <p:cNvPr id="4" name="Google Shape;794;p44">
            <a:extLst>
              <a:ext uri="{FF2B5EF4-FFF2-40B4-BE49-F238E27FC236}">
                <a16:creationId xmlns:a16="http://schemas.microsoft.com/office/drawing/2014/main" id="{CDE7FD30-1566-B66A-8513-D785E213827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9891" y="1980155"/>
            <a:ext cx="3085331" cy="35373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1638F59-8968-A604-E162-0DA43F27ED41}"/>
              </a:ext>
            </a:extLst>
          </p:cNvPr>
          <p:cNvSpPr txBox="1">
            <a:spLocks/>
          </p:cNvSpPr>
          <p:nvPr/>
        </p:nvSpPr>
        <p:spPr>
          <a:xfrm>
            <a:off x="8986690" y="5538689"/>
            <a:ext cx="2091731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310331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0936-F547-DFE2-2284-60F910AD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Etykiety wykresów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39F7-626F-1010-ABB5-1EC87C7C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18145" cy="477395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Podczas tworzenia wizualizacji do znaczników na wykresie można dodawać etykiety.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Etykiety można dodawać, klikając etykietę znaczników i zaznaczając pole wyboru „Show </a:t>
            </a:r>
            <a:r>
              <a:rPr lang="pl-PL" dirty="0" err="1"/>
              <a:t>mark</a:t>
            </a:r>
            <a:r>
              <a:rPr lang="pl-PL" dirty="0"/>
              <a:t> </a:t>
            </a:r>
            <a:r>
              <a:rPr lang="pl-PL" dirty="0" err="1"/>
              <a:t>labels</a:t>
            </a:r>
            <a:r>
              <a:rPr lang="pl-PL" dirty="0"/>
              <a:t>” w oknie dialogowym etykiet.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Za pomocą tego okna dialogowego można zmienić format etykiet.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Etykiety można też tworzyć, przeciągając wymiar lub miarę na kartę znaczników etykiet.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Poszczególne etykiety można dodawać do znaku, klikając znak prawym przyciskiem myszy w widoku.</a:t>
            </a:r>
          </a:p>
        </p:txBody>
      </p:sp>
      <p:pic>
        <p:nvPicPr>
          <p:cNvPr id="4" name="Google Shape;803;p45">
            <a:extLst>
              <a:ext uri="{FF2B5EF4-FFF2-40B4-BE49-F238E27FC236}">
                <a16:creationId xmlns:a16="http://schemas.microsoft.com/office/drawing/2014/main" id="{2F6BE005-E67B-1994-B702-CD3E4EE0519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7777" y="1344888"/>
            <a:ext cx="3522046" cy="46420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3E96D54-9B49-6821-11B0-B54148CFC9C9}"/>
              </a:ext>
            </a:extLst>
          </p:cNvPr>
          <p:cNvSpPr txBox="1">
            <a:spLocks/>
          </p:cNvSpPr>
          <p:nvPr/>
        </p:nvSpPr>
        <p:spPr>
          <a:xfrm>
            <a:off x="8892575" y="5986915"/>
            <a:ext cx="2091731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223639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7D89-12DD-4006-09B3-031ED565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Wykresy słupkowe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23447-020A-862A-9025-A05F3CF2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102642" cy="4783897"/>
          </a:xfrm>
        </p:spPr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Wykresy słupkowe porównują dane w różnych kategoriach.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i="1" dirty="0"/>
              <a:t>Pionowy</a:t>
            </a:r>
            <a:r>
              <a:rPr lang="pl-PL" dirty="0"/>
              <a:t> wykres słupkowy jest tworzony przez umieszczenie wymiaru na półce </a:t>
            </a:r>
            <a:r>
              <a:rPr lang="pl-PL" dirty="0" err="1"/>
              <a:t>Columns</a:t>
            </a:r>
            <a:r>
              <a:rPr lang="pl-PL" dirty="0"/>
              <a:t> i miary na półce </a:t>
            </a:r>
            <a:r>
              <a:rPr lang="pl-PL" dirty="0" err="1"/>
              <a:t>Rows</a:t>
            </a:r>
            <a:r>
              <a:rPr lang="pl-PL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i="1" dirty="0"/>
              <a:t>Poziomy</a:t>
            </a:r>
            <a:r>
              <a:rPr lang="pl-PL" dirty="0"/>
              <a:t> wykres słupkowy jest tworzony przez umieszczenie wymiaru na półce </a:t>
            </a:r>
            <a:r>
              <a:rPr lang="pl-PL" dirty="0" err="1"/>
              <a:t>Rows</a:t>
            </a:r>
            <a:r>
              <a:rPr lang="pl-PL" dirty="0"/>
              <a:t> i miary na półce </a:t>
            </a:r>
            <a:r>
              <a:rPr lang="pl-PL" dirty="0" err="1"/>
              <a:t>Columns</a:t>
            </a:r>
            <a:r>
              <a:rPr lang="pl-PL" dirty="0"/>
              <a:t>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Użyj dodatkowych miar lub wymiarów, aby dokładniej objaśnić dane, dodając do znaczników kolor (słupek skumulowany) lub rozmiar</a:t>
            </a:r>
            <a:r>
              <a:rPr lang="en-US" dirty="0"/>
              <a:t>. </a:t>
            </a:r>
          </a:p>
          <a:p>
            <a:endParaRPr lang="hr-HR" dirty="0"/>
          </a:p>
        </p:txBody>
      </p:sp>
      <p:pic>
        <p:nvPicPr>
          <p:cNvPr id="4" name="Google Shape;757;p40">
            <a:extLst>
              <a:ext uri="{FF2B5EF4-FFF2-40B4-BE49-F238E27FC236}">
                <a16:creationId xmlns:a16="http://schemas.microsoft.com/office/drawing/2014/main" id="{62F7FAB4-69CB-4EC2-E575-01A4E1ECD52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6256" y="1825625"/>
            <a:ext cx="3177543" cy="39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2B3DEDA-97F1-B06E-B758-3BE37A83EAC5}"/>
              </a:ext>
            </a:extLst>
          </p:cNvPr>
          <p:cNvSpPr txBox="1">
            <a:spLocks/>
          </p:cNvSpPr>
          <p:nvPr/>
        </p:nvSpPr>
        <p:spPr>
          <a:xfrm>
            <a:off x="8719161" y="5815450"/>
            <a:ext cx="2091731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11093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9A79-1B20-EE3F-34DA-D26F5A10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Wykresy liniowe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5CFD2-5A4F-206D-692D-D512B03A0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Wykresy liniowe łączą poszczególne punkty danych w widoku.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Zapewniają prosty sposób wizualizacji sekwencji wartości i są przydatne, gdy chcesz zobaczyć trendy w czasie lub prognozować przyszłe wartości.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/>
              <a:t>Chociaż nie jest to wymagane, wykresy liniowe są powszechnie używane, gdy używany jest wymiar daty</a:t>
            </a:r>
            <a:r>
              <a:rPr lang="en-US" dirty="0"/>
              <a:t>. </a:t>
            </a:r>
            <a:endParaRPr lang="pl-PL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/>
              <a:t>Pola dodane do półki kolumn będą </a:t>
            </a:r>
            <a:r>
              <a:rPr lang="pl-PL" b="1" dirty="0"/>
              <a:t>osią X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a pola dodane do półki wierszy będą </a:t>
            </a:r>
            <a:r>
              <a:rPr lang="pl-PL" b="1" dirty="0"/>
              <a:t>osią Y</a:t>
            </a:r>
            <a:r>
              <a:rPr lang="pl-PL" dirty="0"/>
              <a:t>.</a:t>
            </a:r>
          </a:p>
        </p:txBody>
      </p:sp>
      <p:pic>
        <p:nvPicPr>
          <p:cNvPr id="4" name="Google Shape;764;p41">
            <a:extLst>
              <a:ext uri="{FF2B5EF4-FFF2-40B4-BE49-F238E27FC236}">
                <a16:creationId xmlns:a16="http://schemas.microsoft.com/office/drawing/2014/main" id="{730BFC7D-867F-DA16-5263-C49AA1A813F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92793" y="2128540"/>
            <a:ext cx="3478675" cy="34953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55C8E53-A2D2-3644-D5D2-8F9321CEDE42}"/>
              </a:ext>
            </a:extLst>
          </p:cNvPr>
          <p:cNvSpPr txBox="1">
            <a:spLocks/>
          </p:cNvSpPr>
          <p:nvPr/>
        </p:nvSpPr>
        <p:spPr>
          <a:xfrm>
            <a:off x="9186264" y="5699655"/>
            <a:ext cx="2091731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39301870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DE6DCE-AEAB-4D7C-B07F-C039F3BB2766}"/>
</file>

<file path=customXml/itemProps2.xml><?xml version="1.0" encoding="utf-8"?>
<ds:datastoreItem xmlns:ds="http://schemas.openxmlformats.org/officeDocument/2006/customXml" ds:itemID="{91D7E8D9-DD34-4F73-97AC-EE421237E50D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13518</TotalTime>
  <Words>948</Words>
  <Application>Microsoft Office PowerPoint</Application>
  <PresentationFormat>Widescreen</PresentationFormat>
  <Paragraphs>98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Motyw pakietu Office</vt:lpstr>
      <vt:lpstr>Business Intelligence</vt:lpstr>
      <vt:lpstr>Agenda</vt:lpstr>
      <vt:lpstr>Elementy wizualizacji</vt:lpstr>
      <vt:lpstr>Wymiary i Miary</vt:lpstr>
      <vt:lpstr>Wymiary i Miary</vt:lpstr>
      <vt:lpstr>Oś wykresu</vt:lpstr>
      <vt:lpstr>Etykiety wykresów</vt:lpstr>
      <vt:lpstr>Wykresy słupkowe</vt:lpstr>
      <vt:lpstr>Wykresy liniowe</vt:lpstr>
      <vt:lpstr>Oś łączona</vt:lpstr>
      <vt:lpstr>Podwójna oś</vt:lpstr>
      <vt:lpstr>Wykres punktowy</vt:lpstr>
      <vt:lpstr>Mapy</vt:lpstr>
      <vt:lpstr>Części całości</vt:lpstr>
      <vt:lpstr>Autorzy:  Dario Šebalj Dejan Mirčetić Michał Adamczak 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174</cp:revision>
  <dcterms:created xsi:type="dcterms:W3CDTF">2023-07-06T12:09:08Z</dcterms:created>
  <dcterms:modified xsi:type="dcterms:W3CDTF">2025-10-16T07:10:58Z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