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34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24266-F63D-90DA-862F-94293596B17F}" v="4" dt="2025-10-16T08:06:50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DD124266-F63D-90DA-862F-94293596B17F}"/>
    <pc:docChg chg="modSld">
      <pc:chgData name="Piotr Cyplik" userId="S::piotr.cyplik@put.poznan.pl::21bb8c41-e480-4f34-92de-aa52479c6f55" providerId="AD" clId="Web-{DD124266-F63D-90DA-862F-94293596B17F}" dt="2025-10-16T08:06:45.622" v="0" actId="20577"/>
      <pc:docMkLst>
        <pc:docMk/>
      </pc:docMkLst>
      <pc:sldChg chg="modSp">
        <pc:chgData name="Piotr Cyplik" userId="S::piotr.cyplik@put.poznan.pl::21bb8c41-e480-4f34-92de-aa52479c6f55" providerId="AD" clId="Web-{DD124266-F63D-90DA-862F-94293596B17F}" dt="2025-10-16T08:06:45.622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DD124266-F63D-90DA-862F-94293596B17F}" dt="2025-10-16T08:06:45.622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C19EC5-D502-169C-2299-6084486890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62B7691A-6001-6A6C-81FC-749A71FC32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Terminologia Tableau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12D8F8-2576-0DF7-17B8-D84BD7743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/>
              <a:t>Business Intelligence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4B6691-DEA2-DD57-F105-10DB47880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9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C53ABB47-723C-4154-EEFB-2DB15668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7272-0FD8-4E92-F93A-2B8C181B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Nawiązywanie połączenia ze źródłem danych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316D-50EF-156B-C2FB-25ADA985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960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Tableau Desktop rozpoczyna pracę od połączenia się ze źródłem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Tableau Desktop udostępnia wiele opcji danych, z którymi można się połączyć za pośrednictwem panelu Connect </a:t>
            </a:r>
            <a:r>
              <a:rPr lang="pl-PL" sz="2800" err="1"/>
              <a:t>Pane</a:t>
            </a:r>
            <a:r>
              <a:rPr lang="en-US" sz="2800"/>
              <a:t>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 err="1"/>
              <a:t>Wyszukiwanie</a:t>
            </a:r>
            <a:r>
              <a:rPr lang="en-US" sz="2800"/>
              <a:t> </a:t>
            </a:r>
            <a:r>
              <a:rPr lang="en-US" sz="2800" err="1"/>
              <a:t>danych</a:t>
            </a:r>
            <a:r>
              <a:rPr lang="en-US" sz="2800"/>
              <a:t> - </a:t>
            </a:r>
            <a:r>
              <a:rPr lang="en-US" sz="2800" err="1"/>
              <a:t>połączenie</a:t>
            </a:r>
            <a:r>
              <a:rPr lang="en-US" sz="2800"/>
              <a:t> z </a:t>
            </a:r>
            <a:r>
              <a:rPr lang="en-US" sz="2800" err="1"/>
              <a:t>zewnętrznym</a:t>
            </a:r>
            <a:r>
              <a:rPr lang="en-US" sz="2800"/>
              <a:t> </a:t>
            </a:r>
            <a:r>
              <a:rPr lang="en-US" sz="2800" err="1"/>
              <a:t>serwerem</a:t>
            </a:r>
            <a:r>
              <a:rPr lang="en-US" sz="2800"/>
              <a:t> Tableau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/>
              <a:t>Do </a:t>
            </a:r>
            <a:r>
              <a:rPr lang="en-US" sz="2800" err="1"/>
              <a:t>pliku</a:t>
            </a:r>
            <a:r>
              <a:rPr lang="en-US" sz="2800"/>
              <a:t> - </a:t>
            </a:r>
            <a:r>
              <a:rPr lang="en-US" sz="2800" err="1"/>
              <a:t>połączenie</a:t>
            </a:r>
            <a:r>
              <a:rPr lang="en-US" sz="2800"/>
              <a:t> z </a:t>
            </a:r>
            <a:r>
              <a:rPr lang="en-US" sz="2800" err="1"/>
              <a:t>plikami</a:t>
            </a:r>
            <a:r>
              <a:rPr lang="en-US" sz="2800"/>
              <a:t> </a:t>
            </a:r>
            <a:r>
              <a:rPr lang="en-US" sz="2800" err="1"/>
              <a:t>lokalnymi</a:t>
            </a:r>
            <a:r>
              <a:rPr lang="en-US" sz="2800"/>
              <a:t>, w </a:t>
            </a:r>
            <a:r>
              <a:rPr lang="en-US" sz="2800" err="1"/>
              <a:t>tym</a:t>
            </a:r>
            <a:r>
              <a:rPr lang="en-US" sz="2800"/>
              <a:t> PDF, CSV, TXT </a:t>
            </a:r>
            <a:br>
              <a:rPr lang="pl-PL" sz="2800"/>
            </a:br>
            <a:r>
              <a:rPr lang="en-US" sz="2800"/>
              <a:t>i Microsoft Excel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/>
              <a:t>Do </a:t>
            </a:r>
            <a:r>
              <a:rPr lang="en-US" sz="2800" err="1"/>
              <a:t>serwera</a:t>
            </a:r>
            <a:r>
              <a:rPr lang="en-US" sz="2800"/>
              <a:t> - </a:t>
            </a:r>
            <a:r>
              <a:rPr lang="en-US" sz="2800" err="1"/>
              <a:t>połączenie</a:t>
            </a:r>
            <a:r>
              <a:rPr lang="en-US" sz="2800"/>
              <a:t> z </a:t>
            </a:r>
            <a:r>
              <a:rPr lang="en-US" sz="2800" err="1"/>
              <a:t>popularnymi</a:t>
            </a:r>
            <a:r>
              <a:rPr lang="en-US" sz="2800"/>
              <a:t> </a:t>
            </a:r>
            <a:r>
              <a:rPr lang="en-US" sz="2800" err="1"/>
              <a:t>serwerami</a:t>
            </a:r>
            <a:r>
              <a:rPr lang="en-US" sz="2800"/>
              <a:t> </a:t>
            </a:r>
            <a:r>
              <a:rPr lang="en-US" sz="2800" err="1"/>
              <a:t>baz</a:t>
            </a:r>
            <a:r>
              <a:rPr lang="en-US" sz="2800"/>
              <a:t> </a:t>
            </a:r>
            <a:r>
              <a:rPr lang="en-US" sz="2800" err="1"/>
              <a:t>danych</a:t>
            </a:r>
            <a:r>
              <a:rPr lang="en-US" sz="2800"/>
              <a:t>, </a:t>
            </a:r>
            <a:br>
              <a:rPr lang="pl-PL" sz="2800"/>
            </a:br>
            <a:r>
              <a:rPr lang="en-US" sz="2800"/>
              <a:t>w </a:t>
            </a:r>
            <a:r>
              <a:rPr lang="en-US" sz="2800" err="1"/>
              <a:t>tym</a:t>
            </a:r>
            <a:r>
              <a:rPr lang="en-US" sz="2800"/>
              <a:t> Redshift, Oracle, DB2, SQL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800"/>
              <a:t>Saved Data Sources - </a:t>
            </a:r>
            <a:r>
              <a:rPr lang="en-US" sz="2800" err="1"/>
              <a:t>połączenie</a:t>
            </a:r>
            <a:r>
              <a:rPr lang="en-US" sz="2800"/>
              <a:t> ze </a:t>
            </a:r>
            <a:r>
              <a:rPr lang="en-US" sz="2800" err="1"/>
              <a:t>spakowanymi</a:t>
            </a:r>
            <a:r>
              <a:rPr lang="en-US" sz="2800"/>
              <a:t> </a:t>
            </a:r>
            <a:r>
              <a:rPr lang="en-US" sz="2800" err="1"/>
              <a:t>źródłami</a:t>
            </a:r>
            <a:r>
              <a:rPr lang="en-US" sz="2800"/>
              <a:t> </a:t>
            </a:r>
            <a:r>
              <a:rPr lang="en-US" sz="2800" err="1"/>
              <a:t>danych</a:t>
            </a:r>
            <a:r>
              <a:rPr lang="en-US" sz="2800"/>
              <a:t> Tableau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83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Typy danych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Tableau obsługuje 7 różnych typów danych. Te typy danych można zmieniać za pomocą </a:t>
            </a:r>
            <a:r>
              <a:rPr lang="pl-PL" b="1"/>
              <a:t>Siatki Danych </a:t>
            </a:r>
            <a:r>
              <a:rPr lang="pl-PL"/>
              <a:t>i/lub </a:t>
            </a:r>
            <a:r>
              <a:rPr lang="pl-PL" b="1"/>
              <a:t>Panelu Danych</a:t>
            </a:r>
            <a:r>
              <a:rPr lang="pl-PL"/>
              <a:t>. Typy danych muszą być częścią oryginalnego źródła danych, aby mogły zostać zmienione.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Obsługiwane typy obejmują</a:t>
            </a:r>
            <a:r>
              <a:rPr lang="en-US"/>
              <a:t>: 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Tekst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Wartości daty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Wartości liczbowe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Wartości logiczne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Role geograficzne</a:t>
            </a:r>
          </a:p>
          <a:p>
            <a:pPr marL="457200" indent="-330200">
              <a:lnSpc>
                <a:spcPct val="100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pl-PL"/>
              <a:t>Grupę klastrów</a:t>
            </a:r>
            <a:endParaRPr lang="en-US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Połączenia danych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Tableau obsługuje dwa różne połączenia danych: Live i </a:t>
            </a:r>
            <a:r>
              <a:rPr lang="pl-PL" err="1"/>
              <a:t>Extract</a:t>
            </a:r>
            <a:r>
              <a:rPr lang="pl-PL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Połączenia Live łączą Tableau bezpośrednio ze źródłem danych. Wszelkie zmiany w źródle danych zostaną bezpośrednio odzwierciedlone w widoku Tableau. Połączenie zależy od szybkości bazy danych.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Połączenia Live są świetne, gdy potrzebujesz danych </a:t>
            </a:r>
            <a:r>
              <a:rPr lang="pl-PL" err="1"/>
              <a:t>just</a:t>
            </a:r>
            <a:r>
              <a:rPr lang="pl-PL"/>
              <a:t>-in-</a:t>
            </a:r>
            <a:r>
              <a:rPr lang="pl-PL" err="1"/>
              <a:t>time</a:t>
            </a:r>
            <a:r>
              <a:rPr lang="pl-PL"/>
              <a:t> (prawie w czasie rzeczywistym) i/lub chcesz wykorzystać wydajność bazy danych / inwestycje</a:t>
            </a:r>
            <a:r>
              <a:rPr lang="en-US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Połączenia danych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Połączenia </a:t>
            </a:r>
            <a:r>
              <a:rPr lang="pl-PL" err="1"/>
              <a:t>Extract</a:t>
            </a:r>
            <a:r>
              <a:rPr lang="pl-PL"/>
              <a:t> tworzą zapisane podzbiory danych, które mogą być wykorzystane do poprawy wydajności i umożliwiają korzystanie z określonych funkcji Tableau.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Zalety połączeń </a:t>
            </a:r>
            <a:r>
              <a:rPr lang="pl-PL" err="1"/>
              <a:t>Extract</a:t>
            </a:r>
            <a:r>
              <a:rPr lang="pl-PL"/>
              <a:t> obejmują</a:t>
            </a:r>
            <a:r>
              <a:rPr lang="en-US"/>
              <a:t>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Obsługę dużych zestawów danych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Poprawioną wydajność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Dodatkową funkcjonalność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Dostęp offline do danych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Możliwość odświeżania zgodnie z harmonogramem/okresowo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/>
              <a:t>Odświeżanie przyrostowe ograniczające ilość odświeżanych danych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Czyszczenie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Interpreter danych może wykrywać elementy używane dla atrakcyjności wizualnej </a:t>
            </a:r>
            <a:br>
              <a:rPr lang="pl-PL" sz="2800"/>
            </a:br>
            <a:r>
              <a:rPr lang="pl-PL" sz="2800"/>
              <a:t>i wykluczać je z zestawu danych. Obejmuje to tytuły, notatki, stopki i puste komórki.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Interpreter danych można włączyć, zaznaczając pole wyboru Interpreter danych w panelu Połączeń.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Zmiany pojawią się w siatce danych</a:t>
            </a:r>
            <a:r>
              <a:rPr lang="en-US" sz="2800"/>
              <a:t>.</a:t>
            </a:r>
          </a:p>
          <a:p>
            <a:endParaRPr lang="hr-HR"/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348F8BC-3DC2-F2FE-8401-4C224F60946D}"/>
              </a:ext>
            </a:extLst>
          </p:cNvPr>
          <p:cNvSpPr txBox="1">
            <a:spLocks/>
          </p:cNvSpPr>
          <p:nvPr/>
        </p:nvSpPr>
        <p:spPr>
          <a:xfrm>
            <a:off x="8514888" y="5699655"/>
            <a:ext cx="2428095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/>
              <a:t>Formatowanie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Funkcja Split umożliwia pobieranie pól zawierających wiele informacji i dzielenie ich na osobne wartości.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Domyślnie Tableau dzieli na podstawie wspólnego separatora (przecinek, spacja).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Typ separatora można kontrolować za pomocą niestandardowej opcji podziału</a:t>
            </a:r>
            <a:r>
              <a:rPr lang="en-US" sz="2800"/>
              <a:t>. </a:t>
            </a:r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50CBCC8B-91E7-85E8-5EFF-578CBB89EA81}"/>
              </a:ext>
            </a:extLst>
          </p:cNvPr>
          <p:cNvSpPr txBox="1">
            <a:spLocks/>
          </p:cNvSpPr>
          <p:nvPr/>
        </p:nvSpPr>
        <p:spPr>
          <a:xfrm>
            <a:off x="8514888" y="5699655"/>
            <a:ext cx="2428095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Formatowanie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err="1"/>
              <a:t>Pivot</a:t>
            </a:r>
            <a:r>
              <a:rPr lang="pl-PL"/>
              <a:t> - umożliwia zamianę danych </a:t>
            </a:r>
            <a:br>
              <a:rPr lang="pl-PL"/>
            </a:br>
            <a:r>
              <a:rPr lang="pl-PL"/>
              <a:t>z formatu kolumnowego na wierszowy </a:t>
            </a:r>
            <a:br>
              <a:rPr lang="pl-PL"/>
            </a:br>
            <a:r>
              <a:rPr lang="pl-PL"/>
              <a:t>i odwrotnie.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Ogólnie rzecz biorąc, Tableau preferuje, aby dane były wyższe aniżeli szersze.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/>
              <a:t>Dane można przestawiać za pomocą menu rozwijanego kolumny w siatce danych</a:t>
            </a:r>
            <a:r>
              <a:rPr lang="en-US"/>
              <a:t>. </a:t>
            </a:r>
          </a:p>
          <a:p>
            <a:endParaRPr lang="hr-HR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C61E526-6677-50B3-9E9E-CFCDC6EE0EF4}"/>
              </a:ext>
            </a:extLst>
          </p:cNvPr>
          <p:cNvSpPr txBox="1">
            <a:spLocks/>
          </p:cNvSpPr>
          <p:nvPr/>
        </p:nvSpPr>
        <p:spPr>
          <a:xfrm>
            <a:off x="8514888" y="5699655"/>
            <a:ext cx="2428095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/>
              <a:t>Autorzy:</a:t>
            </a:r>
            <a:br>
              <a:rPr lang="pl-PL" sz="4000"/>
            </a:br>
            <a:br>
              <a:rPr lang="pl-PL" sz="4000"/>
            </a:br>
            <a:r>
              <a:rPr lang="pl-PL" sz="4000" b="0">
                <a:solidFill>
                  <a:schemeClr val="tx1"/>
                </a:solidFill>
              </a:rPr>
              <a:t>Dario Šebalj</a:t>
            </a:r>
            <a:br>
              <a:rPr lang="pl-PL" sz="4000" b="0">
                <a:solidFill>
                  <a:schemeClr val="tx1"/>
                </a:solidFill>
              </a:rPr>
            </a:br>
            <a:r>
              <a:rPr lang="pl-PL" sz="4000" b="0">
                <a:solidFill>
                  <a:schemeClr val="tx1"/>
                </a:solidFill>
              </a:rPr>
              <a:t>Dejan </a:t>
            </a:r>
            <a:r>
              <a:rPr lang="pl-PL" sz="4000" b="0" err="1">
                <a:solidFill>
                  <a:schemeClr val="tx1"/>
                </a:solidFill>
              </a:rPr>
              <a:t>Mirčetić</a:t>
            </a:r>
            <a:br>
              <a:rPr lang="pl-PL" sz="4000" b="0">
                <a:solidFill>
                  <a:schemeClr val="tx1"/>
                </a:solidFill>
              </a:rPr>
            </a:br>
            <a:r>
              <a:rPr lang="pl-PL" sz="4000" b="0">
                <a:solidFill>
                  <a:schemeClr val="tx1"/>
                </a:solidFill>
              </a:rPr>
              <a:t>Michał Adamczak</a:t>
            </a:r>
            <a:br>
              <a:rPr lang="pl-PL" sz="4000"/>
            </a:br>
            <a:br>
              <a:rPr lang="pl-PL" sz="4000" b="0">
                <a:solidFill>
                  <a:schemeClr val="tx1"/>
                </a:solidFill>
              </a:rPr>
            </a:br>
            <a:br>
              <a:rPr lang="pl-PL" sz="4000"/>
            </a:br>
            <a:r>
              <a:rPr lang="pl-PL" sz="400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/>
              <a:t>Platforma Tableau</a:t>
            </a:r>
          </a:p>
          <a:p>
            <a:r>
              <a:rPr lang="pl-PL" sz="2400"/>
              <a:t>Terminologia aplikacji</a:t>
            </a:r>
          </a:p>
          <a:p>
            <a:r>
              <a:rPr lang="pl-PL" sz="2400"/>
              <a:t>Elementy wizualizacji</a:t>
            </a:r>
          </a:p>
          <a:p>
            <a:r>
              <a:rPr lang="pl-PL" sz="2400"/>
              <a:t>Typy skoroszytów</a:t>
            </a:r>
          </a:p>
          <a:p>
            <a:r>
              <a:rPr lang="pl-PL" sz="2400"/>
              <a:t>Konfiguracja i zarządzanie danymi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Odkrywanie</a:t>
            </a:r>
            <a:r>
              <a:rPr lang="en-US"/>
              <a:t> platformy Tableau	</a:t>
            </a:r>
            <a:endParaRPr lang="pl-PL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/>
              <a:t>Tableau Desktop rozpoczyna pracę od połączenia się ze źródłem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000"/>
              <a:t>Tableau Desktop udostępnia wiele opcji danych, z którymi można się połączyć za pośrednictwem panelu Connect </a:t>
            </a:r>
            <a:r>
              <a:rPr lang="pl-PL" sz="2000" err="1"/>
              <a:t>Pane</a:t>
            </a:r>
            <a:r>
              <a:rPr lang="en-US" sz="2000"/>
              <a:t>.  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 err="1"/>
              <a:t>Wyszukiwanie</a:t>
            </a:r>
            <a:r>
              <a:rPr lang="en-US" sz="2000"/>
              <a:t> </a:t>
            </a:r>
            <a:r>
              <a:rPr lang="en-US" sz="2000" err="1"/>
              <a:t>danych</a:t>
            </a:r>
            <a:r>
              <a:rPr lang="en-US" sz="2000"/>
              <a:t> - </a:t>
            </a:r>
            <a:r>
              <a:rPr lang="en-US" sz="2000" err="1"/>
              <a:t>połączenie</a:t>
            </a:r>
            <a:r>
              <a:rPr lang="en-US" sz="2000"/>
              <a:t> z </a:t>
            </a:r>
            <a:r>
              <a:rPr lang="en-US" sz="2000" err="1"/>
              <a:t>zewnętrznym</a:t>
            </a:r>
            <a:r>
              <a:rPr lang="en-US" sz="2000"/>
              <a:t> </a:t>
            </a:r>
            <a:r>
              <a:rPr lang="en-US" sz="2000" err="1"/>
              <a:t>serwerem</a:t>
            </a:r>
            <a:r>
              <a:rPr lang="en-US" sz="2000"/>
              <a:t> Tableau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Do </a:t>
            </a:r>
            <a:r>
              <a:rPr lang="en-US" sz="2000" err="1"/>
              <a:t>pliku</a:t>
            </a:r>
            <a:r>
              <a:rPr lang="en-US" sz="2000"/>
              <a:t> - </a:t>
            </a:r>
            <a:r>
              <a:rPr lang="en-US" sz="2000" err="1"/>
              <a:t>połączenie</a:t>
            </a:r>
            <a:r>
              <a:rPr lang="en-US" sz="2000"/>
              <a:t> z </a:t>
            </a:r>
            <a:r>
              <a:rPr lang="en-US" sz="2000" err="1"/>
              <a:t>plikami</a:t>
            </a:r>
            <a:r>
              <a:rPr lang="en-US" sz="2000"/>
              <a:t> </a:t>
            </a:r>
            <a:r>
              <a:rPr lang="en-US" sz="2000" err="1"/>
              <a:t>lokalnymi</a:t>
            </a:r>
            <a:r>
              <a:rPr lang="en-US" sz="2000"/>
              <a:t>, w </a:t>
            </a:r>
            <a:r>
              <a:rPr lang="en-US" sz="2000" err="1"/>
              <a:t>tym</a:t>
            </a:r>
            <a:r>
              <a:rPr lang="en-US" sz="2000"/>
              <a:t> PDF, CSV, TXT i Microsoft Excel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Do </a:t>
            </a:r>
            <a:r>
              <a:rPr lang="en-US" sz="2000" err="1"/>
              <a:t>serwera</a:t>
            </a:r>
            <a:r>
              <a:rPr lang="en-US" sz="2000"/>
              <a:t> - </a:t>
            </a:r>
            <a:r>
              <a:rPr lang="en-US" sz="2000" err="1"/>
              <a:t>połączenie</a:t>
            </a:r>
            <a:r>
              <a:rPr lang="en-US" sz="2000"/>
              <a:t> z </a:t>
            </a:r>
            <a:r>
              <a:rPr lang="en-US" sz="2000" err="1"/>
              <a:t>popularnymi</a:t>
            </a:r>
            <a:r>
              <a:rPr lang="en-US" sz="2000"/>
              <a:t> </a:t>
            </a:r>
            <a:r>
              <a:rPr lang="en-US" sz="2000" err="1"/>
              <a:t>serwerami</a:t>
            </a:r>
            <a:r>
              <a:rPr lang="en-US" sz="2000"/>
              <a:t> </a:t>
            </a:r>
            <a:r>
              <a:rPr lang="en-US" sz="2000" err="1"/>
              <a:t>baz</a:t>
            </a:r>
            <a:r>
              <a:rPr lang="en-US" sz="2000"/>
              <a:t> </a:t>
            </a:r>
            <a:r>
              <a:rPr lang="en-US" sz="2000" err="1"/>
              <a:t>danych</a:t>
            </a:r>
            <a:r>
              <a:rPr lang="en-US" sz="2000"/>
              <a:t>, w </a:t>
            </a:r>
            <a:r>
              <a:rPr lang="en-US" sz="2000" err="1"/>
              <a:t>tym</a:t>
            </a:r>
            <a:r>
              <a:rPr lang="en-US" sz="2000"/>
              <a:t> Redshift, Oracle, DB2, SQL Server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-US" sz="2000"/>
              <a:t>Saved Data Sources - </a:t>
            </a:r>
            <a:r>
              <a:rPr lang="en-US" sz="2000" err="1"/>
              <a:t>połączenie</a:t>
            </a:r>
            <a:r>
              <a:rPr lang="en-US" sz="2000"/>
              <a:t> ze </a:t>
            </a:r>
            <a:r>
              <a:rPr lang="en-US" sz="2000" err="1"/>
              <a:t>spakowanymi</a:t>
            </a:r>
            <a:r>
              <a:rPr lang="en-US" sz="2000"/>
              <a:t> </a:t>
            </a:r>
            <a:r>
              <a:rPr lang="en-US" sz="2000" err="1"/>
              <a:t>źródłami</a:t>
            </a:r>
            <a:r>
              <a:rPr lang="en-US" sz="2000"/>
              <a:t> </a:t>
            </a:r>
            <a:r>
              <a:rPr lang="en-US" sz="2000" err="1"/>
              <a:t>danych</a:t>
            </a:r>
            <a:r>
              <a:rPr lang="en-US" sz="2000"/>
              <a:t> Tableau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Typy plików Tableau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800"/>
              <a:t>W Tableau używanych jest kilka różnych typów plików</a:t>
            </a:r>
            <a:endParaRPr lang="en-US" sz="1800"/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/>
              <a:t>Skoroszyty (.</a:t>
            </a:r>
            <a:r>
              <a:rPr lang="pl-PL" sz="1800" err="1"/>
              <a:t>twb</a:t>
            </a:r>
            <a:r>
              <a:rPr lang="pl-PL" sz="1800"/>
              <a:t>) - zawierają jeden lub więcej arkuszy lub pulpitów nawigacyjnych. Nie zawierają one danych.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/>
              <a:t>Zakładki (.</a:t>
            </a:r>
            <a:r>
              <a:rPr lang="pl-PL" sz="1800" err="1"/>
              <a:t>tbm</a:t>
            </a:r>
            <a:r>
              <a:rPr lang="pl-PL" sz="1800"/>
              <a:t>) - zawierają pojedynczy arkusz roboczy i umożliwiają łatwe udostępnianie pracy.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/>
              <a:t>Spakowane skoroszyty (.</a:t>
            </a:r>
            <a:r>
              <a:rPr lang="pl-PL" sz="1800" err="1"/>
              <a:t>twbx</a:t>
            </a:r>
            <a:r>
              <a:rPr lang="pl-PL" sz="1800"/>
              <a:t>) - zawierają skoroszyt wraz z innymi danymi pomocniczymi lub obrazami.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 err="1"/>
              <a:t>Extract</a:t>
            </a:r>
            <a:r>
              <a:rPr lang="pl-PL" sz="1800"/>
              <a:t> (.</a:t>
            </a:r>
            <a:r>
              <a:rPr lang="pl-PL" sz="1800" err="1"/>
              <a:t>hyper</a:t>
            </a:r>
            <a:r>
              <a:rPr lang="pl-PL" sz="1800"/>
              <a:t> lub .</a:t>
            </a:r>
            <a:r>
              <a:rPr lang="pl-PL" sz="1800" err="1"/>
              <a:t>tde</a:t>
            </a:r>
            <a:r>
              <a:rPr lang="pl-PL" sz="1800"/>
              <a:t>) - lokalna kopia podzbioru lub całości danych, którą można udostępnić innym.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/>
              <a:t>Źródło danych (.</a:t>
            </a:r>
            <a:r>
              <a:rPr lang="pl-PL" sz="1800" err="1"/>
              <a:t>tds</a:t>
            </a:r>
            <a:r>
              <a:rPr lang="pl-PL" sz="1800"/>
              <a:t>) - skrót do szybkiego łączenia się z danymi. Pliki te nie zawierają rzeczywistych danych, ale raczej informacje umożliwiające połączenie.</a:t>
            </a:r>
          </a:p>
          <a:p>
            <a:pPr marL="457200" lvl="0" indent="-2984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1065AB"/>
              </a:buClr>
              <a:buSzPts val="1100"/>
              <a:buChar char="●"/>
            </a:pPr>
            <a:r>
              <a:rPr lang="pl-PL" sz="1800"/>
              <a:t>Spakowane źródło danych (.</a:t>
            </a:r>
            <a:r>
              <a:rPr lang="pl-PL" sz="1800" err="1"/>
              <a:t>tdsx</a:t>
            </a:r>
            <a:r>
              <a:rPr lang="pl-PL" sz="1800"/>
              <a:t>) - zawiera plik źródła danych, a także wszelkie dane pliku lokalnego</a:t>
            </a:r>
            <a:r>
              <a:rPr lang="en-US" sz="1800"/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lang="en-US" sz="1800"/>
          </a:p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Odkrywanie platformy Tableau	</a:t>
            </a:r>
            <a:endParaRPr lang="hr-HR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F2D6CC-8881-16BF-205B-4EE438A1B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313525"/>
            <a:ext cx="9518012" cy="4858676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AD07C482-D268-6E77-5447-6D39682C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72" y="6380692"/>
            <a:ext cx="4580467" cy="308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Terminologia </a:t>
            </a:r>
            <a:r>
              <a:rPr lang="en"/>
              <a:t>Tableau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Karty i półki - obszar otaczający widok. Dane są tu umieszczane w celu utworzenia struktury wizualizacji.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Przykłady półek w Tableau obejmują</a:t>
            </a:r>
            <a:r>
              <a:rPr lang="en-US" sz="2800"/>
              <a:t>: </a:t>
            </a:r>
          </a:p>
          <a:p>
            <a:pPr marL="9144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Wiersze</a:t>
            </a:r>
            <a:endParaRPr lang="en-US" sz="2800"/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Kolumny</a:t>
            </a:r>
            <a:r>
              <a:rPr lang="en-US" sz="2800"/>
              <a:t> </a:t>
            </a: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Filtry</a:t>
            </a:r>
            <a:endParaRPr lang="en-US" sz="2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Przykłady kart w Tableau obejmują</a:t>
            </a:r>
            <a:r>
              <a:rPr lang="en-US" sz="2800"/>
              <a:t>: </a:t>
            </a:r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err="1"/>
              <a:t>Znaki</a:t>
            </a:r>
            <a:endParaRPr lang="en-US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err="1"/>
              <a:t>Legendy</a:t>
            </a:r>
            <a:endParaRPr lang="en-US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err="1"/>
              <a:t>Strony</a:t>
            </a:r>
            <a:endParaRPr lang="en-US"/>
          </a:p>
          <a:p>
            <a:pPr marL="914400" indent="-330200">
              <a:spcBef>
                <a:spcPts val="800"/>
              </a:spcBef>
              <a:buSzPts val="1600"/>
              <a:buFont typeface="Arial" panose="020B0604020202020204" pitchFamily="34" charset="0"/>
              <a:buChar char="●"/>
            </a:pPr>
            <a:r>
              <a:rPr lang="en-US" err="1"/>
              <a:t>Podpowiedź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Terminologia </a:t>
            </a:r>
            <a:r>
              <a:rPr lang="en"/>
              <a:t>Tableau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Pasek narzędzi i menu nawigacji - ten obszar służy do uzyskiwania dostępu do poleceń i analiz.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Widok - obszar, na którym wyświetlana jest wizualizacja. Obszar ten jest otoczony kartami i półkami.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Znaczniki - dane wyświetlane w widoku. Mogą być wyświetlane w wielu różnych typach wizualizacji.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Pasek boczny - lokalizacja panelu danych i panelu analitycznego</a:t>
            </a:r>
            <a:r>
              <a:rPr lang="en-US" sz="2800"/>
              <a:t>.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Terminologia </a:t>
            </a:r>
            <a:r>
              <a:rPr lang="en"/>
              <a:t>Tableau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Panel danych - wyświetla połączenia ze źródłem danych </a:t>
            </a:r>
            <a:br>
              <a:rPr lang="pl-PL" sz="2800"/>
            </a:br>
            <a:r>
              <a:rPr lang="pl-PL" sz="2800"/>
              <a:t>i dostępne pola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Panel Analytics - szybki dostęp do analiz dostępnych dla danego widoku.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Źródło danych - zapewnia dostęp do pól źródła danych, które mogą być używane w skoroszycie.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Pasek stanu - znajduje się w dolnej części obszaru roboczego Tableau. Wyświetla opisy elementów menu, a także informacje </a:t>
            </a:r>
            <a:br>
              <a:rPr lang="pl-PL" sz="2800"/>
            </a:br>
            <a:r>
              <a:rPr lang="pl-PL" sz="2800"/>
              <a:t>o bieżącym widoku</a:t>
            </a:r>
            <a:r>
              <a:rPr lang="en-US" sz="280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Elementy wizualizacji 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Wymiary, miary i znaczniki są łączone w celu tworzenia różnych wykresów do wizualizacji danych.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Wymiary to wartości jakościowe, takie jak nazwy i daty.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Miary to liczbowe, ilościowe wartości, które można zmierzyć.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800"/>
              <a:t>Znaczniki to punkty danych wyświetlane w widoku przy użyciu</a:t>
            </a:r>
            <a:r>
              <a:rPr lang="en-US" sz="280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K</a:t>
            </a:r>
            <a:r>
              <a:rPr lang="en-US" sz="2800" err="1"/>
              <a:t>olor</a:t>
            </a:r>
            <a:r>
              <a:rPr lang="pl-PL" sz="2800"/>
              <a:t>u</a:t>
            </a:r>
            <a:endParaRPr lang="en-US" sz="2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/>
              <a:t>Rozmiaru</a:t>
            </a:r>
            <a:endParaRPr lang="en-US" sz="2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Kształtu</a:t>
            </a:r>
            <a:endParaRPr lang="en-US" sz="2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800"/>
              <a:t>Podpowiedzi</a:t>
            </a:r>
            <a:endParaRPr lang="en-US" sz="28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D9A99-2BC0-4266-8670-2BE3164DADA6}">
  <ds:schemaRefs>
    <ds:schemaRef ds:uri="a92fe6ce-cc5e-4661-b3e6-d9d5535f70b5"/>
    <ds:schemaRef ds:uri="d9bddfac-6dc9-4958-8f35-4d0da3af22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D7E8D9-DD34-4F73-97AC-EE421237E50D}">
  <ds:schemaRefs>
    <ds:schemaRef ds:uri="a92fe6ce-cc5e-4661-b3e6-d9d5535f70b5"/>
    <ds:schemaRef ds:uri="d9bddfac-6dc9-4958-8f35-4d0da3af22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Motyw pakietu Office</vt:lpstr>
      <vt:lpstr>Business Intelligence</vt:lpstr>
      <vt:lpstr>Agenda</vt:lpstr>
      <vt:lpstr>Odkrywanie platformy Tableau </vt:lpstr>
      <vt:lpstr>Typy plików Tableau</vt:lpstr>
      <vt:lpstr>Odkrywanie platformy Tableau </vt:lpstr>
      <vt:lpstr>Terminologia Tableau</vt:lpstr>
      <vt:lpstr>Terminologia Tableau</vt:lpstr>
      <vt:lpstr>Terminologia Tableau</vt:lpstr>
      <vt:lpstr>Elementy wizualizacji </vt:lpstr>
      <vt:lpstr>Nawiązywanie połączenia ze źródłem danych</vt:lpstr>
      <vt:lpstr>Typy danych</vt:lpstr>
      <vt:lpstr>Połączenia danych</vt:lpstr>
      <vt:lpstr>Połączenia danych</vt:lpstr>
      <vt:lpstr>Czyszczenie danych</vt:lpstr>
      <vt:lpstr>Formatowanie danych</vt:lpstr>
      <vt:lpstr>Formatowanie danych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revision>1</cp:revision>
  <dcterms:created xsi:type="dcterms:W3CDTF">2023-07-06T12:09:08Z</dcterms:created>
  <dcterms:modified xsi:type="dcterms:W3CDTF">2025-10-16T08:06:58Z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