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sldIdLst>
    <p:sldId id="256" r:id="rId5"/>
    <p:sldId id="264" r:id="rId6"/>
    <p:sldId id="272" r:id="rId7"/>
    <p:sldId id="273" r:id="rId8"/>
    <p:sldId id="274" r:id="rId9"/>
    <p:sldId id="275" r:id="rId10"/>
    <p:sldId id="276" r:id="rId11"/>
    <p:sldId id="277" r:id="rId12"/>
    <p:sldId id="278" r:id="rId13"/>
    <p:sldId id="279" r:id="rId14"/>
    <p:sldId id="280" r:id="rId15"/>
    <p:sldId id="281" r:id="rId16"/>
    <p:sldId id="282" r:id="rId17"/>
    <p:sldId id="283" r:id="rId18"/>
    <p:sldId id="284" r:id="rId19"/>
    <p:sldId id="285" r:id="rId20"/>
    <p:sldId id="335" r:id="rId21"/>
    <p:sldId id="263" r:id="rId22"/>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65AB"/>
    <a:srgbClr val="015BA6"/>
    <a:srgbClr val="7F7F7F"/>
    <a:srgbClr val="AEAEAE"/>
    <a:srgbClr val="FFFFFF"/>
    <a:srgbClr val="292928"/>
    <a:srgbClr val="F24D0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CD1C88-3A34-F040-B07B-6AA14FACA6D1}" v="3" dt="2025-10-16T07:08:57.834"/>
  </p1510:revLst>
</p1510:revInfo>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yl pośredni 2 — Ak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Styl pośredni 2 — Ak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Bez stylu, siatka tabeli">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Styl pośredni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839" autoAdjust="0"/>
    <p:restoredTop sz="92258" autoAdjust="0"/>
  </p:normalViewPr>
  <p:slideViewPr>
    <p:cSldViewPr snapToGrid="0">
      <p:cViewPr varScale="1">
        <p:scale>
          <a:sx n="77" d="100"/>
          <a:sy n="77" d="100"/>
        </p:scale>
        <p:origin x="826"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drianna Toboła" userId="S::atobola_wslonline.onmicrosoft.com#ext#@putpoznanpl.onmicrosoft.com::e1e59dd0-8fb1-4369-89de-9f1b53c22841" providerId="AD" clId="Web-{2FCD1C88-3A34-F040-B07B-6AA14FACA6D1}"/>
    <pc:docChg chg="modSld">
      <pc:chgData name="Adrianna Toboła" userId="S::atobola_wslonline.onmicrosoft.com#ext#@putpoznanpl.onmicrosoft.com::e1e59dd0-8fb1-4369-89de-9f1b53c22841" providerId="AD" clId="Web-{2FCD1C88-3A34-F040-B07B-6AA14FACA6D1}" dt="2025-10-16T07:08:57.631" v="0" actId="20577"/>
      <pc:docMkLst>
        <pc:docMk/>
      </pc:docMkLst>
      <pc:sldChg chg="modSp">
        <pc:chgData name="Adrianna Toboła" userId="S::atobola_wslonline.onmicrosoft.com#ext#@putpoznanpl.onmicrosoft.com::e1e59dd0-8fb1-4369-89de-9f1b53c22841" providerId="AD" clId="Web-{2FCD1C88-3A34-F040-B07B-6AA14FACA6D1}" dt="2025-10-16T07:08:57.631" v="0" actId="20577"/>
        <pc:sldMkLst>
          <pc:docMk/>
          <pc:sldMk cId="2920479427" sldId="256"/>
        </pc:sldMkLst>
        <pc:spChg chg="mod">
          <ac:chgData name="Adrianna Toboła" userId="S::atobola_wslonline.onmicrosoft.com#ext#@putpoznanpl.onmicrosoft.com::e1e59dd0-8fb1-4369-89de-9f1b53c22841" providerId="AD" clId="Web-{2FCD1C88-3A34-F040-B07B-6AA14FACA6D1}" dt="2025-10-16T07:08:57.631" v="0" actId="20577"/>
          <ac:spMkLst>
            <pc:docMk/>
            <pc:sldMk cId="2920479427" sldId="256"/>
            <ac:spMk id="5" creationId="{9AC256C7-DE57-3D54-E589-F59329555D7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0782C0-9634-45D9-AA9D-1F5A6C0DFCFE}" type="datetimeFigureOut">
              <a:rPr lang="pl-PL" smtClean="0"/>
              <a:t>16.10.2025</a:t>
            </a:fld>
            <a:endParaRPr lang="pl-PL"/>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39EF10-037F-4F0F-BE3F-FA2408EF2E13}" type="slidenum">
              <a:rPr lang="pl-PL" smtClean="0"/>
              <a:t>‹#›</a:t>
            </a:fld>
            <a:endParaRPr lang="pl-PL"/>
          </a:p>
        </p:txBody>
      </p:sp>
    </p:spTree>
    <p:extLst>
      <p:ext uri="{BB962C8B-B14F-4D97-AF65-F5344CB8AC3E}">
        <p14:creationId xmlns:p14="http://schemas.microsoft.com/office/powerpoint/2010/main" val="1209251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D739EF10-037F-4F0F-BE3F-FA2408EF2E13}" type="slidenum">
              <a:rPr lang="pl-PL" smtClean="0"/>
              <a:t>2</a:t>
            </a:fld>
            <a:endParaRPr lang="pl-PL"/>
          </a:p>
        </p:txBody>
      </p:sp>
    </p:spTree>
    <p:extLst>
      <p:ext uri="{BB962C8B-B14F-4D97-AF65-F5344CB8AC3E}">
        <p14:creationId xmlns:p14="http://schemas.microsoft.com/office/powerpoint/2010/main" val="12227700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D739EF10-037F-4F0F-BE3F-FA2408EF2E13}" type="slidenum">
              <a:rPr lang="pl-PL" smtClean="0"/>
              <a:t>3</a:t>
            </a:fld>
            <a:endParaRPr lang="pl-PL"/>
          </a:p>
        </p:txBody>
      </p:sp>
    </p:spTree>
    <p:extLst>
      <p:ext uri="{BB962C8B-B14F-4D97-AF65-F5344CB8AC3E}">
        <p14:creationId xmlns:p14="http://schemas.microsoft.com/office/powerpoint/2010/main" val="41296037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E58A5AF-3F45-5069-5FAB-2D7952158756}"/>
              </a:ext>
            </a:extLst>
          </p:cNvPr>
          <p:cNvSpPr>
            <a:spLocks noGrp="1"/>
          </p:cNvSpPr>
          <p:nvPr>
            <p:ph type="ctrTitle"/>
          </p:nvPr>
        </p:nvSpPr>
        <p:spPr>
          <a:xfrm>
            <a:off x="1524000" y="1122363"/>
            <a:ext cx="9144000" cy="2387600"/>
          </a:xfrm>
        </p:spPr>
        <p:txBody>
          <a:bodyPr anchor="b">
            <a:normAutofit/>
          </a:bodyPr>
          <a:lstStyle>
            <a:lvl1pPr algn="ctr">
              <a:defRPr sz="4800">
                <a:solidFill>
                  <a:srgbClr val="015BA6"/>
                </a:solidFill>
                <a:latin typeface="Tahoma" panose="020B0604030504040204" pitchFamily="34" charset="0"/>
                <a:ea typeface="Tahoma" panose="020B0604030504040204" pitchFamily="34" charset="0"/>
                <a:cs typeface="Tahoma" panose="020B0604030504040204" pitchFamily="34" charset="0"/>
              </a:defRPr>
            </a:lvl1pPr>
          </a:lstStyle>
          <a:p>
            <a:r>
              <a:rPr lang="pl-PL" dirty="0"/>
              <a:t>Kliknij, aby edytować styl</a:t>
            </a:r>
          </a:p>
        </p:txBody>
      </p:sp>
      <p:sp>
        <p:nvSpPr>
          <p:cNvPr id="3" name="Podtytuł 2">
            <a:extLst>
              <a:ext uri="{FF2B5EF4-FFF2-40B4-BE49-F238E27FC236}">
                <a16:creationId xmlns:a16="http://schemas.microsoft.com/office/drawing/2014/main" id="{343BB85A-E454-8451-FB5E-F4FFB49387D4}"/>
              </a:ext>
            </a:extLst>
          </p:cNvPr>
          <p:cNvSpPr>
            <a:spLocks noGrp="1"/>
          </p:cNvSpPr>
          <p:nvPr>
            <p:ph type="subTitle" idx="1"/>
          </p:nvPr>
        </p:nvSpPr>
        <p:spPr>
          <a:xfrm>
            <a:off x="1524000" y="3602038"/>
            <a:ext cx="9144000" cy="1655762"/>
          </a:xfrm>
        </p:spPr>
        <p:txBody>
          <a:bodyPr/>
          <a:lstStyle>
            <a:lvl1pPr marL="0" indent="0" algn="ctr">
              <a:buNone/>
              <a:defRPr sz="2400">
                <a:solidFill>
                  <a:srgbClr val="7F7F7F"/>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6" name="Symbol zastępczy numeru slajdu 5">
            <a:extLst>
              <a:ext uri="{FF2B5EF4-FFF2-40B4-BE49-F238E27FC236}">
                <a16:creationId xmlns:a16="http://schemas.microsoft.com/office/drawing/2014/main" id="{A0EF36B9-4F40-EC5C-6839-D90FF03278E2}"/>
              </a:ext>
            </a:extLst>
          </p:cNvPr>
          <p:cNvSpPr>
            <a:spLocks noGrp="1"/>
          </p:cNvSpPr>
          <p:nvPr>
            <p:ph type="sldNum" sz="quarter" idx="12"/>
          </p:nvPr>
        </p:nvSpPr>
        <p:spPr>
          <a:xfrm>
            <a:off x="1041399" y="6159042"/>
            <a:ext cx="2743200" cy="365125"/>
          </a:xfrm>
        </p:spPr>
        <p:txBody>
          <a:bodyPr/>
          <a:lstStyle/>
          <a:p>
            <a:fld id="{CC0460F1-09F6-4975-B8E5-8A0710446645}" type="slidenum">
              <a:rPr lang="pl-PL" smtClean="0"/>
              <a:t>‹#›</a:t>
            </a:fld>
            <a:endParaRPr lang="pl-PL"/>
          </a:p>
        </p:txBody>
      </p:sp>
      <p:pic>
        <p:nvPicPr>
          <p:cNvPr id="7" name="Obraz 6">
            <a:extLst>
              <a:ext uri="{FF2B5EF4-FFF2-40B4-BE49-F238E27FC236}">
                <a16:creationId xmlns:a16="http://schemas.microsoft.com/office/drawing/2014/main" id="{3F0F9927-E26B-6CAA-9B92-9AB85EA58C45}"/>
              </a:ext>
            </a:extLst>
          </p:cNvPr>
          <p:cNvPicPr>
            <a:picLocks noChangeAspect="1"/>
          </p:cNvPicPr>
          <p:nvPr userDrawn="1"/>
        </p:nvPicPr>
        <p:blipFill>
          <a:blip r:embed="rId2"/>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88C548BB-0F84-4B1A-DCFA-9ED5B237D21D}"/>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spTree>
    <p:extLst>
      <p:ext uri="{BB962C8B-B14F-4D97-AF65-F5344CB8AC3E}">
        <p14:creationId xmlns:p14="http://schemas.microsoft.com/office/powerpoint/2010/main" val="2469039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58662E8-C0F6-01F7-3135-55754D9540FA}"/>
              </a:ext>
            </a:extLst>
          </p:cNvPr>
          <p:cNvSpPr>
            <a:spLocks noGrp="1"/>
          </p:cNvSpPr>
          <p:nvPr>
            <p:ph type="title"/>
          </p:nvPr>
        </p:nvSpPr>
        <p:spPr>
          <a:xfrm>
            <a:off x="1874672" y="262905"/>
            <a:ext cx="9390352" cy="836261"/>
          </a:xfrm>
        </p:spPr>
        <p:txBody>
          <a:bodyPr/>
          <a:lstStyle/>
          <a:p>
            <a:r>
              <a:rPr lang="pl-PL"/>
              <a:t>Kliknij, aby edytować styl</a:t>
            </a:r>
          </a:p>
        </p:txBody>
      </p:sp>
      <p:sp>
        <p:nvSpPr>
          <p:cNvPr id="3" name="Symbol zastępczy zawartości 2">
            <a:extLst>
              <a:ext uri="{FF2B5EF4-FFF2-40B4-BE49-F238E27FC236}">
                <a16:creationId xmlns:a16="http://schemas.microsoft.com/office/drawing/2014/main" id="{D4A73EC7-14A4-45CC-5E00-8767B1FCAB39}"/>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numeru slajdu 5">
            <a:extLst>
              <a:ext uri="{FF2B5EF4-FFF2-40B4-BE49-F238E27FC236}">
                <a16:creationId xmlns:a16="http://schemas.microsoft.com/office/drawing/2014/main" id="{201D473C-60C7-F335-6DD1-5CC8ADB7F79E}"/>
              </a:ext>
            </a:extLst>
          </p:cNvPr>
          <p:cNvSpPr>
            <a:spLocks noGrp="1"/>
          </p:cNvSpPr>
          <p:nvPr>
            <p:ph type="sldNum" sz="quarter" idx="12"/>
          </p:nvPr>
        </p:nvSpPr>
        <p:spPr>
          <a:xfrm>
            <a:off x="837168" y="6352531"/>
            <a:ext cx="2743200" cy="365125"/>
          </a:xfrm>
        </p:spPr>
        <p:txBody>
          <a:bodyPr/>
          <a:lstStyle>
            <a:lvl1pPr algn="l">
              <a:defRPr/>
            </a:lvl1pPr>
          </a:lstStyle>
          <a:p>
            <a:fld id="{CC0460F1-09F6-4975-B8E5-8A0710446645}" type="slidenum">
              <a:rPr lang="pl-PL" smtClean="0"/>
              <a:pPr/>
              <a:t>‹#›</a:t>
            </a:fld>
            <a:endParaRPr lang="pl-PL"/>
          </a:p>
        </p:txBody>
      </p:sp>
      <p:sp>
        <p:nvSpPr>
          <p:cNvPr id="7" name="Podtytuł 2">
            <a:extLst>
              <a:ext uri="{FF2B5EF4-FFF2-40B4-BE49-F238E27FC236}">
                <a16:creationId xmlns:a16="http://schemas.microsoft.com/office/drawing/2014/main" id="{5E51F10D-98CF-2694-6381-FBA42C9A040F}"/>
              </a:ext>
            </a:extLst>
          </p:cNvPr>
          <p:cNvSpPr>
            <a:spLocks noGrp="1"/>
          </p:cNvSpPr>
          <p:nvPr>
            <p:ph type="subTitle" idx="13"/>
          </p:nvPr>
        </p:nvSpPr>
        <p:spPr>
          <a:xfrm>
            <a:off x="5249333" y="4114000"/>
            <a:ext cx="4967366" cy="943069"/>
          </a:xfrm>
        </p:spPr>
        <p:txBody>
          <a:bodyPr>
            <a:normAutofit fontScale="92500"/>
          </a:bodyPr>
          <a:lstStyle/>
          <a:p>
            <a:pPr algn="l"/>
            <a:endParaRPr lang="pl-PL" sz="1000" dirty="0"/>
          </a:p>
        </p:txBody>
      </p:sp>
      <p:pic>
        <p:nvPicPr>
          <p:cNvPr id="8" name="Obraz 7">
            <a:extLst>
              <a:ext uri="{FF2B5EF4-FFF2-40B4-BE49-F238E27FC236}">
                <a16:creationId xmlns:a16="http://schemas.microsoft.com/office/drawing/2014/main" id="{7C3B84C6-E4A9-0972-31AD-1FB1FFB75346}"/>
              </a:ext>
            </a:extLst>
          </p:cNvPr>
          <p:cNvPicPr>
            <a:picLocks noChangeAspect="1"/>
          </p:cNvPicPr>
          <p:nvPr userDrawn="1"/>
        </p:nvPicPr>
        <p:blipFill>
          <a:blip r:embed="rId2"/>
          <a:stretch>
            <a:fillRect/>
          </a:stretch>
        </p:blipFill>
        <p:spPr>
          <a:xfrm>
            <a:off x="289112" y="169232"/>
            <a:ext cx="1098176" cy="1023609"/>
          </a:xfrm>
          <a:prstGeom prst="rect">
            <a:avLst/>
          </a:prstGeom>
        </p:spPr>
      </p:pic>
      <p:sp>
        <p:nvSpPr>
          <p:cNvPr id="9" name="pole tekstowe 8">
            <a:extLst>
              <a:ext uri="{FF2B5EF4-FFF2-40B4-BE49-F238E27FC236}">
                <a16:creationId xmlns:a16="http://schemas.microsoft.com/office/drawing/2014/main" id="{3A62EFDB-9E47-3314-96E8-A69158CEE9B9}"/>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spTree>
    <p:extLst>
      <p:ext uri="{BB962C8B-B14F-4D97-AF65-F5344CB8AC3E}">
        <p14:creationId xmlns:p14="http://schemas.microsoft.com/office/powerpoint/2010/main" val="4123543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with text">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
        <p:nvSpPr>
          <p:cNvPr id="7" name="Symbol zastępczy zawartości 2">
            <a:extLst>
              <a:ext uri="{FF2B5EF4-FFF2-40B4-BE49-F238E27FC236}">
                <a16:creationId xmlns:a16="http://schemas.microsoft.com/office/drawing/2014/main" id="{37583371-04E1-2146-3E36-12C9771D5F8F}"/>
              </a:ext>
            </a:extLst>
          </p:cNvPr>
          <p:cNvSpPr>
            <a:spLocks noGrp="1"/>
          </p:cNvSpPr>
          <p:nvPr>
            <p:ph idx="1"/>
          </p:nvPr>
        </p:nvSpPr>
        <p:spPr>
          <a:xfrm>
            <a:off x="838200" y="1825625"/>
            <a:ext cx="10515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1712746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Slide with pictur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Tree>
    <p:extLst>
      <p:ext uri="{BB962C8B-B14F-4D97-AF65-F5344CB8AC3E}">
        <p14:creationId xmlns:p14="http://schemas.microsoft.com/office/powerpoint/2010/main" val="3400523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Only titl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Tree>
    <p:extLst>
      <p:ext uri="{BB962C8B-B14F-4D97-AF65-F5344CB8AC3E}">
        <p14:creationId xmlns:p14="http://schemas.microsoft.com/office/powerpoint/2010/main" val="2022179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960E9BA3-BDB4-BCD5-B127-3BFFA4E30B37}"/>
              </a:ext>
            </a:extLst>
          </p:cNvPr>
          <p:cNvSpPr>
            <a:spLocks noGrp="1"/>
          </p:cNvSpPr>
          <p:nvPr>
            <p:ph type="title"/>
          </p:nvPr>
        </p:nvSpPr>
        <p:spPr>
          <a:xfrm>
            <a:off x="1608666" y="365126"/>
            <a:ext cx="9745133" cy="1116542"/>
          </a:xfrm>
          <a:prstGeom prst="rect">
            <a:avLst/>
          </a:prstGeom>
        </p:spPr>
        <p:txBody>
          <a:bodyPr vert="horz" lIns="91440" tIns="45720" rIns="91440" bIns="45720" rtlCol="0" anchor="ctr">
            <a:normAutofit/>
          </a:bodyPr>
          <a:lstStyle/>
          <a:p>
            <a:r>
              <a:rPr lang="pl-PL" dirty="0"/>
              <a:t>Kliknij, aby edytować styl</a:t>
            </a:r>
          </a:p>
        </p:txBody>
      </p:sp>
      <p:sp>
        <p:nvSpPr>
          <p:cNvPr id="3" name="Symbol zastępczy tekstu 2">
            <a:extLst>
              <a:ext uri="{FF2B5EF4-FFF2-40B4-BE49-F238E27FC236}">
                <a16:creationId xmlns:a16="http://schemas.microsoft.com/office/drawing/2014/main" id="{50A06F91-E7B2-48F4-EA7A-6A09E7BE93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6" name="Symbol zastępczy numeru slajdu 5">
            <a:extLst>
              <a:ext uri="{FF2B5EF4-FFF2-40B4-BE49-F238E27FC236}">
                <a16:creationId xmlns:a16="http://schemas.microsoft.com/office/drawing/2014/main" id="{964076C3-5CF8-AC0A-9E17-2F51A1E9DE24}"/>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0460F1-09F6-4975-B8E5-8A0710446645}" type="slidenum">
              <a:rPr lang="pl-PL" smtClean="0"/>
              <a:pPr/>
              <a:t>‹#›</a:t>
            </a:fld>
            <a:endParaRPr lang="pl-PL"/>
          </a:p>
        </p:txBody>
      </p:sp>
      <p:pic>
        <p:nvPicPr>
          <p:cNvPr id="7" name="Obraz 6">
            <a:extLst>
              <a:ext uri="{FF2B5EF4-FFF2-40B4-BE49-F238E27FC236}">
                <a16:creationId xmlns:a16="http://schemas.microsoft.com/office/drawing/2014/main" id="{3B821523-8AB1-0531-2AF3-4D0D0548DC15}"/>
              </a:ext>
            </a:extLst>
          </p:cNvPr>
          <p:cNvPicPr>
            <a:picLocks noChangeAspect="1"/>
          </p:cNvPicPr>
          <p:nvPr userDrawn="1"/>
        </p:nvPicPr>
        <p:blipFill>
          <a:blip r:embed="rId7"/>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DA14F0DB-9ADC-C937-0F1A-1E8A90B74801}"/>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pic>
        <p:nvPicPr>
          <p:cNvPr id="9" name="Picture 2">
            <a:extLst>
              <a:ext uri="{FF2B5EF4-FFF2-40B4-BE49-F238E27FC236}">
                <a16:creationId xmlns:a16="http://schemas.microsoft.com/office/drawing/2014/main" id="{A1CFD1AA-490A-2DEF-96E8-48A625214639}"/>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11433641" y="6176963"/>
            <a:ext cx="644058" cy="652762"/>
          </a:xfrm>
          <a:prstGeom prst="rect">
            <a:avLst/>
          </a:prstGeom>
          <a:noFill/>
          <a:extLst>
            <a:ext uri="{909E8E84-426E-40DD-AFC4-6F175D3DCCD1}">
              <a14:hiddenFill xmlns:a14="http://schemas.microsoft.com/office/drawing/2010/main">
                <a:solidFill>
                  <a:srgbClr val="FFFFFF"/>
                </a:solidFill>
              </a14:hiddenFill>
            </a:ext>
          </a:extLst>
        </p:spPr>
      </p:pic>
      <p:pic>
        <p:nvPicPr>
          <p:cNvPr id="4" name="Obraz 3">
            <a:extLst>
              <a:ext uri="{FF2B5EF4-FFF2-40B4-BE49-F238E27FC236}">
                <a16:creationId xmlns:a16="http://schemas.microsoft.com/office/drawing/2014/main" id="{D6DE80BE-6566-2341-FE66-938E60E66103}"/>
              </a:ext>
            </a:extLst>
          </p:cNvPr>
          <p:cNvPicPr>
            <a:picLocks noChangeAspect="1"/>
          </p:cNvPicPr>
          <p:nvPr userDrawn="1"/>
        </p:nvPicPr>
        <p:blipFill>
          <a:blip r:embed="rId9"/>
          <a:stretch>
            <a:fillRect/>
          </a:stretch>
        </p:blipFill>
        <p:spPr>
          <a:xfrm>
            <a:off x="7737729" y="6254980"/>
            <a:ext cx="3695912" cy="531880"/>
          </a:xfrm>
          <a:prstGeom prst="rect">
            <a:avLst/>
          </a:prstGeom>
        </p:spPr>
      </p:pic>
    </p:spTree>
    <p:extLst>
      <p:ext uri="{BB962C8B-B14F-4D97-AF65-F5344CB8AC3E}">
        <p14:creationId xmlns:p14="http://schemas.microsoft.com/office/powerpoint/2010/main" val="31469778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60" r:id="rId4"/>
    <p:sldLayoutId id="2147483658" r:id="rId5"/>
  </p:sldLayoutIdLst>
  <p:txStyles>
    <p:title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rostokąt 13">
            <a:extLst>
              <a:ext uri="{FF2B5EF4-FFF2-40B4-BE49-F238E27FC236}">
                <a16:creationId xmlns:a16="http://schemas.microsoft.com/office/drawing/2014/main" id="{C290822D-E319-E253-8963-D002A6CDF433}"/>
              </a:ext>
            </a:extLst>
          </p:cNvPr>
          <p:cNvSpPr/>
          <p:nvPr/>
        </p:nvSpPr>
        <p:spPr>
          <a:xfrm>
            <a:off x="7213600" y="5952067"/>
            <a:ext cx="4967366" cy="8491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4" name="Obraz 3">
            <a:extLst>
              <a:ext uri="{FF2B5EF4-FFF2-40B4-BE49-F238E27FC236}">
                <a16:creationId xmlns:a16="http://schemas.microsoft.com/office/drawing/2014/main" id="{6BD86EEC-9260-C0D2-A1CF-EC9FE5B2B572}"/>
              </a:ext>
            </a:extLst>
          </p:cNvPr>
          <p:cNvPicPr>
            <a:picLocks noChangeAspect="1"/>
          </p:cNvPicPr>
          <p:nvPr/>
        </p:nvPicPr>
        <p:blipFill>
          <a:blip r:embed="rId2"/>
          <a:stretch>
            <a:fillRect/>
          </a:stretch>
        </p:blipFill>
        <p:spPr>
          <a:xfrm>
            <a:off x="618104" y="908526"/>
            <a:ext cx="4518672" cy="4211849"/>
          </a:xfrm>
          <a:prstGeom prst="rect">
            <a:avLst/>
          </a:prstGeom>
        </p:spPr>
      </p:pic>
      <p:sp>
        <p:nvSpPr>
          <p:cNvPr id="5" name="pole tekstowe 4">
            <a:extLst>
              <a:ext uri="{FF2B5EF4-FFF2-40B4-BE49-F238E27FC236}">
                <a16:creationId xmlns:a16="http://schemas.microsoft.com/office/drawing/2014/main" id="{9AC256C7-DE57-3D54-E589-F59329555D7C}"/>
              </a:ext>
            </a:extLst>
          </p:cNvPr>
          <p:cNvSpPr txBox="1"/>
          <p:nvPr/>
        </p:nvSpPr>
        <p:spPr>
          <a:xfrm>
            <a:off x="411916" y="5378273"/>
            <a:ext cx="4792133" cy="1354217"/>
          </a:xfrm>
          <a:prstGeom prst="rect">
            <a:avLst/>
          </a:prstGeom>
          <a:noFill/>
        </p:spPr>
        <p:txBody>
          <a:bodyPr wrap="square" lIns="91440" tIns="45720" rIns="91440" bIns="45720" rtlCol="0" anchor="t">
            <a:spAutoFit/>
          </a:bodyPr>
          <a:lstStyle/>
          <a:p>
            <a:pPr algn="ctr"/>
            <a:r>
              <a:rPr lang="pl-PL" sz="2800"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BAS4SC</a:t>
            </a:r>
          </a:p>
          <a:p>
            <a:pPr algn="ctr"/>
            <a:r>
              <a:rPr lang="en-US" sz="1800" b="1" dirty="0">
                <a:solidFill>
                  <a:schemeClr val="bg1">
                    <a:lumMod val="50000"/>
                  </a:schemeClr>
                </a:solidFill>
                <a:effectLst/>
                <a:latin typeface="Tahoma"/>
                <a:ea typeface="Tahoma"/>
                <a:cs typeface="Tahoma"/>
              </a:rPr>
              <a:t> </a:t>
            </a:r>
            <a:r>
              <a:rPr lang="en-US" sz="1800" dirty="0">
                <a:solidFill>
                  <a:schemeClr val="bg1">
                    <a:lumMod val="50000"/>
                  </a:schemeClr>
                </a:solidFill>
                <a:effectLst/>
                <a:latin typeface="Tahoma"/>
                <a:ea typeface="Tahoma"/>
                <a:cs typeface="Tahoma"/>
              </a:rPr>
              <a:t>Business Analytics Skills </a:t>
            </a:r>
            <a:br>
              <a:rPr lang="pl-PL" sz="1800" dirty="0">
                <a:effectLst/>
                <a:latin typeface="Tahoma" panose="020B0604030504040204" pitchFamily="34" charset="0"/>
                <a:ea typeface="Tahoma" panose="020B0604030504040204" pitchFamily="34" charset="0"/>
                <a:cs typeface="Tahoma" panose="020B0604030504040204" pitchFamily="34" charset="0"/>
              </a:rPr>
            </a:br>
            <a:r>
              <a:rPr lang="en-US" sz="1800" dirty="0">
                <a:solidFill>
                  <a:schemeClr val="bg1">
                    <a:lumMod val="50000"/>
                  </a:schemeClr>
                </a:solidFill>
                <a:effectLst/>
                <a:latin typeface="Tahoma"/>
                <a:ea typeface="Tahoma"/>
                <a:cs typeface="Tahoma"/>
              </a:rPr>
              <a:t>for the </a:t>
            </a:r>
            <a:r>
              <a:rPr lang="en-US" dirty="0">
                <a:solidFill>
                  <a:schemeClr val="bg1">
                    <a:lumMod val="50000"/>
                  </a:schemeClr>
                </a:solidFill>
                <a:latin typeface="Tahoma"/>
                <a:ea typeface="Tahoma"/>
                <a:cs typeface="Tahoma"/>
              </a:rPr>
              <a:t>Future-proof</a:t>
            </a:r>
            <a:r>
              <a:rPr lang="en-US" sz="1800" dirty="0">
                <a:solidFill>
                  <a:schemeClr val="bg1">
                    <a:lumMod val="50000"/>
                  </a:schemeClr>
                </a:solidFill>
                <a:effectLst/>
                <a:latin typeface="Tahoma"/>
                <a:ea typeface="Tahoma"/>
                <a:cs typeface="Tahoma"/>
              </a:rPr>
              <a:t> Supply Chains </a:t>
            </a:r>
            <a:endParaRPr lang="pl-PL" dirty="0">
              <a:solidFill>
                <a:schemeClr val="bg1">
                  <a:lumMod val="50000"/>
                </a:schemeClr>
              </a:solidFill>
              <a:latin typeface="Tahoma"/>
              <a:ea typeface="Tahoma"/>
              <a:cs typeface="Tahoma"/>
            </a:endParaRPr>
          </a:p>
          <a:p>
            <a:pPr algn="ctr"/>
            <a:endParaRPr lang="pl-PL"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1026" name="Picture 2">
            <a:extLst>
              <a:ext uri="{FF2B5EF4-FFF2-40B4-BE49-F238E27FC236}">
                <a16:creationId xmlns:a16="http://schemas.microsoft.com/office/drawing/2014/main" id="{DF3823DD-8D25-872F-C72C-4C503464DB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38544" y="5638402"/>
            <a:ext cx="1079500" cy="1094088"/>
          </a:xfrm>
          <a:prstGeom prst="rect">
            <a:avLst/>
          </a:prstGeom>
          <a:noFill/>
          <a:extLst>
            <a:ext uri="{909E8E84-426E-40DD-AFC4-6F175D3DCCD1}">
              <a14:hiddenFill xmlns:a14="http://schemas.microsoft.com/office/drawing/2010/main">
                <a:solidFill>
                  <a:srgbClr val="FFFFFF"/>
                </a:solidFill>
              </a14:hiddenFill>
            </a:ext>
          </a:extLst>
        </p:spPr>
      </p:pic>
      <p:sp>
        <p:nvSpPr>
          <p:cNvPr id="7" name="pole tekstowe 6">
            <a:extLst>
              <a:ext uri="{FF2B5EF4-FFF2-40B4-BE49-F238E27FC236}">
                <a16:creationId xmlns:a16="http://schemas.microsoft.com/office/drawing/2014/main" id="{107C3CB1-E1E2-9C03-3E4A-5B5EE4BCCCCA}"/>
              </a:ext>
            </a:extLst>
          </p:cNvPr>
          <p:cNvSpPr txBox="1"/>
          <p:nvPr/>
        </p:nvSpPr>
        <p:spPr>
          <a:xfrm>
            <a:off x="-170560" y="6462648"/>
            <a:ext cx="6096000" cy="338554"/>
          </a:xfrm>
          <a:prstGeom prst="rect">
            <a:avLst/>
          </a:prstGeom>
          <a:noFill/>
        </p:spPr>
        <p:txBody>
          <a:bodyPr wrap="square" rtlCol="0">
            <a:spAutoFit/>
          </a:bodyPr>
          <a:lstStyle>
            <a:defPPr>
              <a:defRPr lang="pl-PL"/>
            </a:defPPr>
            <a:lvl1pPr algn="ctr">
              <a:defRPr sz="2800" b="1">
                <a:solidFill>
                  <a:schemeClr val="bg1">
                    <a:lumMod val="50000"/>
                  </a:schemeClr>
                </a:solidFill>
              </a:defRPr>
            </a:lvl1pPr>
          </a:lstStyle>
          <a:p>
            <a:r>
              <a:rPr lang="pl-PL" sz="1600" b="0" dirty="0">
                <a:latin typeface="Tahoma" panose="020B0604030504040204" pitchFamily="34" charset="0"/>
                <a:ea typeface="Tahoma" panose="020B0604030504040204" pitchFamily="34" charset="0"/>
                <a:cs typeface="Tahoma" panose="020B0604030504040204" pitchFamily="34" charset="0"/>
              </a:rPr>
              <a:t>Project </a:t>
            </a:r>
            <a:r>
              <a:rPr lang="pl-PL" sz="1600" b="0" dirty="0" err="1">
                <a:latin typeface="Tahoma" panose="020B0604030504040204" pitchFamily="34" charset="0"/>
                <a:ea typeface="Tahoma" panose="020B0604030504040204" pitchFamily="34" charset="0"/>
                <a:cs typeface="Tahoma" panose="020B0604030504040204" pitchFamily="34" charset="0"/>
              </a:rPr>
              <a:t>number</a:t>
            </a:r>
            <a:r>
              <a:rPr lang="pl-PL" sz="1600" b="0" dirty="0">
                <a:latin typeface="Tahoma" panose="020B0604030504040204" pitchFamily="34" charset="0"/>
                <a:ea typeface="Tahoma" panose="020B0604030504040204" pitchFamily="34" charset="0"/>
                <a:cs typeface="Tahoma" panose="020B0604030504040204" pitchFamily="34" charset="0"/>
              </a:rPr>
              <a:t> – 2022-1-PL01-KA220-HED-000088856</a:t>
            </a:r>
          </a:p>
        </p:txBody>
      </p:sp>
      <p:sp>
        <p:nvSpPr>
          <p:cNvPr id="8" name="Tytuł 1">
            <a:extLst>
              <a:ext uri="{FF2B5EF4-FFF2-40B4-BE49-F238E27FC236}">
                <a16:creationId xmlns:a16="http://schemas.microsoft.com/office/drawing/2014/main" id="{19348FEB-0D15-F9D5-CC56-88E3DC56F6F1}"/>
              </a:ext>
            </a:extLst>
          </p:cNvPr>
          <p:cNvSpPr txBox="1">
            <a:spLocks/>
          </p:cNvSpPr>
          <p:nvPr/>
        </p:nvSpPr>
        <p:spPr>
          <a:xfrm>
            <a:off x="5626679" y="2690451"/>
            <a:ext cx="5337910" cy="163755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l-PL" sz="4800" dirty="0">
                <a:latin typeface="Tahoma" panose="020B0604030504040204" pitchFamily="34" charset="0"/>
                <a:ea typeface="Tahoma" panose="020B0604030504040204" pitchFamily="34" charset="0"/>
                <a:cs typeface="Tahoma" panose="020B0604030504040204" pitchFamily="34" charset="0"/>
              </a:rPr>
              <a:t>Tableau Desktop</a:t>
            </a:r>
          </a:p>
          <a:p>
            <a:r>
              <a:rPr lang="pl-PL" sz="2400" dirty="0">
                <a:latin typeface="Tahoma" panose="020B0604030504040204" pitchFamily="34" charset="0"/>
                <a:ea typeface="Tahoma" panose="020B0604030504040204" pitchFamily="34" charset="0"/>
                <a:cs typeface="Tahoma" panose="020B0604030504040204" pitchFamily="34" charset="0"/>
              </a:rPr>
              <a:t>Tableau Terminology</a:t>
            </a:r>
          </a:p>
        </p:txBody>
      </p:sp>
      <p:pic>
        <p:nvPicPr>
          <p:cNvPr id="10" name="Obraz 9" descr="Obraz zawierający symbol, Czcionka, Grafika, zrzut ekranu&#10;&#10;Opis wygenerowany automatycznie">
            <a:extLst>
              <a:ext uri="{FF2B5EF4-FFF2-40B4-BE49-F238E27FC236}">
                <a16:creationId xmlns:a16="http://schemas.microsoft.com/office/drawing/2014/main" id="{AB13C490-E78D-83E1-749C-E0D7C5A763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64589" y="0"/>
            <a:ext cx="1227411" cy="429442"/>
          </a:xfrm>
          <a:prstGeom prst="rect">
            <a:avLst/>
          </a:prstGeom>
        </p:spPr>
      </p:pic>
      <p:sp>
        <p:nvSpPr>
          <p:cNvPr id="11" name="Dowolny kształt: kształt 10">
            <a:extLst>
              <a:ext uri="{FF2B5EF4-FFF2-40B4-BE49-F238E27FC236}">
                <a16:creationId xmlns:a16="http://schemas.microsoft.com/office/drawing/2014/main" id="{E8D1704C-0375-DFA9-1EDB-A9723DA7A992}"/>
              </a:ext>
            </a:extLst>
          </p:cNvPr>
          <p:cNvSpPr/>
          <p:nvPr/>
        </p:nvSpPr>
        <p:spPr>
          <a:xfrm>
            <a:off x="169333" y="93133"/>
            <a:ext cx="1625600" cy="1600200"/>
          </a:xfrm>
          <a:custGeom>
            <a:avLst/>
            <a:gdLst>
              <a:gd name="connsiteX0" fmla="*/ 0 w 1625600"/>
              <a:gd name="connsiteY0" fmla="*/ 16934 h 1600200"/>
              <a:gd name="connsiteX1" fmla="*/ 0 w 1625600"/>
              <a:gd name="connsiteY1" fmla="*/ 16934 h 1600200"/>
              <a:gd name="connsiteX2" fmla="*/ 448734 w 1625600"/>
              <a:gd name="connsiteY2" fmla="*/ 25400 h 1600200"/>
              <a:gd name="connsiteX3" fmla="*/ 567267 w 1625600"/>
              <a:gd name="connsiteY3" fmla="*/ 0 h 1600200"/>
              <a:gd name="connsiteX4" fmla="*/ 1625600 w 1625600"/>
              <a:gd name="connsiteY4" fmla="*/ 135467 h 1600200"/>
              <a:gd name="connsiteX5" fmla="*/ 1447800 w 1625600"/>
              <a:gd name="connsiteY5" fmla="*/ 931334 h 1600200"/>
              <a:gd name="connsiteX6" fmla="*/ 1143000 w 1625600"/>
              <a:gd name="connsiteY6" fmla="*/ 1312334 h 1600200"/>
              <a:gd name="connsiteX7" fmla="*/ 778934 w 1625600"/>
              <a:gd name="connsiteY7" fmla="*/ 1583267 h 1600200"/>
              <a:gd name="connsiteX8" fmla="*/ 135467 w 1625600"/>
              <a:gd name="connsiteY8" fmla="*/ 1600200 h 1600200"/>
              <a:gd name="connsiteX9" fmla="*/ 0 w 1625600"/>
              <a:gd name="connsiteY9" fmla="*/ 16934 h 16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25600" h="1600200">
                <a:moveTo>
                  <a:pt x="0" y="16934"/>
                </a:moveTo>
                <a:lnTo>
                  <a:pt x="0" y="16934"/>
                </a:lnTo>
                <a:cubicBezTo>
                  <a:pt x="200584" y="35168"/>
                  <a:pt x="226250" y="45177"/>
                  <a:pt x="448734" y="25400"/>
                </a:cubicBezTo>
                <a:cubicBezTo>
                  <a:pt x="488983" y="21822"/>
                  <a:pt x="527756" y="8467"/>
                  <a:pt x="567267" y="0"/>
                </a:cubicBezTo>
                <a:lnTo>
                  <a:pt x="1625600" y="135467"/>
                </a:lnTo>
                <a:lnTo>
                  <a:pt x="1447800" y="931334"/>
                </a:lnTo>
                <a:lnTo>
                  <a:pt x="1143000" y="1312334"/>
                </a:lnTo>
                <a:lnTo>
                  <a:pt x="778934" y="1583267"/>
                </a:lnTo>
                <a:lnTo>
                  <a:pt x="135467" y="1600200"/>
                </a:lnTo>
                <a:lnTo>
                  <a:pt x="0" y="16934"/>
                </a:lnTo>
                <a:close/>
              </a:path>
            </a:pathLst>
          </a:cu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3" name="Tytuł 1">
            <a:extLst>
              <a:ext uri="{FF2B5EF4-FFF2-40B4-BE49-F238E27FC236}">
                <a16:creationId xmlns:a16="http://schemas.microsoft.com/office/drawing/2014/main" id="{3EB65024-3D1F-CC61-F71D-9AE3B81F9F41}"/>
              </a:ext>
            </a:extLst>
          </p:cNvPr>
          <p:cNvSpPr txBox="1">
            <a:spLocks/>
          </p:cNvSpPr>
          <p:nvPr/>
        </p:nvSpPr>
        <p:spPr>
          <a:xfrm>
            <a:off x="5786525" y="4638167"/>
            <a:ext cx="4967366" cy="842557"/>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l-PL" sz="2800" dirty="0" err="1">
                <a:latin typeface="Tahoma" panose="020B0604030504040204" pitchFamily="34" charset="0"/>
                <a:ea typeface="Tahoma" panose="020B0604030504040204" pitchFamily="34" charset="0"/>
                <a:cs typeface="Tahoma" panose="020B0604030504040204" pitchFamily="34" charset="0"/>
              </a:rPr>
              <a:t>Teaching</a:t>
            </a:r>
            <a:r>
              <a:rPr lang="pl-PL" sz="2800" dirty="0">
                <a:latin typeface="Tahoma" panose="020B0604030504040204" pitchFamily="34" charset="0"/>
                <a:ea typeface="Tahoma" panose="020B0604030504040204" pitchFamily="34" charset="0"/>
                <a:cs typeface="Tahoma" panose="020B0604030504040204" pitchFamily="34" charset="0"/>
              </a:rPr>
              <a:t> materials for </a:t>
            </a:r>
            <a:r>
              <a:rPr lang="pl-PL" sz="2800" dirty="0" err="1">
                <a:latin typeface="Tahoma" panose="020B0604030504040204" pitchFamily="34" charset="0"/>
                <a:ea typeface="Tahoma" panose="020B0604030504040204" pitchFamily="34" charset="0"/>
                <a:cs typeface="Tahoma" panose="020B0604030504040204" pitchFamily="34" charset="0"/>
              </a:rPr>
              <a:t>exercises</a:t>
            </a:r>
            <a:endParaRPr lang="pl-PL" sz="2800" dirty="0">
              <a:latin typeface="Tahoma" panose="020B0604030504040204" pitchFamily="34" charset="0"/>
              <a:ea typeface="Tahoma" panose="020B0604030504040204" pitchFamily="34" charset="0"/>
              <a:cs typeface="Tahoma" panose="020B0604030504040204" pitchFamily="34" charset="0"/>
            </a:endParaRPr>
          </a:p>
        </p:txBody>
      </p:sp>
      <p:sp>
        <p:nvSpPr>
          <p:cNvPr id="2" name="Tytuł 1">
            <a:extLst>
              <a:ext uri="{FF2B5EF4-FFF2-40B4-BE49-F238E27FC236}">
                <a16:creationId xmlns:a16="http://schemas.microsoft.com/office/drawing/2014/main" id="{26403742-624C-8B57-C8DA-1F6641A9853F}"/>
              </a:ext>
            </a:extLst>
          </p:cNvPr>
          <p:cNvSpPr>
            <a:spLocks noGrp="1"/>
          </p:cNvSpPr>
          <p:nvPr>
            <p:ph type="ctrTitle"/>
          </p:nvPr>
        </p:nvSpPr>
        <p:spPr>
          <a:xfrm>
            <a:off x="5700634" y="345175"/>
            <a:ext cx="4967366" cy="1752566"/>
          </a:xfrm>
        </p:spPr>
        <p:txBody>
          <a:bodyPr/>
          <a:lstStyle/>
          <a:p>
            <a:r>
              <a:rPr lang="pl-PL" b="1" dirty="0"/>
              <a:t>Business Intelligence</a:t>
            </a:r>
          </a:p>
        </p:txBody>
      </p:sp>
      <p:pic>
        <p:nvPicPr>
          <p:cNvPr id="3" name="Obraz 2">
            <a:extLst>
              <a:ext uri="{FF2B5EF4-FFF2-40B4-BE49-F238E27FC236}">
                <a16:creationId xmlns:a16="http://schemas.microsoft.com/office/drawing/2014/main" id="{4E09F629-5AB9-84D6-4FD1-E1071DDCE538}"/>
              </a:ext>
            </a:extLst>
          </p:cNvPr>
          <p:cNvPicPr>
            <a:picLocks noChangeAspect="1"/>
          </p:cNvPicPr>
          <p:nvPr/>
        </p:nvPicPr>
        <p:blipFill>
          <a:blip r:embed="rId5"/>
          <a:stretch>
            <a:fillRect/>
          </a:stretch>
        </p:blipFill>
        <p:spPr>
          <a:xfrm>
            <a:off x="6360634" y="5789997"/>
            <a:ext cx="4677910" cy="673200"/>
          </a:xfrm>
          <a:prstGeom prst="rect">
            <a:avLst/>
          </a:prstGeom>
        </p:spPr>
      </p:pic>
    </p:spTree>
    <p:extLst>
      <p:ext uri="{BB962C8B-B14F-4D97-AF65-F5344CB8AC3E}">
        <p14:creationId xmlns:p14="http://schemas.microsoft.com/office/powerpoint/2010/main" val="29204794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77272-0FD8-4E92-F93A-2B8C181BCBEB}"/>
              </a:ext>
            </a:extLst>
          </p:cNvPr>
          <p:cNvSpPr>
            <a:spLocks noGrp="1"/>
          </p:cNvSpPr>
          <p:nvPr>
            <p:ph type="title"/>
          </p:nvPr>
        </p:nvSpPr>
        <p:spPr/>
        <p:txBody>
          <a:bodyPr/>
          <a:lstStyle/>
          <a:p>
            <a:r>
              <a:rPr lang="en" dirty="0"/>
              <a:t>Connecting to a Datasource</a:t>
            </a:r>
            <a:endParaRPr lang="hr-HR" dirty="0"/>
          </a:p>
        </p:txBody>
      </p:sp>
      <p:sp>
        <p:nvSpPr>
          <p:cNvPr id="3" name="Content Placeholder 2">
            <a:extLst>
              <a:ext uri="{FF2B5EF4-FFF2-40B4-BE49-F238E27FC236}">
                <a16:creationId xmlns:a16="http://schemas.microsoft.com/office/drawing/2014/main" id="{B669316D-50EF-156B-C2FB-25ADA985D34F}"/>
              </a:ext>
            </a:extLst>
          </p:cNvPr>
          <p:cNvSpPr>
            <a:spLocks noGrp="1"/>
          </p:cNvSpPr>
          <p:nvPr>
            <p:ph idx="1"/>
          </p:nvPr>
        </p:nvSpPr>
        <p:spPr/>
        <p:txBody>
          <a:bodyPr/>
          <a:lstStyle/>
          <a:p>
            <a:pPr marL="0" lvl="0" indent="0" algn="l" rtl="0">
              <a:spcBef>
                <a:spcPts val="800"/>
              </a:spcBef>
              <a:spcAft>
                <a:spcPts val="0"/>
              </a:spcAft>
              <a:buNone/>
            </a:pPr>
            <a:r>
              <a:rPr lang="en-US" sz="2800" dirty="0"/>
              <a:t>Tableau Desktop starts with connecting to a data source.</a:t>
            </a:r>
          </a:p>
          <a:p>
            <a:pPr marL="0" lvl="0" indent="0" algn="l" rtl="0">
              <a:spcBef>
                <a:spcPts val="800"/>
              </a:spcBef>
              <a:spcAft>
                <a:spcPts val="0"/>
              </a:spcAft>
              <a:buNone/>
            </a:pPr>
            <a:r>
              <a:rPr lang="en-US" sz="2800" dirty="0"/>
              <a:t>Tableau Desktop provides many data options to connect to through the Connect Pane.  </a:t>
            </a:r>
          </a:p>
          <a:p>
            <a:pPr marL="457200" lvl="0" indent="-330200" algn="l" rtl="0">
              <a:spcBef>
                <a:spcPts val="800"/>
              </a:spcBef>
              <a:spcAft>
                <a:spcPts val="0"/>
              </a:spcAft>
              <a:buSzPts val="1600"/>
              <a:buChar char="●"/>
            </a:pPr>
            <a:r>
              <a:rPr lang="en-US" sz="2800" dirty="0"/>
              <a:t>Search for Data - Connection to an external Tableau Server</a:t>
            </a:r>
          </a:p>
          <a:p>
            <a:pPr marL="457200" lvl="0" indent="-330200" algn="l" rtl="0">
              <a:spcBef>
                <a:spcPts val="0"/>
              </a:spcBef>
              <a:spcAft>
                <a:spcPts val="0"/>
              </a:spcAft>
              <a:buSzPts val="1600"/>
              <a:buChar char="●"/>
            </a:pPr>
            <a:r>
              <a:rPr lang="en-US" sz="2800" dirty="0"/>
              <a:t>To a File - Connection to local files including PDF, CSV, TXT and Microsoft Excel</a:t>
            </a:r>
          </a:p>
          <a:p>
            <a:pPr marL="457200" lvl="0" indent="-330200" algn="l" rtl="0">
              <a:spcBef>
                <a:spcPts val="0"/>
              </a:spcBef>
              <a:spcAft>
                <a:spcPts val="0"/>
              </a:spcAft>
              <a:buSzPts val="1600"/>
              <a:buChar char="●"/>
            </a:pPr>
            <a:r>
              <a:rPr lang="en-US" sz="2800" dirty="0"/>
              <a:t>To a Server - Connection to popular database servers including Redshift, Oracle,DB2, SQL Server</a:t>
            </a:r>
          </a:p>
          <a:p>
            <a:pPr marL="457200" lvl="0" indent="-330200" algn="l" rtl="0">
              <a:spcBef>
                <a:spcPts val="0"/>
              </a:spcBef>
              <a:spcAft>
                <a:spcPts val="0"/>
              </a:spcAft>
              <a:buSzPts val="1600"/>
              <a:buChar char="●"/>
            </a:pPr>
            <a:r>
              <a:rPr lang="en-US" sz="2800" dirty="0"/>
              <a:t>Saved Data Sources - Connection to packaged Tableau data sources</a:t>
            </a:r>
          </a:p>
          <a:p>
            <a:endParaRPr lang="hr-HR" dirty="0"/>
          </a:p>
        </p:txBody>
      </p:sp>
    </p:spTree>
    <p:extLst>
      <p:ext uri="{BB962C8B-B14F-4D97-AF65-F5344CB8AC3E}">
        <p14:creationId xmlns:p14="http://schemas.microsoft.com/office/powerpoint/2010/main" val="25348393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F988C-D30B-A353-3246-CF93F3EBE89F}"/>
              </a:ext>
            </a:extLst>
          </p:cNvPr>
          <p:cNvSpPr>
            <a:spLocks noGrp="1"/>
          </p:cNvSpPr>
          <p:nvPr>
            <p:ph type="title"/>
          </p:nvPr>
        </p:nvSpPr>
        <p:spPr/>
        <p:txBody>
          <a:bodyPr/>
          <a:lstStyle/>
          <a:p>
            <a:r>
              <a:rPr lang="en" dirty="0"/>
              <a:t>Data Types </a:t>
            </a:r>
            <a:endParaRPr lang="hr-HR" dirty="0"/>
          </a:p>
        </p:txBody>
      </p:sp>
      <p:sp>
        <p:nvSpPr>
          <p:cNvPr id="3" name="Content Placeholder 2">
            <a:extLst>
              <a:ext uri="{FF2B5EF4-FFF2-40B4-BE49-F238E27FC236}">
                <a16:creationId xmlns:a16="http://schemas.microsoft.com/office/drawing/2014/main" id="{A8936A7D-A4D6-563F-1F57-AE95AB24CEAA}"/>
              </a:ext>
            </a:extLst>
          </p:cNvPr>
          <p:cNvSpPr>
            <a:spLocks noGrp="1"/>
          </p:cNvSpPr>
          <p:nvPr>
            <p:ph idx="1"/>
          </p:nvPr>
        </p:nvSpPr>
        <p:spPr/>
        <p:txBody>
          <a:bodyPr/>
          <a:lstStyle/>
          <a:p>
            <a:pPr marL="0" lvl="0" indent="0" algn="l" rtl="0">
              <a:spcBef>
                <a:spcPts val="800"/>
              </a:spcBef>
              <a:spcAft>
                <a:spcPts val="0"/>
              </a:spcAft>
              <a:buNone/>
            </a:pPr>
            <a:r>
              <a:rPr lang="en-US" dirty="0"/>
              <a:t>Tableau supports 7 different data types. These data types can be changed on using the </a:t>
            </a:r>
            <a:r>
              <a:rPr lang="en-US" b="1" dirty="0"/>
              <a:t>Data Grid</a:t>
            </a:r>
            <a:r>
              <a:rPr lang="en-US" dirty="0"/>
              <a:t> and/or </a:t>
            </a:r>
            <a:r>
              <a:rPr lang="en-US" b="1" dirty="0"/>
              <a:t>Data</a:t>
            </a:r>
            <a:r>
              <a:rPr lang="en-US" dirty="0"/>
              <a:t> </a:t>
            </a:r>
            <a:r>
              <a:rPr lang="en-US" b="1" dirty="0"/>
              <a:t>Pane</a:t>
            </a:r>
            <a:r>
              <a:rPr lang="en-US" dirty="0"/>
              <a:t>. Data types have to be part of the original data source to be changed.</a:t>
            </a:r>
          </a:p>
          <a:p>
            <a:pPr marL="0" lvl="0" indent="0" algn="l" rtl="0">
              <a:spcBef>
                <a:spcPts val="800"/>
              </a:spcBef>
              <a:spcAft>
                <a:spcPts val="0"/>
              </a:spcAft>
              <a:buNone/>
            </a:pPr>
            <a:r>
              <a:rPr lang="en-US" dirty="0"/>
              <a:t>Supported types include: </a:t>
            </a:r>
          </a:p>
          <a:p>
            <a:pPr marL="457200" lvl="0" indent="-323850" algn="l" rtl="0">
              <a:spcBef>
                <a:spcPts val="1200"/>
              </a:spcBef>
              <a:spcAft>
                <a:spcPts val="0"/>
              </a:spcAft>
              <a:buClr>
                <a:srgbClr val="1065AB"/>
              </a:buClr>
              <a:buSzPts val="1500"/>
              <a:buChar char="●"/>
            </a:pPr>
            <a:r>
              <a:rPr lang="en-US" dirty="0"/>
              <a:t>Text</a:t>
            </a:r>
          </a:p>
          <a:p>
            <a:pPr marL="457200" lvl="0" indent="-323850" algn="l" rtl="0">
              <a:spcBef>
                <a:spcPts val="0"/>
              </a:spcBef>
              <a:spcAft>
                <a:spcPts val="0"/>
              </a:spcAft>
              <a:buClr>
                <a:srgbClr val="1065AB"/>
              </a:buClr>
              <a:buSzPts val="1500"/>
              <a:buChar char="●"/>
            </a:pPr>
            <a:r>
              <a:rPr lang="en-US" dirty="0"/>
              <a:t>Date values</a:t>
            </a:r>
          </a:p>
          <a:p>
            <a:pPr marL="457200" lvl="0" indent="-323850" algn="l" rtl="0">
              <a:spcBef>
                <a:spcPts val="0"/>
              </a:spcBef>
              <a:spcAft>
                <a:spcPts val="0"/>
              </a:spcAft>
              <a:buClr>
                <a:srgbClr val="1065AB"/>
              </a:buClr>
              <a:buSzPts val="1500"/>
              <a:buChar char="●"/>
            </a:pPr>
            <a:r>
              <a:rPr lang="en-US" dirty="0"/>
              <a:t>Numerical values</a:t>
            </a:r>
          </a:p>
          <a:p>
            <a:pPr marL="457200" lvl="0" indent="-323850" algn="l" rtl="0">
              <a:spcBef>
                <a:spcPts val="0"/>
              </a:spcBef>
              <a:spcAft>
                <a:spcPts val="0"/>
              </a:spcAft>
              <a:buClr>
                <a:srgbClr val="1065AB"/>
              </a:buClr>
              <a:buSzPts val="1500"/>
              <a:buChar char="●"/>
            </a:pPr>
            <a:r>
              <a:rPr lang="en-US" dirty="0"/>
              <a:t>Boolean values</a:t>
            </a:r>
          </a:p>
          <a:p>
            <a:pPr marL="457200" lvl="0" indent="-323850" algn="l" rtl="0">
              <a:spcBef>
                <a:spcPts val="0"/>
              </a:spcBef>
              <a:spcAft>
                <a:spcPts val="0"/>
              </a:spcAft>
              <a:buClr>
                <a:srgbClr val="1065AB"/>
              </a:buClr>
              <a:buSzPts val="1500"/>
              <a:buChar char="●"/>
            </a:pPr>
            <a:r>
              <a:rPr lang="en-US" dirty="0"/>
              <a:t>Geographic roles</a:t>
            </a:r>
          </a:p>
          <a:p>
            <a:pPr marL="457200" lvl="0" indent="-323850" algn="l" rtl="0">
              <a:spcBef>
                <a:spcPts val="0"/>
              </a:spcBef>
              <a:spcAft>
                <a:spcPts val="0"/>
              </a:spcAft>
              <a:buClr>
                <a:srgbClr val="1065AB"/>
              </a:buClr>
              <a:buSzPts val="1500"/>
              <a:buChar char="●"/>
            </a:pPr>
            <a:r>
              <a:rPr lang="en-US" dirty="0"/>
              <a:t>Cluster group</a:t>
            </a:r>
          </a:p>
          <a:p>
            <a:pPr marL="0" lvl="0" indent="0" algn="l" rtl="0">
              <a:spcBef>
                <a:spcPts val="800"/>
              </a:spcBef>
              <a:spcAft>
                <a:spcPts val="200"/>
              </a:spcAft>
              <a:buNone/>
            </a:pPr>
            <a:endParaRPr lang="en-US" dirty="0"/>
          </a:p>
          <a:p>
            <a:endParaRPr lang="hr-HR" dirty="0"/>
          </a:p>
        </p:txBody>
      </p:sp>
    </p:spTree>
    <p:extLst>
      <p:ext uri="{BB962C8B-B14F-4D97-AF65-F5344CB8AC3E}">
        <p14:creationId xmlns:p14="http://schemas.microsoft.com/office/powerpoint/2010/main" val="37222763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64785-F71C-DD4B-F647-82A1D13286FD}"/>
              </a:ext>
            </a:extLst>
          </p:cNvPr>
          <p:cNvSpPr>
            <a:spLocks noGrp="1"/>
          </p:cNvSpPr>
          <p:nvPr>
            <p:ph type="title"/>
          </p:nvPr>
        </p:nvSpPr>
        <p:spPr/>
        <p:txBody>
          <a:bodyPr/>
          <a:lstStyle/>
          <a:p>
            <a:r>
              <a:rPr lang="en" dirty="0"/>
              <a:t>Data Connections</a:t>
            </a:r>
            <a:endParaRPr lang="hr-HR" dirty="0"/>
          </a:p>
        </p:txBody>
      </p:sp>
      <p:sp>
        <p:nvSpPr>
          <p:cNvPr id="3" name="Content Placeholder 2">
            <a:extLst>
              <a:ext uri="{FF2B5EF4-FFF2-40B4-BE49-F238E27FC236}">
                <a16:creationId xmlns:a16="http://schemas.microsoft.com/office/drawing/2014/main" id="{C3655408-1EF8-8D7B-FAC3-0B5FD992FA4F}"/>
              </a:ext>
            </a:extLst>
          </p:cNvPr>
          <p:cNvSpPr>
            <a:spLocks noGrp="1"/>
          </p:cNvSpPr>
          <p:nvPr>
            <p:ph idx="1"/>
          </p:nvPr>
        </p:nvSpPr>
        <p:spPr/>
        <p:txBody>
          <a:bodyPr/>
          <a:lstStyle/>
          <a:p>
            <a:pPr marL="0" lvl="0" indent="0" algn="l" rtl="0">
              <a:spcBef>
                <a:spcPts val="800"/>
              </a:spcBef>
              <a:spcAft>
                <a:spcPts val="0"/>
              </a:spcAft>
              <a:buNone/>
            </a:pPr>
            <a:r>
              <a:rPr lang="en-US" dirty="0"/>
              <a:t>Tableau supports two different data connections Live and Extract.</a:t>
            </a:r>
          </a:p>
          <a:p>
            <a:pPr marL="0" lvl="0" indent="0" algn="l" rtl="0">
              <a:spcBef>
                <a:spcPts val="800"/>
              </a:spcBef>
              <a:spcAft>
                <a:spcPts val="0"/>
              </a:spcAft>
              <a:buNone/>
            </a:pPr>
            <a:r>
              <a:rPr lang="en-US" dirty="0"/>
              <a:t>Live connections connect Tableau directly to the data source. Any changes in the data source will be directly reflected in the Tableau view. Your connection relies on the speed of your database. </a:t>
            </a:r>
          </a:p>
          <a:p>
            <a:pPr marL="0" lvl="0" indent="0" algn="l" rtl="0">
              <a:spcBef>
                <a:spcPts val="800"/>
              </a:spcBef>
              <a:spcAft>
                <a:spcPts val="0"/>
              </a:spcAft>
              <a:buNone/>
            </a:pPr>
            <a:r>
              <a:rPr lang="en-US" dirty="0"/>
              <a:t>Live connections are great when you need just-in-time (near real-time) data and/or you want to leverage your database performance/investments.</a:t>
            </a:r>
          </a:p>
          <a:p>
            <a:pPr marL="0" lvl="0" indent="0" algn="l" rtl="0">
              <a:spcBef>
                <a:spcPts val="800"/>
              </a:spcBef>
              <a:spcAft>
                <a:spcPts val="200"/>
              </a:spcAft>
              <a:buNone/>
            </a:pPr>
            <a:endParaRPr lang="en-US" dirty="0"/>
          </a:p>
        </p:txBody>
      </p:sp>
    </p:spTree>
    <p:extLst>
      <p:ext uri="{BB962C8B-B14F-4D97-AF65-F5344CB8AC3E}">
        <p14:creationId xmlns:p14="http://schemas.microsoft.com/office/powerpoint/2010/main" val="4461683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99569D-42FE-E5EA-238E-DED9EF6EEF0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5D51A02-0FF3-7B08-6B37-F4EFD55EC6D4}"/>
              </a:ext>
            </a:extLst>
          </p:cNvPr>
          <p:cNvSpPr>
            <a:spLocks noGrp="1"/>
          </p:cNvSpPr>
          <p:nvPr>
            <p:ph type="title"/>
          </p:nvPr>
        </p:nvSpPr>
        <p:spPr/>
        <p:txBody>
          <a:bodyPr/>
          <a:lstStyle/>
          <a:p>
            <a:r>
              <a:rPr lang="en" dirty="0"/>
              <a:t>Data Connections</a:t>
            </a:r>
            <a:endParaRPr lang="hr-HR" dirty="0"/>
          </a:p>
        </p:txBody>
      </p:sp>
      <p:sp>
        <p:nvSpPr>
          <p:cNvPr id="3" name="Content Placeholder 2">
            <a:extLst>
              <a:ext uri="{FF2B5EF4-FFF2-40B4-BE49-F238E27FC236}">
                <a16:creationId xmlns:a16="http://schemas.microsoft.com/office/drawing/2014/main" id="{2F7956D7-32D4-CC02-7BC5-37BAB0585CDA}"/>
              </a:ext>
            </a:extLst>
          </p:cNvPr>
          <p:cNvSpPr>
            <a:spLocks noGrp="1"/>
          </p:cNvSpPr>
          <p:nvPr>
            <p:ph idx="1"/>
          </p:nvPr>
        </p:nvSpPr>
        <p:spPr/>
        <p:txBody>
          <a:bodyPr/>
          <a:lstStyle/>
          <a:p>
            <a:pPr marL="0" lvl="0" indent="0" algn="l" rtl="0">
              <a:spcBef>
                <a:spcPts val="800"/>
              </a:spcBef>
              <a:spcAft>
                <a:spcPts val="0"/>
              </a:spcAft>
              <a:buNone/>
            </a:pPr>
            <a:r>
              <a:rPr lang="en-US" dirty="0"/>
              <a:t>Extracts create saved subsets of data that can be used to improve performance and allow you to take advantage of specific Tableau functionality. </a:t>
            </a:r>
          </a:p>
          <a:p>
            <a:pPr marL="0" lvl="0" indent="0" algn="l" rtl="0">
              <a:spcBef>
                <a:spcPts val="800"/>
              </a:spcBef>
              <a:spcAft>
                <a:spcPts val="0"/>
              </a:spcAft>
              <a:buNone/>
            </a:pPr>
            <a:r>
              <a:rPr lang="en-US" dirty="0"/>
              <a:t>Advantages of extracts include:</a:t>
            </a:r>
          </a:p>
          <a:p>
            <a:pPr marL="457200" lvl="0" indent="-323850" algn="l" rtl="0">
              <a:spcBef>
                <a:spcPts val="800"/>
              </a:spcBef>
              <a:spcAft>
                <a:spcPts val="0"/>
              </a:spcAft>
              <a:buSzPts val="1500"/>
              <a:buChar char="●"/>
            </a:pPr>
            <a:r>
              <a:rPr lang="en-US" dirty="0"/>
              <a:t>Supporting large data sets</a:t>
            </a:r>
          </a:p>
          <a:p>
            <a:pPr marL="457200" lvl="0" indent="-323850" algn="l" rtl="0">
              <a:spcBef>
                <a:spcPts val="0"/>
              </a:spcBef>
              <a:spcAft>
                <a:spcPts val="0"/>
              </a:spcAft>
              <a:buSzPts val="1500"/>
              <a:buChar char="●"/>
            </a:pPr>
            <a:r>
              <a:rPr lang="en-US" dirty="0"/>
              <a:t>Improved performance</a:t>
            </a:r>
          </a:p>
          <a:p>
            <a:pPr marL="457200" lvl="0" indent="-323850" algn="l" rtl="0">
              <a:spcBef>
                <a:spcPts val="0"/>
              </a:spcBef>
              <a:spcAft>
                <a:spcPts val="0"/>
              </a:spcAft>
              <a:buSzPts val="1500"/>
              <a:buChar char="●"/>
            </a:pPr>
            <a:r>
              <a:rPr lang="en-US" dirty="0"/>
              <a:t>Additional functionality</a:t>
            </a:r>
          </a:p>
          <a:p>
            <a:pPr marL="457200" lvl="0" indent="-323850" algn="l" rtl="0">
              <a:spcBef>
                <a:spcPts val="0"/>
              </a:spcBef>
              <a:spcAft>
                <a:spcPts val="0"/>
              </a:spcAft>
              <a:buSzPts val="1500"/>
              <a:buChar char="●"/>
            </a:pPr>
            <a:r>
              <a:rPr lang="en-US" dirty="0"/>
              <a:t>Offline access to data</a:t>
            </a:r>
          </a:p>
          <a:p>
            <a:pPr marL="457200" lvl="0" indent="-323850" algn="l" rtl="0">
              <a:spcBef>
                <a:spcPts val="0"/>
              </a:spcBef>
              <a:spcAft>
                <a:spcPts val="0"/>
              </a:spcAft>
              <a:buSzPts val="1500"/>
              <a:buChar char="●"/>
            </a:pPr>
            <a:r>
              <a:rPr lang="en-US" dirty="0"/>
              <a:t>Can be refreshed on a scheduled/periodic basis</a:t>
            </a:r>
          </a:p>
          <a:p>
            <a:pPr marL="457200" lvl="0" indent="-323850" algn="l" rtl="0">
              <a:spcBef>
                <a:spcPts val="0"/>
              </a:spcBef>
              <a:spcAft>
                <a:spcPts val="0"/>
              </a:spcAft>
              <a:buSzPts val="1500"/>
              <a:buChar char="●"/>
            </a:pPr>
            <a:r>
              <a:rPr lang="en-US" dirty="0"/>
              <a:t>Incremental Refresh to limit the amount of data refreshed</a:t>
            </a:r>
          </a:p>
        </p:txBody>
      </p:sp>
    </p:spTree>
    <p:extLst>
      <p:ext uri="{BB962C8B-B14F-4D97-AF65-F5344CB8AC3E}">
        <p14:creationId xmlns:p14="http://schemas.microsoft.com/office/powerpoint/2010/main" val="36971835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F8005-DBE2-063C-DF35-2C1FC8B73151}"/>
              </a:ext>
            </a:extLst>
          </p:cNvPr>
          <p:cNvSpPr>
            <a:spLocks noGrp="1"/>
          </p:cNvSpPr>
          <p:nvPr>
            <p:ph type="title"/>
          </p:nvPr>
        </p:nvSpPr>
        <p:spPr/>
        <p:txBody>
          <a:bodyPr/>
          <a:lstStyle/>
          <a:p>
            <a:r>
              <a:rPr lang="hr-HR" dirty="0" err="1"/>
              <a:t>Cleaning</a:t>
            </a:r>
            <a:r>
              <a:rPr lang="hr-HR" dirty="0"/>
              <a:t> </a:t>
            </a:r>
            <a:r>
              <a:rPr lang="hr-HR" dirty="0" err="1"/>
              <a:t>your</a:t>
            </a:r>
            <a:r>
              <a:rPr lang="hr-HR" dirty="0"/>
              <a:t> data</a:t>
            </a:r>
            <a:br>
              <a:rPr lang="hr-HR" dirty="0"/>
            </a:br>
            <a:endParaRPr lang="hr-HR" dirty="0"/>
          </a:p>
        </p:txBody>
      </p:sp>
      <p:sp>
        <p:nvSpPr>
          <p:cNvPr id="3" name="Content Placeholder 2">
            <a:extLst>
              <a:ext uri="{FF2B5EF4-FFF2-40B4-BE49-F238E27FC236}">
                <a16:creationId xmlns:a16="http://schemas.microsoft.com/office/drawing/2014/main" id="{F90752B3-D1BA-E491-D489-DAA00BCEACE7}"/>
              </a:ext>
            </a:extLst>
          </p:cNvPr>
          <p:cNvSpPr>
            <a:spLocks noGrp="1"/>
          </p:cNvSpPr>
          <p:nvPr>
            <p:ph idx="1"/>
          </p:nvPr>
        </p:nvSpPr>
        <p:spPr>
          <a:xfrm>
            <a:off x="838200" y="1825625"/>
            <a:ext cx="7362524" cy="4351338"/>
          </a:xfrm>
        </p:spPr>
        <p:txBody>
          <a:bodyPr/>
          <a:lstStyle/>
          <a:p>
            <a:pPr marL="0" lvl="0" indent="0" algn="l" rtl="0">
              <a:spcBef>
                <a:spcPts val="800"/>
              </a:spcBef>
              <a:spcAft>
                <a:spcPts val="0"/>
              </a:spcAft>
              <a:buNone/>
            </a:pPr>
            <a:r>
              <a:rPr lang="en-US" sz="2800" dirty="0"/>
              <a:t>Data Interpreter can detect items used for visual appeal and exclude them from your data set. This includes titles, notes, footers, and empty cells. </a:t>
            </a:r>
          </a:p>
          <a:p>
            <a:pPr marL="0" lvl="0" indent="0" algn="l" rtl="0">
              <a:spcBef>
                <a:spcPts val="800"/>
              </a:spcBef>
              <a:spcAft>
                <a:spcPts val="0"/>
              </a:spcAft>
              <a:buNone/>
            </a:pPr>
            <a:r>
              <a:rPr lang="en-US" sz="2800" dirty="0"/>
              <a:t>Data Interpreter can be enabled by checking the data interpreter check box on the connect pane. </a:t>
            </a:r>
          </a:p>
          <a:p>
            <a:pPr marL="0" lvl="0" indent="0" algn="l" rtl="0">
              <a:spcBef>
                <a:spcPts val="800"/>
              </a:spcBef>
              <a:spcAft>
                <a:spcPts val="200"/>
              </a:spcAft>
              <a:buNone/>
            </a:pPr>
            <a:r>
              <a:rPr lang="en-US" sz="2800" dirty="0"/>
              <a:t>Changes will appear on the data grid.</a:t>
            </a:r>
          </a:p>
          <a:p>
            <a:endParaRPr lang="hr-HR" dirty="0"/>
          </a:p>
        </p:txBody>
      </p:sp>
      <p:pic>
        <p:nvPicPr>
          <p:cNvPr id="4" name="Google Shape;809;p50">
            <a:extLst>
              <a:ext uri="{FF2B5EF4-FFF2-40B4-BE49-F238E27FC236}">
                <a16:creationId xmlns:a16="http://schemas.microsoft.com/office/drawing/2014/main" id="{67E78CA3-8ED2-D1EA-018C-90C0D9689DB4}"/>
              </a:ext>
            </a:extLst>
          </p:cNvPr>
          <p:cNvPicPr preferRelativeResize="0"/>
          <p:nvPr/>
        </p:nvPicPr>
        <p:blipFill>
          <a:blip r:embed="rId2">
            <a:alphaModFix/>
          </a:blip>
          <a:stretch>
            <a:fillRect/>
          </a:stretch>
        </p:blipFill>
        <p:spPr>
          <a:xfrm>
            <a:off x="8388397" y="2151901"/>
            <a:ext cx="3220121" cy="3213801"/>
          </a:xfrm>
          <a:prstGeom prst="rect">
            <a:avLst/>
          </a:prstGeom>
          <a:noFill/>
          <a:ln>
            <a:noFill/>
          </a:ln>
          <a:effectLst>
            <a:outerShdw blurRad="57150" dist="19050" dir="5400000" algn="bl" rotWithShape="0">
              <a:srgbClr val="000000">
                <a:alpha val="50000"/>
              </a:srgbClr>
            </a:outerShdw>
          </a:effectLst>
        </p:spPr>
      </p:pic>
      <p:sp>
        <p:nvSpPr>
          <p:cNvPr id="5" name="Symbol zastępczy zawartości 4">
            <a:extLst>
              <a:ext uri="{FF2B5EF4-FFF2-40B4-BE49-F238E27FC236}">
                <a16:creationId xmlns:a16="http://schemas.microsoft.com/office/drawing/2014/main" id="{387BA493-B26D-878E-BB19-CE741276107A}"/>
              </a:ext>
            </a:extLst>
          </p:cNvPr>
          <p:cNvSpPr txBox="1">
            <a:spLocks/>
          </p:cNvSpPr>
          <p:nvPr/>
        </p:nvSpPr>
        <p:spPr>
          <a:xfrm>
            <a:off x="8388397" y="5558627"/>
            <a:ext cx="3478925"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a:solidFill>
                  <a:srgbClr val="7F7F7F"/>
                </a:solidFill>
              </a:rPr>
              <a:t>Source: Authors</a:t>
            </a:r>
            <a:endParaRPr lang="pl-PL" sz="1200" dirty="0">
              <a:solidFill>
                <a:srgbClr val="7F7F7F"/>
              </a:solidFill>
            </a:endParaRPr>
          </a:p>
        </p:txBody>
      </p:sp>
    </p:spTree>
    <p:extLst>
      <p:ext uri="{BB962C8B-B14F-4D97-AF65-F5344CB8AC3E}">
        <p14:creationId xmlns:p14="http://schemas.microsoft.com/office/powerpoint/2010/main" val="37598863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2FBB32-7A4E-7EE3-6054-834AF15D558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F511B4A-CA00-FAE7-FDD5-4CD50C7A40DB}"/>
              </a:ext>
            </a:extLst>
          </p:cNvPr>
          <p:cNvSpPr>
            <a:spLocks noGrp="1"/>
          </p:cNvSpPr>
          <p:nvPr>
            <p:ph type="title"/>
          </p:nvPr>
        </p:nvSpPr>
        <p:spPr/>
        <p:txBody>
          <a:bodyPr/>
          <a:lstStyle/>
          <a:p>
            <a:pPr marL="0" lvl="0" indent="0" algn="l" rtl="0">
              <a:spcBef>
                <a:spcPts val="0"/>
              </a:spcBef>
              <a:spcAft>
                <a:spcPts val="200"/>
              </a:spcAft>
              <a:buNone/>
            </a:pPr>
            <a:r>
              <a:rPr lang="hr-HR" dirty="0" err="1"/>
              <a:t>Formatting</a:t>
            </a:r>
            <a:r>
              <a:rPr lang="hr-HR" dirty="0"/>
              <a:t> </a:t>
            </a:r>
            <a:r>
              <a:rPr lang="hr-HR" dirty="0" err="1"/>
              <a:t>your</a:t>
            </a:r>
            <a:r>
              <a:rPr lang="hr-HR" dirty="0"/>
              <a:t> data</a:t>
            </a:r>
          </a:p>
        </p:txBody>
      </p:sp>
      <p:sp>
        <p:nvSpPr>
          <p:cNvPr id="3" name="Content Placeholder 2">
            <a:extLst>
              <a:ext uri="{FF2B5EF4-FFF2-40B4-BE49-F238E27FC236}">
                <a16:creationId xmlns:a16="http://schemas.microsoft.com/office/drawing/2014/main" id="{E838247E-BE9C-BA04-0CF0-F31D511FC368}"/>
              </a:ext>
            </a:extLst>
          </p:cNvPr>
          <p:cNvSpPr>
            <a:spLocks noGrp="1"/>
          </p:cNvSpPr>
          <p:nvPr>
            <p:ph idx="1"/>
          </p:nvPr>
        </p:nvSpPr>
        <p:spPr>
          <a:xfrm>
            <a:off x="838200" y="1825625"/>
            <a:ext cx="7362524" cy="4351338"/>
          </a:xfrm>
        </p:spPr>
        <p:txBody>
          <a:bodyPr/>
          <a:lstStyle/>
          <a:p>
            <a:pPr marL="0" lvl="0" indent="0" algn="l" rtl="0">
              <a:spcBef>
                <a:spcPts val="800"/>
              </a:spcBef>
              <a:spcAft>
                <a:spcPts val="0"/>
              </a:spcAft>
              <a:buNone/>
            </a:pPr>
            <a:r>
              <a:rPr lang="en-US" sz="2800" dirty="0"/>
              <a:t>Split allows you to take fields with multiple pieces of information and split them into separate values. </a:t>
            </a:r>
          </a:p>
          <a:p>
            <a:pPr marL="0" lvl="0" indent="0" algn="l" rtl="0">
              <a:spcBef>
                <a:spcPts val="800"/>
              </a:spcBef>
              <a:spcAft>
                <a:spcPts val="0"/>
              </a:spcAft>
              <a:buNone/>
            </a:pPr>
            <a:r>
              <a:rPr lang="en-US" sz="2800" dirty="0"/>
              <a:t>By default, Tableau will split based on a common separator (comma, space between). </a:t>
            </a:r>
          </a:p>
          <a:p>
            <a:pPr marL="0" lvl="0" indent="0" algn="l" rtl="0">
              <a:spcBef>
                <a:spcPts val="800"/>
              </a:spcBef>
              <a:spcAft>
                <a:spcPts val="200"/>
              </a:spcAft>
              <a:buNone/>
            </a:pPr>
            <a:r>
              <a:rPr lang="en-US" sz="2800" dirty="0"/>
              <a:t>You can control the type of separator using the custom split option. </a:t>
            </a:r>
          </a:p>
        </p:txBody>
      </p:sp>
      <p:pic>
        <p:nvPicPr>
          <p:cNvPr id="5" name="Google Shape;818;p51">
            <a:extLst>
              <a:ext uri="{FF2B5EF4-FFF2-40B4-BE49-F238E27FC236}">
                <a16:creationId xmlns:a16="http://schemas.microsoft.com/office/drawing/2014/main" id="{61981F6A-6B6A-9AD2-0C95-F628A7046C3E}"/>
              </a:ext>
            </a:extLst>
          </p:cNvPr>
          <p:cNvPicPr preferRelativeResize="0"/>
          <p:nvPr/>
        </p:nvPicPr>
        <p:blipFill>
          <a:blip r:embed="rId2">
            <a:alphaModFix/>
          </a:blip>
          <a:stretch>
            <a:fillRect/>
          </a:stretch>
        </p:blipFill>
        <p:spPr>
          <a:xfrm>
            <a:off x="8375671" y="1825625"/>
            <a:ext cx="3365809" cy="3433725"/>
          </a:xfrm>
          <a:prstGeom prst="rect">
            <a:avLst/>
          </a:prstGeom>
          <a:noFill/>
          <a:ln>
            <a:noFill/>
          </a:ln>
          <a:effectLst>
            <a:outerShdw blurRad="57150" dist="19050" dir="5400000" algn="bl" rotWithShape="0">
              <a:srgbClr val="000000">
                <a:alpha val="50000"/>
              </a:srgbClr>
            </a:outerShdw>
          </a:effectLst>
        </p:spPr>
      </p:pic>
      <p:sp>
        <p:nvSpPr>
          <p:cNvPr id="4" name="Symbol zastępczy zawartości 4">
            <a:extLst>
              <a:ext uri="{FF2B5EF4-FFF2-40B4-BE49-F238E27FC236}">
                <a16:creationId xmlns:a16="http://schemas.microsoft.com/office/drawing/2014/main" id="{DB86FB53-98B2-C164-0176-89FD15CB23F5}"/>
              </a:ext>
            </a:extLst>
          </p:cNvPr>
          <p:cNvSpPr txBox="1">
            <a:spLocks/>
          </p:cNvSpPr>
          <p:nvPr/>
        </p:nvSpPr>
        <p:spPr>
          <a:xfrm>
            <a:off x="8388397" y="5558627"/>
            <a:ext cx="3478925"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a:solidFill>
                  <a:srgbClr val="7F7F7F"/>
                </a:solidFill>
              </a:rPr>
              <a:t>Source: Authors</a:t>
            </a:r>
            <a:endParaRPr lang="pl-PL" sz="1200" dirty="0">
              <a:solidFill>
                <a:srgbClr val="7F7F7F"/>
              </a:solidFill>
            </a:endParaRPr>
          </a:p>
        </p:txBody>
      </p:sp>
    </p:spTree>
    <p:extLst>
      <p:ext uri="{BB962C8B-B14F-4D97-AF65-F5344CB8AC3E}">
        <p14:creationId xmlns:p14="http://schemas.microsoft.com/office/powerpoint/2010/main" val="7507207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D0770-8146-B86B-24EC-064CED653697}"/>
              </a:ext>
            </a:extLst>
          </p:cNvPr>
          <p:cNvSpPr>
            <a:spLocks noGrp="1"/>
          </p:cNvSpPr>
          <p:nvPr>
            <p:ph type="title"/>
          </p:nvPr>
        </p:nvSpPr>
        <p:spPr/>
        <p:txBody>
          <a:bodyPr/>
          <a:lstStyle/>
          <a:p>
            <a:r>
              <a:rPr lang="hr-HR" dirty="0" err="1"/>
              <a:t>Formatting</a:t>
            </a:r>
            <a:r>
              <a:rPr lang="hr-HR" dirty="0"/>
              <a:t> </a:t>
            </a:r>
            <a:r>
              <a:rPr lang="hr-HR" dirty="0" err="1"/>
              <a:t>your</a:t>
            </a:r>
            <a:r>
              <a:rPr lang="hr-HR" dirty="0"/>
              <a:t> data</a:t>
            </a:r>
            <a:br>
              <a:rPr lang="hr-HR" dirty="0"/>
            </a:br>
            <a:endParaRPr lang="hr-HR" dirty="0"/>
          </a:p>
        </p:txBody>
      </p:sp>
      <p:sp>
        <p:nvSpPr>
          <p:cNvPr id="3" name="Content Placeholder 2">
            <a:extLst>
              <a:ext uri="{FF2B5EF4-FFF2-40B4-BE49-F238E27FC236}">
                <a16:creationId xmlns:a16="http://schemas.microsoft.com/office/drawing/2014/main" id="{1DEEFC08-6972-227A-25C1-A28A41F96029}"/>
              </a:ext>
            </a:extLst>
          </p:cNvPr>
          <p:cNvSpPr>
            <a:spLocks noGrp="1"/>
          </p:cNvSpPr>
          <p:nvPr>
            <p:ph idx="1"/>
          </p:nvPr>
        </p:nvSpPr>
        <p:spPr>
          <a:xfrm>
            <a:off x="838200" y="1825625"/>
            <a:ext cx="6409623" cy="4351338"/>
          </a:xfrm>
        </p:spPr>
        <p:txBody>
          <a:bodyPr/>
          <a:lstStyle/>
          <a:p>
            <a:pPr marL="0" lvl="0" indent="0" algn="l" rtl="0">
              <a:spcBef>
                <a:spcPts val="800"/>
              </a:spcBef>
              <a:spcAft>
                <a:spcPts val="0"/>
              </a:spcAft>
              <a:buNone/>
            </a:pPr>
            <a:r>
              <a:rPr lang="en-US" dirty="0"/>
              <a:t>Pivot - Allows you to swap your data from a column format to a rows format and vice versa.</a:t>
            </a:r>
          </a:p>
          <a:p>
            <a:pPr marL="0" lvl="0" indent="0" algn="l" rtl="0">
              <a:spcBef>
                <a:spcPts val="800"/>
              </a:spcBef>
              <a:spcAft>
                <a:spcPts val="0"/>
              </a:spcAft>
              <a:buNone/>
            </a:pPr>
            <a:r>
              <a:rPr lang="en-US" dirty="0"/>
              <a:t>In general, Tableau prefers that your data be taller than wide.  </a:t>
            </a:r>
          </a:p>
          <a:p>
            <a:pPr marL="0" lvl="0" indent="0" algn="l" rtl="0">
              <a:spcBef>
                <a:spcPts val="800"/>
              </a:spcBef>
              <a:spcAft>
                <a:spcPts val="200"/>
              </a:spcAft>
              <a:buNone/>
            </a:pPr>
            <a:r>
              <a:rPr lang="en-US" dirty="0"/>
              <a:t>Data can be pivoted using the column drop down menu on the data grid. </a:t>
            </a:r>
          </a:p>
          <a:p>
            <a:endParaRPr lang="hr-HR" dirty="0"/>
          </a:p>
        </p:txBody>
      </p:sp>
      <p:pic>
        <p:nvPicPr>
          <p:cNvPr id="4" name="Google Shape;827;p52">
            <a:extLst>
              <a:ext uri="{FF2B5EF4-FFF2-40B4-BE49-F238E27FC236}">
                <a16:creationId xmlns:a16="http://schemas.microsoft.com/office/drawing/2014/main" id="{FF9A38F1-E208-DA12-AFE8-B5F479FA4E37}"/>
              </a:ext>
            </a:extLst>
          </p:cNvPr>
          <p:cNvPicPr preferRelativeResize="0"/>
          <p:nvPr/>
        </p:nvPicPr>
        <p:blipFill>
          <a:blip r:embed="rId2">
            <a:alphaModFix/>
          </a:blip>
          <a:stretch>
            <a:fillRect/>
          </a:stretch>
        </p:blipFill>
        <p:spPr>
          <a:xfrm>
            <a:off x="7616201" y="2166498"/>
            <a:ext cx="3820250" cy="2865200"/>
          </a:xfrm>
          <a:prstGeom prst="rect">
            <a:avLst/>
          </a:prstGeom>
          <a:noFill/>
          <a:ln>
            <a:noFill/>
          </a:ln>
          <a:effectLst>
            <a:outerShdw blurRad="57150" dist="19050" dir="5400000" algn="bl" rotWithShape="0">
              <a:srgbClr val="000000">
                <a:alpha val="50000"/>
              </a:srgbClr>
            </a:outerShdw>
          </a:effectLst>
        </p:spPr>
      </p:pic>
      <p:sp>
        <p:nvSpPr>
          <p:cNvPr id="5" name="Symbol zastępczy zawartości 4">
            <a:extLst>
              <a:ext uri="{FF2B5EF4-FFF2-40B4-BE49-F238E27FC236}">
                <a16:creationId xmlns:a16="http://schemas.microsoft.com/office/drawing/2014/main" id="{BAA92224-E833-61EA-B231-BCE0F0D54867}"/>
              </a:ext>
            </a:extLst>
          </p:cNvPr>
          <p:cNvSpPr txBox="1">
            <a:spLocks/>
          </p:cNvSpPr>
          <p:nvPr/>
        </p:nvSpPr>
        <p:spPr>
          <a:xfrm>
            <a:off x="8388397" y="5558627"/>
            <a:ext cx="3478925"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a:solidFill>
                  <a:srgbClr val="7F7F7F"/>
                </a:solidFill>
              </a:rPr>
              <a:t>Source: Authors</a:t>
            </a:r>
            <a:endParaRPr lang="pl-PL" sz="1200" dirty="0">
              <a:solidFill>
                <a:srgbClr val="7F7F7F"/>
              </a:solidFill>
            </a:endParaRPr>
          </a:p>
        </p:txBody>
      </p:sp>
    </p:spTree>
    <p:extLst>
      <p:ext uri="{BB962C8B-B14F-4D97-AF65-F5344CB8AC3E}">
        <p14:creationId xmlns:p14="http://schemas.microsoft.com/office/powerpoint/2010/main" val="27265585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E85824-A001-2263-7D8B-EE06AD68A5F2}"/>
            </a:ext>
          </a:extLst>
        </p:cNvPr>
        <p:cNvGrpSpPr/>
        <p:nvPr/>
      </p:nvGrpSpPr>
      <p:grpSpPr>
        <a:xfrm>
          <a:off x="0" y="0"/>
          <a:ext cx="0" cy="0"/>
          <a:chOff x="0" y="0"/>
          <a:chExt cx="0" cy="0"/>
        </a:xfrm>
      </p:grpSpPr>
      <p:sp>
        <p:nvSpPr>
          <p:cNvPr id="3" name="Tytuł 2">
            <a:extLst>
              <a:ext uri="{FF2B5EF4-FFF2-40B4-BE49-F238E27FC236}">
                <a16:creationId xmlns:a16="http://schemas.microsoft.com/office/drawing/2014/main" id="{4C80B287-0931-FC86-7ACD-C67A59D713C4}"/>
              </a:ext>
            </a:extLst>
          </p:cNvPr>
          <p:cNvSpPr>
            <a:spLocks noGrp="1"/>
          </p:cNvSpPr>
          <p:nvPr>
            <p:ph type="ctrTitle"/>
          </p:nvPr>
        </p:nvSpPr>
        <p:spPr>
          <a:xfrm>
            <a:off x="1524000" y="1335773"/>
            <a:ext cx="9144000" cy="4186454"/>
          </a:xfrm>
        </p:spPr>
        <p:txBody>
          <a:bodyPr>
            <a:normAutofit fontScale="90000"/>
          </a:bodyPr>
          <a:lstStyle/>
          <a:p>
            <a:r>
              <a:rPr lang="pl-PL" sz="4000" dirty="0" err="1"/>
              <a:t>Authors</a:t>
            </a:r>
            <a:r>
              <a:rPr lang="pl-PL" sz="4000" dirty="0"/>
              <a:t>:</a:t>
            </a:r>
            <a:br>
              <a:rPr lang="pl-PL" sz="4000" dirty="0"/>
            </a:br>
            <a:br>
              <a:rPr lang="pl-PL" sz="4000" dirty="0"/>
            </a:br>
            <a:r>
              <a:rPr lang="pl-PL" sz="4000" b="0" dirty="0">
                <a:solidFill>
                  <a:schemeClr val="tx1"/>
                </a:solidFill>
              </a:rPr>
              <a:t>Dario Šebalj</a:t>
            </a:r>
            <a:br>
              <a:rPr lang="pl-PL" sz="4000" b="0" dirty="0">
                <a:solidFill>
                  <a:schemeClr val="tx1"/>
                </a:solidFill>
              </a:rPr>
            </a:br>
            <a:r>
              <a:rPr lang="pl-PL" sz="4000" b="0" dirty="0">
                <a:solidFill>
                  <a:schemeClr val="tx1"/>
                </a:solidFill>
              </a:rPr>
              <a:t>Dejan </a:t>
            </a:r>
            <a:r>
              <a:rPr lang="pl-PL" sz="4000" b="0" dirty="0" err="1">
                <a:solidFill>
                  <a:schemeClr val="tx1"/>
                </a:solidFill>
              </a:rPr>
              <a:t>Mirčetić</a:t>
            </a:r>
            <a:br>
              <a:rPr lang="pl-PL" sz="4000" b="0" dirty="0">
                <a:solidFill>
                  <a:schemeClr val="tx1"/>
                </a:solidFill>
              </a:rPr>
            </a:br>
            <a:r>
              <a:rPr lang="pl-PL" sz="4000" b="0" dirty="0">
                <a:solidFill>
                  <a:schemeClr val="tx1"/>
                </a:solidFill>
              </a:rPr>
              <a:t>Michał Adamczak</a:t>
            </a:r>
            <a:br>
              <a:rPr lang="pl-PL" sz="4000" dirty="0"/>
            </a:br>
            <a:br>
              <a:rPr lang="pl-PL" sz="4000" b="0" dirty="0">
                <a:solidFill>
                  <a:schemeClr val="tx1"/>
                </a:solidFill>
              </a:rPr>
            </a:br>
            <a:br>
              <a:rPr lang="pl-PL" sz="4000" dirty="0"/>
            </a:br>
            <a:r>
              <a:rPr lang="pl-PL" sz="4000" dirty="0" err="1"/>
              <a:t>Final</a:t>
            </a:r>
            <a:r>
              <a:rPr lang="pl-PL" sz="4000" dirty="0"/>
              <a:t> version: </a:t>
            </a:r>
            <a:r>
              <a:rPr lang="pl-PL" sz="4000" dirty="0" err="1"/>
              <a:t>June</a:t>
            </a:r>
            <a:r>
              <a:rPr lang="pl-PL" sz="4000" dirty="0"/>
              <a:t> 2025</a:t>
            </a:r>
          </a:p>
        </p:txBody>
      </p:sp>
    </p:spTree>
    <p:extLst>
      <p:ext uri="{BB962C8B-B14F-4D97-AF65-F5344CB8AC3E}">
        <p14:creationId xmlns:p14="http://schemas.microsoft.com/office/powerpoint/2010/main" val="31136281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5736179A-2A6B-1BB5-3527-A969A8C3E86B}"/>
              </a:ext>
            </a:extLst>
          </p:cNvPr>
          <p:cNvSpPr>
            <a:spLocks noGrp="1"/>
          </p:cNvSpPr>
          <p:nvPr>
            <p:ph type="ctrTitle"/>
          </p:nvPr>
        </p:nvSpPr>
        <p:spPr/>
        <p:txBody>
          <a:bodyPr/>
          <a:lstStyle/>
          <a:p>
            <a:r>
              <a:rPr lang="en-US" dirty="0"/>
              <a:t>Thank you for your attention</a:t>
            </a:r>
            <a:endParaRPr lang="pl-PL" dirty="0"/>
          </a:p>
        </p:txBody>
      </p:sp>
      <p:pic>
        <p:nvPicPr>
          <p:cNvPr id="5" name="Obraz 4" descr="Obraz zawierający symbol, Czcionka, Grafika, zrzut ekranu&#10;&#10;Opis wygenerowany automatycznie">
            <a:extLst>
              <a:ext uri="{FF2B5EF4-FFF2-40B4-BE49-F238E27FC236}">
                <a16:creationId xmlns:a16="http://schemas.microsoft.com/office/drawing/2014/main" id="{219FB407-FBDE-B3A7-7F61-3F9311B8C7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4589" y="0"/>
            <a:ext cx="1227411" cy="429442"/>
          </a:xfrm>
          <a:prstGeom prst="rect">
            <a:avLst/>
          </a:prstGeom>
        </p:spPr>
      </p:pic>
    </p:spTree>
    <p:extLst>
      <p:ext uri="{BB962C8B-B14F-4D97-AF65-F5344CB8AC3E}">
        <p14:creationId xmlns:p14="http://schemas.microsoft.com/office/powerpoint/2010/main" val="40200194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pl-PL" dirty="0"/>
              <a:t>Agenda</a:t>
            </a:r>
          </a:p>
        </p:txBody>
      </p:sp>
      <p:sp>
        <p:nvSpPr>
          <p:cNvPr id="8" name="Symbol zastępczy zawartości 7">
            <a:extLst>
              <a:ext uri="{FF2B5EF4-FFF2-40B4-BE49-F238E27FC236}">
                <a16:creationId xmlns:a16="http://schemas.microsoft.com/office/drawing/2014/main" id="{BA68647D-8959-AECA-FF1C-384AA40B609E}"/>
              </a:ext>
            </a:extLst>
          </p:cNvPr>
          <p:cNvSpPr>
            <a:spLocks noGrp="1"/>
          </p:cNvSpPr>
          <p:nvPr>
            <p:ph idx="1"/>
          </p:nvPr>
        </p:nvSpPr>
        <p:spPr>
          <a:xfrm>
            <a:off x="823095" y="2049388"/>
            <a:ext cx="10947400" cy="3626908"/>
          </a:xfrm>
          <a:solidFill>
            <a:schemeClr val="bg1">
              <a:lumMod val="95000"/>
            </a:schemeClr>
          </a:solidFill>
        </p:spPr>
        <p:txBody>
          <a:bodyPr>
            <a:normAutofit/>
          </a:bodyPr>
          <a:lstStyle/>
          <a:p>
            <a:r>
              <a:rPr lang="en-US" sz="2400" dirty="0"/>
              <a:t>The Tableau Platform</a:t>
            </a:r>
          </a:p>
          <a:p>
            <a:r>
              <a:rPr lang="en-US" sz="2400" dirty="0"/>
              <a:t>Application Terminology</a:t>
            </a:r>
          </a:p>
          <a:p>
            <a:r>
              <a:rPr lang="en-US" sz="2400" dirty="0"/>
              <a:t>Elements of a Visualization</a:t>
            </a:r>
          </a:p>
          <a:p>
            <a:r>
              <a:rPr lang="en-US" sz="2400" dirty="0"/>
              <a:t>Workbook Types</a:t>
            </a:r>
            <a:endParaRPr lang="hr-HR" sz="2400" dirty="0"/>
          </a:p>
          <a:p>
            <a:r>
              <a:rPr lang="en-US" sz="2400" dirty="0"/>
              <a:t>Setting Up and Managing Your  Data</a:t>
            </a:r>
          </a:p>
          <a:p>
            <a:endParaRPr lang="en-US" sz="2400" dirty="0"/>
          </a:p>
          <a:p>
            <a:endParaRPr lang="pl-PL" sz="2400" dirty="0"/>
          </a:p>
          <a:p>
            <a:endParaRPr lang="pl-PL" sz="2000" dirty="0"/>
          </a:p>
        </p:txBody>
      </p:sp>
    </p:spTree>
    <p:extLst>
      <p:ext uri="{BB962C8B-B14F-4D97-AF65-F5344CB8AC3E}">
        <p14:creationId xmlns:p14="http://schemas.microsoft.com/office/powerpoint/2010/main" val="12549309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US" dirty="0"/>
              <a:t>Exploring the Tableau Platform	</a:t>
            </a:r>
            <a:endParaRPr lang="pl-PL" sz="3200" dirty="0">
              <a:latin typeface="Tahoma" panose="020B0604030504040204" pitchFamily="34" charset="0"/>
              <a:ea typeface="Tahoma" panose="020B0604030504040204" pitchFamily="34" charset="0"/>
              <a:cs typeface="Tahoma" panose="020B0604030504040204" pitchFamily="34" charset="0"/>
            </a:endParaRPr>
          </a:p>
        </p:txBody>
      </p:sp>
      <p:sp>
        <p:nvSpPr>
          <p:cNvPr id="7" name="Symbol zastępczy zawartości 6">
            <a:extLst>
              <a:ext uri="{FF2B5EF4-FFF2-40B4-BE49-F238E27FC236}">
                <a16:creationId xmlns:a16="http://schemas.microsoft.com/office/drawing/2014/main" id="{B49D2F6B-FD8A-07D8-0005-DDB4D44E1753}"/>
              </a:ext>
            </a:extLst>
          </p:cNvPr>
          <p:cNvSpPr>
            <a:spLocks noGrp="1"/>
          </p:cNvSpPr>
          <p:nvPr>
            <p:ph idx="1"/>
          </p:nvPr>
        </p:nvSpPr>
        <p:spPr>
          <a:xfrm>
            <a:off x="1085851" y="1809750"/>
            <a:ext cx="10515600" cy="4023256"/>
          </a:xfrm>
        </p:spPr>
        <p:txBody>
          <a:bodyPr>
            <a:normAutofit/>
          </a:bodyPr>
          <a:lstStyle/>
          <a:p>
            <a:pPr marL="0" lvl="0" indent="0" algn="l" rtl="0">
              <a:spcBef>
                <a:spcPts val="800"/>
              </a:spcBef>
              <a:spcAft>
                <a:spcPts val="0"/>
              </a:spcAft>
              <a:buNone/>
            </a:pPr>
            <a:r>
              <a:rPr lang="en-US" sz="2400" dirty="0"/>
              <a:t>Tableau Desktop starts with connecting to a data source.</a:t>
            </a:r>
          </a:p>
          <a:p>
            <a:pPr marL="0" lvl="0" indent="0" algn="l" rtl="0">
              <a:spcBef>
                <a:spcPts val="800"/>
              </a:spcBef>
              <a:spcAft>
                <a:spcPts val="0"/>
              </a:spcAft>
              <a:buNone/>
            </a:pPr>
            <a:r>
              <a:rPr lang="en-US" sz="2400" dirty="0"/>
              <a:t>Tableau Desktop provides many data options to connect to through the Connect Pane.  </a:t>
            </a:r>
          </a:p>
          <a:p>
            <a:pPr marL="457200" lvl="0" indent="-330200" algn="l" rtl="0">
              <a:spcBef>
                <a:spcPts val="800"/>
              </a:spcBef>
              <a:spcAft>
                <a:spcPts val="0"/>
              </a:spcAft>
              <a:buSzPts val="1600"/>
              <a:buChar char="●"/>
            </a:pPr>
            <a:r>
              <a:rPr lang="en-US" sz="2400" dirty="0"/>
              <a:t>Search for Data - Connection to an external Tableau Server</a:t>
            </a:r>
          </a:p>
          <a:p>
            <a:pPr marL="457200" lvl="0" indent="-330200" algn="l" rtl="0">
              <a:spcBef>
                <a:spcPts val="0"/>
              </a:spcBef>
              <a:spcAft>
                <a:spcPts val="0"/>
              </a:spcAft>
              <a:buSzPts val="1600"/>
              <a:buChar char="●"/>
            </a:pPr>
            <a:r>
              <a:rPr lang="en-US" sz="2400" dirty="0"/>
              <a:t>To a File - Connection to local files including PDF, CSV, TXT and Microsoft Excel</a:t>
            </a:r>
          </a:p>
          <a:p>
            <a:pPr marL="457200" lvl="0" indent="-330200" algn="l" rtl="0">
              <a:spcBef>
                <a:spcPts val="0"/>
              </a:spcBef>
              <a:spcAft>
                <a:spcPts val="0"/>
              </a:spcAft>
              <a:buSzPts val="1600"/>
              <a:buChar char="●"/>
            </a:pPr>
            <a:r>
              <a:rPr lang="en-US" sz="2400" dirty="0"/>
              <a:t>To a Server - Connection to popular database servers including Redshift, Oracle,DB2, SQL Server</a:t>
            </a:r>
          </a:p>
          <a:p>
            <a:pPr marL="457200" lvl="0" indent="-330200" algn="l" rtl="0">
              <a:spcBef>
                <a:spcPts val="0"/>
              </a:spcBef>
              <a:spcAft>
                <a:spcPts val="0"/>
              </a:spcAft>
              <a:buSzPts val="1600"/>
              <a:buChar char="●"/>
            </a:pPr>
            <a:r>
              <a:rPr lang="en-US" sz="2400" dirty="0"/>
              <a:t>Saved Data Sources - Connection to packaged Tableau data sources</a:t>
            </a:r>
          </a:p>
        </p:txBody>
      </p:sp>
      <p:sp>
        <p:nvSpPr>
          <p:cNvPr id="2" name="Symbol zastępczy zawartości 4">
            <a:extLst>
              <a:ext uri="{FF2B5EF4-FFF2-40B4-BE49-F238E27FC236}">
                <a16:creationId xmlns:a16="http://schemas.microsoft.com/office/drawing/2014/main" id="{1626FE20-44DB-83FA-48DC-8FE2492E74E2}"/>
              </a:ext>
            </a:extLst>
          </p:cNvPr>
          <p:cNvSpPr txBox="1">
            <a:spLocks/>
          </p:cNvSpPr>
          <p:nvPr/>
        </p:nvSpPr>
        <p:spPr>
          <a:xfrm>
            <a:off x="283632" y="5833006"/>
            <a:ext cx="7945968" cy="120351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pl-PL" sz="1200" dirty="0">
              <a:solidFill>
                <a:srgbClr val="7F7F7F"/>
              </a:solidFill>
            </a:endParaRPr>
          </a:p>
          <a:p>
            <a:pPr marL="0" indent="0">
              <a:buFont typeface="Arial" panose="020B0604020202020204" pitchFamily="34" charset="0"/>
              <a:buNone/>
            </a:pPr>
            <a:endParaRPr lang="pl-PL" sz="1200" dirty="0">
              <a:solidFill>
                <a:srgbClr val="7F7F7F"/>
              </a:solidFill>
            </a:endParaRPr>
          </a:p>
        </p:txBody>
      </p:sp>
    </p:spTree>
    <p:extLst>
      <p:ext uri="{BB962C8B-B14F-4D97-AF65-F5344CB8AC3E}">
        <p14:creationId xmlns:p14="http://schemas.microsoft.com/office/powerpoint/2010/main" val="37095913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758FC-8C28-ECF4-4D21-4A227691AAAE}"/>
              </a:ext>
            </a:extLst>
          </p:cNvPr>
          <p:cNvSpPr>
            <a:spLocks noGrp="1"/>
          </p:cNvSpPr>
          <p:nvPr>
            <p:ph type="title"/>
          </p:nvPr>
        </p:nvSpPr>
        <p:spPr/>
        <p:txBody>
          <a:bodyPr/>
          <a:lstStyle/>
          <a:p>
            <a:r>
              <a:rPr lang="hr-HR" dirty="0" err="1"/>
              <a:t>Tableau</a:t>
            </a:r>
            <a:r>
              <a:rPr lang="hr-HR" dirty="0"/>
              <a:t> File </a:t>
            </a:r>
            <a:r>
              <a:rPr lang="hr-HR" dirty="0" err="1"/>
              <a:t>Types</a:t>
            </a:r>
            <a:endParaRPr lang="hr-HR" dirty="0"/>
          </a:p>
        </p:txBody>
      </p:sp>
      <p:sp>
        <p:nvSpPr>
          <p:cNvPr id="3" name="Content Placeholder 2">
            <a:extLst>
              <a:ext uri="{FF2B5EF4-FFF2-40B4-BE49-F238E27FC236}">
                <a16:creationId xmlns:a16="http://schemas.microsoft.com/office/drawing/2014/main" id="{1381F9B2-2234-9F8D-B482-59F71A446D5E}"/>
              </a:ext>
            </a:extLst>
          </p:cNvPr>
          <p:cNvSpPr>
            <a:spLocks noGrp="1"/>
          </p:cNvSpPr>
          <p:nvPr>
            <p:ph idx="1"/>
          </p:nvPr>
        </p:nvSpPr>
        <p:spPr/>
        <p:txBody>
          <a:bodyPr>
            <a:normAutofit fontScale="70000" lnSpcReduction="20000"/>
          </a:bodyPr>
          <a:lstStyle/>
          <a:p>
            <a:pPr marL="0" lvl="0" indent="0" algn="l" rtl="0">
              <a:lnSpc>
                <a:spcPct val="115000"/>
              </a:lnSpc>
              <a:spcBef>
                <a:spcPts val="1200"/>
              </a:spcBef>
              <a:spcAft>
                <a:spcPts val="0"/>
              </a:spcAft>
              <a:buNone/>
            </a:pPr>
            <a:r>
              <a:rPr lang="en-US" dirty="0"/>
              <a:t>Several different file types are used within Tableau</a:t>
            </a:r>
          </a:p>
          <a:p>
            <a:pPr marL="457200" lvl="0" indent="-298450" algn="l" rtl="0">
              <a:lnSpc>
                <a:spcPct val="115000"/>
              </a:lnSpc>
              <a:spcBef>
                <a:spcPts val="1200"/>
              </a:spcBef>
              <a:spcAft>
                <a:spcPts val="0"/>
              </a:spcAft>
              <a:buClr>
                <a:srgbClr val="1065AB"/>
              </a:buClr>
              <a:buSzPts val="1100"/>
              <a:buChar char="●"/>
            </a:pPr>
            <a:r>
              <a:rPr lang="en-US" dirty="0"/>
              <a:t>Workbooks (.</a:t>
            </a:r>
            <a:r>
              <a:rPr lang="en-US" dirty="0" err="1"/>
              <a:t>twb</a:t>
            </a:r>
            <a:r>
              <a:rPr lang="en-US" dirty="0"/>
              <a:t>) - Hold one or more worksheets or dashboards. These do not include the data.</a:t>
            </a:r>
          </a:p>
          <a:p>
            <a:pPr marL="457200" lvl="0" indent="-298450" algn="l" rtl="0">
              <a:lnSpc>
                <a:spcPct val="115000"/>
              </a:lnSpc>
              <a:spcBef>
                <a:spcPts val="0"/>
              </a:spcBef>
              <a:spcAft>
                <a:spcPts val="0"/>
              </a:spcAft>
              <a:buClr>
                <a:srgbClr val="1065AB"/>
              </a:buClr>
              <a:buSzPts val="1100"/>
              <a:buChar char="●"/>
            </a:pPr>
            <a:r>
              <a:rPr lang="en-US" dirty="0"/>
              <a:t>Bookmarks (.</a:t>
            </a:r>
            <a:r>
              <a:rPr lang="en-US" dirty="0" err="1"/>
              <a:t>tbm</a:t>
            </a:r>
            <a:r>
              <a:rPr lang="en-US" dirty="0"/>
              <a:t>) - Contain a single worksheet and are easy to share your work.</a:t>
            </a:r>
          </a:p>
          <a:p>
            <a:pPr marL="457200" lvl="0" indent="-298450" algn="l" rtl="0">
              <a:lnSpc>
                <a:spcPct val="115000"/>
              </a:lnSpc>
              <a:spcBef>
                <a:spcPts val="0"/>
              </a:spcBef>
              <a:spcAft>
                <a:spcPts val="0"/>
              </a:spcAft>
              <a:buClr>
                <a:srgbClr val="1065AB"/>
              </a:buClr>
              <a:buSzPts val="1100"/>
              <a:buChar char="●"/>
            </a:pPr>
            <a:r>
              <a:rPr lang="en-US" dirty="0"/>
              <a:t>Packaged Workbooks (.</a:t>
            </a:r>
            <a:r>
              <a:rPr lang="en-US" dirty="0" err="1"/>
              <a:t>twbx</a:t>
            </a:r>
            <a:r>
              <a:rPr lang="en-US" dirty="0"/>
              <a:t>) - Contain the workbook along with any other supporting data or images.</a:t>
            </a:r>
          </a:p>
          <a:p>
            <a:pPr marL="457200" lvl="0" indent="-298450" algn="l" rtl="0">
              <a:lnSpc>
                <a:spcPct val="115000"/>
              </a:lnSpc>
              <a:spcBef>
                <a:spcPts val="0"/>
              </a:spcBef>
              <a:spcAft>
                <a:spcPts val="0"/>
              </a:spcAft>
              <a:buClr>
                <a:srgbClr val="1065AB"/>
              </a:buClr>
              <a:buSzPts val="1100"/>
              <a:buChar char="●"/>
            </a:pPr>
            <a:r>
              <a:rPr lang="en-US" dirty="0"/>
              <a:t>Extract (.hyper or .</a:t>
            </a:r>
            <a:r>
              <a:rPr lang="en-US" dirty="0" err="1"/>
              <a:t>tde</a:t>
            </a:r>
            <a:r>
              <a:rPr lang="en-US" dirty="0"/>
              <a:t>) - Local copy of a subset or entire data that you can use to share with others.</a:t>
            </a:r>
          </a:p>
          <a:p>
            <a:pPr marL="457200" lvl="0" indent="-298450" algn="l" rtl="0">
              <a:lnSpc>
                <a:spcPct val="115000"/>
              </a:lnSpc>
              <a:spcBef>
                <a:spcPts val="0"/>
              </a:spcBef>
              <a:spcAft>
                <a:spcPts val="0"/>
              </a:spcAft>
              <a:buClr>
                <a:srgbClr val="1065AB"/>
              </a:buClr>
              <a:buSzPts val="1100"/>
              <a:buChar char="●"/>
            </a:pPr>
            <a:r>
              <a:rPr lang="en-US" dirty="0"/>
              <a:t>Data Source (.</a:t>
            </a:r>
            <a:r>
              <a:rPr lang="en-US" dirty="0" err="1"/>
              <a:t>tds</a:t>
            </a:r>
            <a:r>
              <a:rPr lang="en-US" dirty="0"/>
              <a:t>) - Shortcut for quickly connecting to the data. These files do not contain the actual data but rather the information to connect.</a:t>
            </a:r>
          </a:p>
          <a:p>
            <a:pPr marL="457200" lvl="0" indent="-298450" algn="l" rtl="0">
              <a:lnSpc>
                <a:spcPct val="115000"/>
              </a:lnSpc>
              <a:spcBef>
                <a:spcPts val="0"/>
              </a:spcBef>
              <a:spcAft>
                <a:spcPts val="0"/>
              </a:spcAft>
              <a:buClr>
                <a:srgbClr val="1065AB"/>
              </a:buClr>
              <a:buSzPts val="1100"/>
              <a:buChar char="●"/>
            </a:pPr>
            <a:r>
              <a:rPr lang="en-US" dirty="0"/>
              <a:t>Packaged Data Source (.</a:t>
            </a:r>
            <a:r>
              <a:rPr lang="en-US" dirty="0" err="1"/>
              <a:t>tdsx</a:t>
            </a:r>
            <a:r>
              <a:rPr lang="en-US" dirty="0"/>
              <a:t>) - Contains the data source file as well as any local file data. </a:t>
            </a:r>
          </a:p>
          <a:p>
            <a:pPr marL="0" lvl="0" indent="0" algn="l" rtl="0">
              <a:spcBef>
                <a:spcPts val="1200"/>
              </a:spcBef>
              <a:spcAft>
                <a:spcPts val="200"/>
              </a:spcAft>
              <a:buNone/>
            </a:pPr>
            <a:endParaRPr lang="en-US" dirty="0"/>
          </a:p>
          <a:p>
            <a:endParaRPr lang="hr-HR" dirty="0"/>
          </a:p>
        </p:txBody>
      </p:sp>
    </p:spTree>
    <p:extLst>
      <p:ext uri="{BB962C8B-B14F-4D97-AF65-F5344CB8AC3E}">
        <p14:creationId xmlns:p14="http://schemas.microsoft.com/office/powerpoint/2010/main" val="42084641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4EC4E-A59F-E0E5-5C01-27BCCC9A6C39}"/>
              </a:ext>
            </a:extLst>
          </p:cNvPr>
          <p:cNvSpPr>
            <a:spLocks noGrp="1"/>
          </p:cNvSpPr>
          <p:nvPr>
            <p:ph type="title"/>
          </p:nvPr>
        </p:nvSpPr>
        <p:spPr/>
        <p:txBody>
          <a:bodyPr/>
          <a:lstStyle/>
          <a:p>
            <a:r>
              <a:rPr lang="en" dirty="0"/>
              <a:t>Exploring the Tableau Platform	</a:t>
            </a:r>
            <a:endParaRPr lang="hr-HR" dirty="0"/>
          </a:p>
        </p:txBody>
      </p:sp>
      <p:pic>
        <p:nvPicPr>
          <p:cNvPr id="4" name="Picture 3" descr="A screenshot of a computer&#10;&#10;Description automatically generated">
            <a:extLst>
              <a:ext uri="{FF2B5EF4-FFF2-40B4-BE49-F238E27FC236}">
                <a16:creationId xmlns:a16="http://schemas.microsoft.com/office/drawing/2014/main" id="{60F2D6CC-8881-16BF-205B-4EE438A1BAB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8666" y="1313525"/>
            <a:ext cx="9518012" cy="4858676"/>
          </a:xfrm>
          <a:prstGeom prst="rect">
            <a:avLst/>
          </a:prstGeom>
        </p:spPr>
      </p:pic>
      <p:sp>
        <p:nvSpPr>
          <p:cNvPr id="3" name="Symbol zastępczy zawartości 4">
            <a:extLst>
              <a:ext uri="{FF2B5EF4-FFF2-40B4-BE49-F238E27FC236}">
                <a16:creationId xmlns:a16="http://schemas.microsoft.com/office/drawing/2014/main" id="{80BB7938-616C-910A-A384-E3DAB55D6E03}"/>
              </a:ext>
            </a:extLst>
          </p:cNvPr>
          <p:cNvSpPr>
            <a:spLocks noGrp="1"/>
          </p:cNvSpPr>
          <p:nvPr>
            <p:ph idx="1"/>
          </p:nvPr>
        </p:nvSpPr>
        <p:spPr>
          <a:xfrm>
            <a:off x="702732" y="6254220"/>
            <a:ext cx="4580467" cy="477308"/>
          </a:xfrm>
        </p:spPr>
        <p:txBody>
          <a:bodyPr>
            <a:normAutofit/>
          </a:bodyPr>
          <a:lstStyle/>
          <a:p>
            <a:pPr marL="0" indent="0">
              <a:buNone/>
            </a:pPr>
            <a:r>
              <a:rPr lang="pl-PL" sz="1200" dirty="0">
                <a:solidFill>
                  <a:srgbClr val="7F7F7F"/>
                </a:solidFill>
              </a:rPr>
              <a:t>Source: Authors</a:t>
            </a:r>
          </a:p>
        </p:txBody>
      </p:sp>
    </p:spTree>
    <p:extLst>
      <p:ext uri="{BB962C8B-B14F-4D97-AF65-F5344CB8AC3E}">
        <p14:creationId xmlns:p14="http://schemas.microsoft.com/office/powerpoint/2010/main" val="8705557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62792-BC08-381B-90AB-A1B8438C6E3F}"/>
              </a:ext>
            </a:extLst>
          </p:cNvPr>
          <p:cNvSpPr>
            <a:spLocks noGrp="1"/>
          </p:cNvSpPr>
          <p:nvPr>
            <p:ph type="title"/>
          </p:nvPr>
        </p:nvSpPr>
        <p:spPr/>
        <p:txBody>
          <a:bodyPr/>
          <a:lstStyle/>
          <a:p>
            <a:r>
              <a:rPr lang="en" dirty="0"/>
              <a:t>Tableau Terminology </a:t>
            </a:r>
            <a:endParaRPr lang="hr-HR" dirty="0"/>
          </a:p>
        </p:txBody>
      </p:sp>
      <p:sp>
        <p:nvSpPr>
          <p:cNvPr id="3" name="Content Placeholder 2">
            <a:extLst>
              <a:ext uri="{FF2B5EF4-FFF2-40B4-BE49-F238E27FC236}">
                <a16:creationId xmlns:a16="http://schemas.microsoft.com/office/drawing/2014/main" id="{7A614EF8-83AC-AD0E-44D8-A0C9D097CA6D}"/>
              </a:ext>
            </a:extLst>
          </p:cNvPr>
          <p:cNvSpPr>
            <a:spLocks noGrp="1"/>
          </p:cNvSpPr>
          <p:nvPr>
            <p:ph idx="1"/>
          </p:nvPr>
        </p:nvSpPr>
        <p:spPr/>
        <p:txBody>
          <a:bodyPr>
            <a:normAutofit lnSpcReduction="10000"/>
          </a:bodyPr>
          <a:lstStyle/>
          <a:p>
            <a:pPr marL="0" lvl="0" indent="0" algn="l" rtl="0">
              <a:spcBef>
                <a:spcPts val="800"/>
              </a:spcBef>
              <a:spcAft>
                <a:spcPts val="0"/>
              </a:spcAft>
              <a:buNone/>
            </a:pPr>
            <a:r>
              <a:rPr lang="en-US" sz="2800" dirty="0"/>
              <a:t>Cards and Shelves - Area surrounding the view. Data is placed here to created the structure of your visualization. </a:t>
            </a:r>
          </a:p>
          <a:p>
            <a:pPr marL="0" lvl="0" indent="0" algn="l" rtl="0">
              <a:spcBef>
                <a:spcPts val="800"/>
              </a:spcBef>
              <a:spcAft>
                <a:spcPts val="0"/>
              </a:spcAft>
              <a:buNone/>
            </a:pPr>
            <a:r>
              <a:rPr lang="en-US" sz="2800" dirty="0"/>
              <a:t>Shelve examples in Tableau include: </a:t>
            </a:r>
          </a:p>
          <a:p>
            <a:pPr marL="914400" lvl="0" indent="-330200" algn="l" rtl="0">
              <a:spcBef>
                <a:spcPts val="800"/>
              </a:spcBef>
              <a:spcAft>
                <a:spcPts val="0"/>
              </a:spcAft>
              <a:buSzPts val="1600"/>
              <a:buChar char="●"/>
            </a:pPr>
            <a:r>
              <a:rPr lang="en-US" sz="2800" dirty="0"/>
              <a:t>Rows</a:t>
            </a:r>
          </a:p>
          <a:p>
            <a:pPr marL="914400" lvl="0" indent="-330200" algn="l" rtl="0">
              <a:spcBef>
                <a:spcPts val="0"/>
              </a:spcBef>
              <a:spcAft>
                <a:spcPts val="0"/>
              </a:spcAft>
              <a:buSzPts val="1600"/>
              <a:buChar char="●"/>
            </a:pPr>
            <a:r>
              <a:rPr lang="en-US" sz="2800" dirty="0"/>
              <a:t>Columns </a:t>
            </a:r>
          </a:p>
          <a:p>
            <a:pPr marL="914400" lvl="0" indent="-330200" algn="l" rtl="0">
              <a:spcBef>
                <a:spcPts val="0"/>
              </a:spcBef>
              <a:spcAft>
                <a:spcPts val="0"/>
              </a:spcAft>
              <a:buSzPts val="1600"/>
              <a:buChar char="●"/>
            </a:pPr>
            <a:r>
              <a:rPr lang="en-US" sz="2800" dirty="0"/>
              <a:t>Filters</a:t>
            </a:r>
          </a:p>
          <a:p>
            <a:pPr marL="0" lvl="0" indent="0" algn="l" rtl="0">
              <a:spcBef>
                <a:spcPts val="800"/>
              </a:spcBef>
              <a:spcAft>
                <a:spcPts val="0"/>
              </a:spcAft>
              <a:buNone/>
            </a:pPr>
            <a:r>
              <a:rPr lang="en-US" sz="2800" dirty="0"/>
              <a:t>Card Examples in Tableau include: </a:t>
            </a:r>
          </a:p>
          <a:p>
            <a:pPr marL="914400" lvl="0" indent="-330200" algn="l" rtl="0">
              <a:spcBef>
                <a:spcPts val="800"/>
              </a:spcBef>
              <a:spcAft>
                <a:spcPts val="0"/>
              </a:spcAft>
              <a:buSzPts val="1600"/>
              <a:buChar char="●"/>
            </a:pPr>
            <a:r>
              <a:rPr lang="en-US" sz="2800" dirty="0"/>
              <a:t>Marks</a:t>
            </a:r>
          </a:p>
          <a:p>
            <a:pPr marL="914400" lvl="0" indent="-330200" algn="l" rtl="0">
              <a:spcBef>
                <a:spcPts val="0"/>
              </a:spcBef>
              <a:spcAft>
                <a:spcPts val="0"/>
              </a:spcAft>
              <a:buSzPts val="1600"/>
              <a:buChar char="●"/>
            </a:pPr>
            <a:r>
              <a:rPr lang="en-US" sz="2800" dirty="0"/>
              <a:t>Legends</a:t>
            </a:r>
          </a:p>
          <a:p>
            <a:pPr marL="914400" lvl="0" indent="-330200" algn="l" rtl="0">
              <a:spcBef>
                <a:spcPts val="0"/>
              </a:spcBef>
              <a:spcAft>
                <a:spcPts val="0"/>
              </a:spcAft>
              <a:buSzPts val="1600"/>
              <a:buChar char="●"/>
            </a:pPr>
            <a:r>
              <a:rPr lang="en-US" sz="2800" dirty="0"/>
              <a:t>Pages</a:t>
            </a:r>
          </a:p>
          <a:p>
            <a:pPr marL="914400" lvl="0" indent="-330200" algn="l" rtl="0">
              <a:spcBef>
                <a:spcPts val="0"/>
              </a:spcBef>
              <a:spcAft>
                <a:spcPts val="0"/>
              </a:spcAft>
              <a:buSzPts val="1600"/>
              <a:buChar char="●"/>
            </a:pPr>
            <a:r>
              <a:rPr lang="en-US" sz="2800" dirty="0"/>
              <a:t>Tooltip</a:t>
            </a:r>
            <a:endParaRPr lang="hr-HR" dirty="0"/>
          </a:p>
        </p:txBody>
      </p:sp>
    </p:spTree>
    <p:extLst>
      <p:ext uri="{BB962C8B-B14F-4D97-AF65-F5344CB8AC3E}">
        <p14:creationId xmlns:p14="http://schemas.microsoft.com/office/powerpoint/2010/main" val="5584750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34C50-D1A1-1B78-9E0D-85D83D2A6273}"/>
              </a:ext>
            </a:extLst>
          </p:cNvPr>
          <p:cNvSpPr>
            <a:spLocks noGrp="1"/>
          </p:cNvSpPr>
          <p:nvPr>
            <p:ph type="title"/>
          </p:nvPr>
        </p:nvSpPr>
        <p:spPr/>
        <p:txBody>
          <a:bodyPr/>
          <a:lstStyle/>
          <a:p>
            <a:r>
              <a:rPr lang="en" dirty="0"/>
              <a:t>Tableau Terminology </a:t>
            </a:r>
            <a:endParaRPr lang="hr-HR" dirty="0"/>
          </a:p>
        </p:txBody>
      </p:sp>
      <p:sp>
        <p:nvSpPr>
          <p:cNvPr id="3" name="Content Placeholder 2">
            <a:extLst>
              <a:ext uri="{FF2B5EF4-FFF2-40B4-BE49-F238E27FC236}">
                <a16:creationId xmlns:a16="http://schemas.microsoft.com/office/drawing/2014/main" id="{B487D6BF-2E9C-B668-37A5-227C20A60476}"/>
              </a:ext>
            </a:extLst>
          </p:cNvPr>
          <p:cNvSpPr>
            <a:spLocks noGrp="1"/>
          </p:cNvSpPr>
          <p:nvPr>
            <p:ph idx="1"/>
          </p:nvPr>
        </p:nvSpPr>
        <p:spPr/>
        <p:txBody>
          <a:bodyPr/>
          <a:lstStyle/>
          <a:p>
            <a:pPr marL="0" lvl="0" indent="0" algn="l" rtl="0">
              <a:spcBef>
                <a:spcPts val="800"/>
              </a:spcBef>
              <a:spcAft>
                <a:spcPts val="0"/>
              </a:spcAft>
              <a:buNone/>
            </a:pPr>
            <a:r>
              <a:rPr lang="en-US" sz="2800" dirty="0"/>
              <a:t>Toolbar and Navigation menu - This area is used to access command and analysis.  </a:t>
            </a:r>
          </a:p>
          <a:p>
            <a:pPr marL="0" lvl="0" indent="0" algn="l" rtl="0">
              <a:spcBef>
                <a:spcPts val="800"/>
              </a:spcBef>
              <a:spcAft>
                <a:spcPts val="0"/>
              </a:spcAft>
              <a:buNone/>
            </a:pPr>
            <a:r>
              <a:rPr lang="en-US" sz="2800" dirty="0"/>
              <a:t>View - The canvas where the visualization is displayed. This area is surrounded by the cards and shelves. </a:t>
            </a:r>
          </a:p>
          <a:p>
            <a:pPr marL="0" lvl="0" indent="0" algn="l" rtl="0">
              <a:spcBef>
                <a:spcPts val="800"/>
              </a:spcBef>
              <a:spcAft>
                <a:spcPts val="0"/>
              </a:spcAft>
              <a:buNone/>
            </a:pPr>
            <a:r>
              <a:rPr lang="en-US" sz="2800" dirty="0"/>
              <a:t>Marks - The data displayed on the view. These can be displayed in many different visualization types.</a:t>
            </a:r>
          </a:p>
          <a:p>
            <a:pPr marL="0" lvl="0" indent="0" algn="l" rtl="0">
              <a:spcBef>
                <a:spcPts val="800"/>
              </a:spcBef>
              <a:spcAft>
                <a:spcPts val="0"/>
              </a:spcAft>
              <a:buNone/>
            </a:pPr>
            <a:r>
              <a:rPr lang="en-US" sz="2800" dirty="0"/>
              <a:t>Sidebar - Location of the data pane and analytics pane.</a:t>
            </a:r>
          </a:p>
          <a:p>
            <a:endParaRPr lang="hr-HR" dirty="0"/>
          </a:p>
        </p:txBody>
      </p:sp>
    </p:spTree>
    <p:extLst>
      <p:ext uri="{BB962C8B-B14F-4D97-AF65-F5344CB8AC3E}">
        <p14:creationId xmlns:p14="http://schemas.microsoft.com/office/powerpoint/2010/main" val="41662441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7B6218-C44C-E72F-FD63-70580BA2ABA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B87E90B-258D-DE95-B2FF-9BEB0097429F}"/>
              </a:ext>
            </a:extLst>
          </p:cNvPr>
          <p:cNvSpPr>
            <a:spLocks noGrp="1"/>
          </p:cNvSpPr>
          <p:nvPr>
            <p:ph type="title"/>
          </p:nvPr>
        </p:nvSpPr>
        <p:spPr/>
        <p:txBody>
          <a:bodyPr/>
          <a:lstStyle/>
          <a:p>
            <a:r>
              <a:rPr lang="en" dirty="0"/>
              <a:t>Tableau Terminology </a:t>
            </a:r>
            <a:endParaRPr lang="hr-HR" dirty="0"/>
          </a:p>
        </p:txBody>
      </p:sp>
      <p:sp>
        <p:nvSpPr>
          <p:cNvPr id="3" name="Content Placeholder 2">
            <a:extLst>
              <a:ext uri="{FF2B5EF4-FFF2-40B4-BE49-F238E27FC236}">
                <a16:creationId xmlns:a16="http://schemas.microsoft.com/office/drawing/2014/main" id="{D4F0D902-A49B-53D8-7324-76714AFA566A}"/>
              </a:ext>
            </a:extLst>
          </p:cNvPr>
          <p:cNvSpPr>
            <a:spLocks noGrp="1"/>
          </p:cNvSpPr>
          <p:nvPr>
            <p:ph idx="1"/>
          </p:nvPr>
        </p:nvSpPr>
        <p:spPr/>
        <p:txBody>
          <a:bodyPr/>
          <a:lstStyle/>
          <a:p>
            <a:pPr marL="0" lvl="0" indent="0" algn="l" rtl="0">
              <a:spcBef>
                <a:spcPts val="800"/>
              </a:spcBef>
              <a:spcAft>
                <a:spcPts val="0"/>
              </a:spcAft>
              <a:buNone/>
            </a:pPr>
            <a:r>
              <a:rPr lang="en-US" sz="2800" dirty="0"/>
              <a:t>Data pane - Display of data source connections and available data fields.</a:t>
            </a:r>
          </a:p>
          <a:p>
            <a:pPr marL="0" lvl="0" indent="0" algn="l" rtl="0">
              <a:spcBef>
                <a:spcPts val="800"/>
              </a:spcBef>
              <a:spcAft>
                <a:spcPts val="0"/>
              </a:spcAft>
              <a:buNone/>
            </a:pPr>
            <a:r>
              <a:rPr lang="en-US" sz="2800" dirty="0"/>
              <a:t>Analytics pane - Quick access to analytics available for your view.</a:t>
            </a:r>
          </a:p>
          <a:p>
            <a:pPr marL="0" lvl="0" indent="0" algn="l" rtl="0">
              <a:spcBef>
                <a:spcPts val="800"/>
              </a:spcBef>
              <a:spcAft>
                <a:spcPts val="0"/>
              </a:spcAft>
              <a:buNone/>
            </a:pPr>
            <a:r>
              <a:rPr lang="en-US" sz="2800" dirty="0"/>
              <a:t>Data Source - Provides access to data source fields to be used in the workbook.</a:t>
            </a:r>
          </a:p>
          <a:p>
            <a:pPr marL="0" lvl="0" indent="0" algn="l" rtl="0">
              <a:spcBef>
                <a:spcPts val="800"/>
              </a:spcBef>
              <a:spcAft>
                <a:spcPts val="0"/>
              </a:spcAft>
              <a:buNone/>
            </a:pPr>
            <a:r>
              <a:rPr lang="en-US" sz="2800" dirty="0"/>
              <a:t>Status Bar - Located at the bottom of the Tableau workspace. Displays descriptions of menu items as well as information about the current view. </a:t>
            </a:r>
          </a:p>
          <a:p>
            <a:pPr marL="0" lvl="0" indent="0" algn="l" rtl="0">
              <a:spcBef>
                <a:spcPts val="800"/>
              </a:spcBef>
              <a:spcAft>
                <a:spcPts val="0"/>
              </a:spcAft>
              <a:buNone/>
            </a:pPr>
            <a:endParaRPr lang="en-US" dirty="0"/>
          </a:p>
          <a:p>
            <a:pPr marL="0" lvl="0" indent="0" algn="l" rtl="0">
              <a:spcBef>
                <a:spcPts val="800"/>
              </a:spcBef>
              <a:spcAft>
                <a:spcPts val="200"/>
              </a:spcAft>
              <a:buNone/>
            </a:pPr>
            <a:endParaRPr lang="en-US" dirty="0"/>
          </a:p>
        </p:txBody>
      </p:sp>
    </p:spTree>
    <p:extLst>
      <p:ext uri="{BB962C8B-B14F-4D97-AF65-F5344CB8AC3E}">
        <p14:creationId xmlns:p14="http://schemas.microsoft.com/office/powerpoint/2010/main" val="412302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7941B-55BB-6398-26AD-D6F6DDAB83C0}"/>
              </a:ext>
            </a:extLst>
          </p:cNvPr>
          <p:cNvSpPr>
            <a:spLocks noGrp="1"/>
          </p:cNvSpPr>
          <p:nvPr>
            <p:ph type="title"/>
          </p:nvPr>
        </p:nvSpPr>
        <p:spPr/>
        <p:txBody>
          <a:bodyPr/>
          <a:lstStyle/>
          <a:p>
            <a:r>
              <a:rPr lang="en" dirty="0"/>
              <a:t>Elements of a Visualization </a:t>
            </a:r>
            <a:endParaRPr lang="hr-HR" dirty="0"/>
          </a:p>
        </p:txBody>
      </p:sp>
      <p:sp>
        <p:nvSpPr>
          <p:cNvPr id="3" name="Content Placeholder 2">
            <a:extLst>
              <a:ext uri="{FF2B5EF4-FFF2-40B4-BE49-F238E27FC236}">
                <a16:creationId xmlns:a16="http://schemas.microsoft.com/office/drawing/2014/main" id="{337D3C63-3A39-E49B-17CB-D473E89E7F69}"/>
              </a:ext>
            </a:extLst>
          </p:cNvPr>
          <p:cNvSpPr>
            <a:spLocks noGrp="1"/>
          </p:cNvSpPr>
          <p:nvPr>
            <p:ph idx="1"/>
          </p:nvPr>
        </p:nvSpPr>
        <p:spPr/>
        <p:txBody>
          <a:bodyPr/>
          <a:lstStyle/>
          <a:p>
            <a:pPr marL="0" lvl="0" indent="0" algn="l" rtl="0">
              <a:spcBef>
                <a:spcPts val="800"/>
              </a:spcBef>
              <a:spcAft>
                <a:spcPts val="0"/>
              </a:spcAft>
              <a:buNone/>
            </a:pPr>
            <a:r>
              <a:rPr lang="en-US" sz="2800" dirty="0"/>
              <a:t>Dimensions, Measures, and Marks are combined to create different charts to visualize data.</a:t>
            </a:r>
          </a:p>
          <a:p>
            <a:pPr marL="0" lvl="0" indent="0" algn="l" rtl="0">
              <a:spcBef>
                <a:spcPts val="800"/>
              </a:spcBef>
              <a:spcAft>
                <a:spcPts val="0"/>
              </a:spcAft>
              <a:buNone/>
            </a:pPr>
            <a:r>
              <a:rPr lang="en-US" sz="2800" dirty="0"/>
              <a:t>Dimensions are qualitative values such as names and dates.</a:t>
            </a:r>
          </a:p>
          <a:p>
            <a:pPr marL="0" lvl="0" indent="0" algn="l" rtl="0">
              <a:spcBef>
                <a:spcPts val="800"/>
              </a:spcBef>
              <a:spcAft>
                <a:spcPts val="0"/>
              </a:spcAft>
              <a:buNone/>
            </a:pPr>
            <a:r>
              <a:rPr lang="en-US" sz="2800" dirty="0"/>
              <a:t>Measures are numeric, quantitative values you can measure.</a:t>
            </a:r>
          </a:p>
          <a:p>
            <a:pPr marL="0" lvl="0" indent="0" algn="l" rtl="0">
              <a:spcBef>
                <a:spcPts val="800"/>
              </a:spcBef>
              <a:spcAft>
                <a:spcPts val="0"/>
              </a:spcAft>
              <a:buNone/>
            </a:pPr>
            <a:r>
              <a:rPr lang="en-US" sz="2800" dirty="0"/>
              <a:t>Marks are the data points displayed on the view using:</a:t>
            </a:r>
          </a:p>
          <a:p>
            <a:pPr marL="457200" lvl="0" indent="-330200" algn="l" rtl="0">
              <a:spcBef>
                <a:spcPts val="800"/>
              </a:spcBef>
              <a:spcAft>
                <a:spcPts val="0"/>
              </a:spcAft>
              <a:buSzPts val="1600"/>
              <a:buChar char="●"/>
            </a:pPr>
            <a:r>
              <a:rPr lang="en-US" sz="2800" dirty="0"/>
              <a:t>Color</a:t>
            </a:r>
          </a:p>
          <a:p>
            <a:pPr marL="457200" lvl="0" indent="-330200" algn="l" rtl="0">
              <a:spcBef>
                <a:spcPts val="0"/>
              </a:spcBef>
              <a:spcAft>
                <a:spcPts val="0"/>
              </a:spcAft>
              <a:buSzPts val="1600"/>
              <a:buChar char="●"/>
            </a:pPr>
            <a:r>
              <a:rPr lang="en-US" sz="2800" dirty="0"/>
              <a:t>Size</a:t>
            </a:r>
          </a:p>
          <a:p>
            <a:pPr marL="457200" lvl="0" indent="-330200" algn="l" rtl="0">
              <a:spcBef>
                <a:spcPts val="0"/>
              </a:spcBef>
              <a:spcAft>
                <a:spcPts val="0"/>
              </a:spcAft>
              <a:buSzPts val="1600"/>
              <a:buChar char="●"/>
            </a:pPr>
            <a:r>
              <a:rPr lang="en-US" sz="2800" dirty="0"/>
              <a:t>Shape</a:t>
            </a:r>
          </a:p>
          <a:p>
            <a:pPr marL="457200" lvl="0" indent="-330200" algn="l" rtl="0">
              <a:spcBef>
                <a:spcPts val="0"/>
              </a:spcBef>
              <a:spcAft>
                <a:spcPts val="0"/>
              </a:spcAft>
              <a:buSzPts val="1600"/>
              <a:buChar char="●"/>
            </a:pPr>
            <a:r>
              <a:rPr lang="en-US" sz="2800" dirty="0"/>
              <a:t>Tooltip</a:t>
            </a:r>
          </a:p>
          <a:p>
            <a:endParaRPr lang="hr-HR" dirty="0"/>
          </a:p>
        </p:txBody>
      </p:sp>
    </p:spTree>
    <p:extLst>
      <p:ext uri="{BB962C8B-B14F-4D97-AF65-F5344CB8AC3E}">
        <p14:creationId xmlns:p14="http://schemas.microsoft.com/office/powerpoint/2010/main" val="4089100255"/>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Pakiet 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5D1A4C46F9DF340B00409C6B9ED12C1" ma:contentTypeVersion="15" ma:contentTypeDescription="Create a new document." ma:contentTypeScope="" ma:versionID="f77c99be7a86767cf8852e2977576506">
  <xsd:schema xmlns:xsd="http://www.w3.org/2001/XMLSchema" xmlns:xs="http://www.w3.org/2001/XMLSchema" xmlns:p="http://schemas.microsoft.com/office/2006/metadata/properties" xmlns:ns2="a92fe6ce-cc5e-4661-b3e6-d9d5535f70b5" xmlns:ns3="d9bddfac-6dc9-4958-8f35-4d0da3af229b" targetNamespace="http://schemas.microsoft.com/office/2006/metadata/properties" ma:root="true" ma:fieldsID="1290e7152641fe702006229a94e3f9e1" ns2:_="" ns3:_="">
    <xsd:import namespace="a92fe6ce-cc5e-4661-b3e6-d9d5535f70b5"/>
    <xsd:import namespace="d9bddfac-6dc9-4958-8f35-4d0da3af229b"/>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element ref="ns2:MediaServiceOCR"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2fe6ce-cc5e-4661-b3e6-d9d5535f70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dfb4df37-903f-415b-817d-12eb03f331f0"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9bddfac-6dc9-4958-8f35-4d0da3af229b"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f4652e19-0f91-4064-a28d-12f01e91685a}" ma:internalName="TaxCatchAll" ma:showField="CatchAllData" ma:web="d9bddfac-6dc9-4958-8f35-4d0da3af229b">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a92fe6ce-cc5e-4661-b3e6-d9d5535f70b5">
      <Terms xmlns="http://schemas.microsoft.com/office/infopath/2007/PartnerControls"/>
    </lcf76f155ced4ddcb4097134ff3c332f>
    <TaxCatchAll xmlns="d9bddfac-6dc9-4958-8f35-4d0da3af229b"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CA4C05D-F064-489C-92D9-D28123BC077F}"/>
</file>

<file path=customXml/itemProps2.xml><?xml version="1.0" encoding="utf-8"?>
<ds:datastoreItem xmlns:ds="http://schemas.openxmlformats.org/officeDocument/2006/customXml" ds:itemID="{91D7E8D9-DD34-4F73-97AC-EE421237E50D}">
  <ds:schemaRefs>
    <ds:schemaRef ds:uri="http://schemas.microsoft.com/office/2006/metadata/properties"/>
    <ds:schemaRef ds:uri="http://schemas.microsoft.com/office/infopath/2007/PartnerControls"/>
    <ds:schemaRef ds:uri="a92fe6ce-cc5e-4661-b3e6-d9d5535f70b5"/>
    <ds:schemaRef ds:uri="d9bddfac-6dc9-4958-8f35-4d0da3af229b"/>
  </ds:schemaRefs>
</ds:datastoreItem>
</file>

<file path=customXml/itemProps3.xml><?xml version="1.0" encoding="utf-8"?>
<ds:datastoreItem xmlns:ds="http://schemas.openxmlformats.org/officeDocument/2006/customXml" ds:itemID="{2F2E9EA6-F4D8-4953-BEB3-515770B1A74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13494</TotalTime>
  <Words>978</Words>
  <Application>Microsoft Office PowerPoint</Application>
  <PresentationFormat>Widescreen</PresentationFormat>
  <Paragraphs>109</Paragraphs>
  <Slides>18</Slides>
  <Notes>2</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Motyw pakietu Office</vt:lpstr>
      <vt:lpstr>Business Intelligence</vt:lpstr>
      <vt:lpstr>Agenda</vt:lpstr>
      <vt:lpstr>Exploring the Tableau Platform </vt:lpstr>
      <vt:lpstr>Tableau File Types</vt:lpstr>
      <vt:lpstr>Exploring the Tableau Platform </vt:lpstr>
      <vt:lpstr>Tableau Terminology </vt:lpstr>
      <vt:lpstr>Tableau Terminology </vt:lpstr>
      <vt:lpstr>Tableau Terminology </vt:lpstr>
      <vt:lpstr>Elements of a Visualization </vt:lpstr>
      <vt:lpstr>Connecting to a Datasource</vt:lpstr>
      <vt:lpstr>Data Types </vt:lpstr>
      <vt:lpstr>Data Connections</vt:lpstr>
      <vt:lpstr>Data Connections</vt:lpstr>
      <vt:lpstr>Cleaning your data </vt:lpstr>
      <vt:lpstr>Formatting your data</vt:lpstr>
      <vt:lpstr>Formatting your data </vt:lpstr>
      <vt:lpstr>Authors:  Dario Šebalj Dejan Mirčetić Michał Adamczak   Final version: June 2025</vt:lpstr>
      <vt:lpstr>Thank you for your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Michał Adamczak | Wyższa Szkoła Logistyki</dc:creator>
  <cp:lastModifiedBy>Adrianna Toboła | Wyższa Szkoła Logistyki</cp:lastModifiedBy>
  <cp:revision>152</cp:revision>
  <dcterms:created xsi:type="dcterms:W3CDTF">2023-07-06T12:09:08Z</dcterms:created>
  <dcterms:modified xsi:type="dcterms:W3CDTF">2025-10-16T07:08:57Z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0x010100C5D1A4C46F9DF340B00409C6B9ED12C1</vt:lpwstr>
  </property>
  <property fmtid="{D5CDD505-2E9C-101B-9397-08002B2CF9AE}" pid="3" name="MediaServiceImageTags">
    <vt:lpwstr/>
  </property>
</Properties>
</file>