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7" r:id="rId7"/>
    <p:sldId id="268" r:id="rId8"/>
    <p:sldId id="269" r:id="rId9"/>
    <p:sldId id="270" r:id="rId10"/>
    <p:sldId id="271" r:id="rId11"/>
    <p:sldId id="272" r:id="rId12"/>
    <p:sldId id="273" r:id="rId13"/>
    <p:sldId id="274" r:id="rId14"/>
    <p:sldId id="275" r:id="rId15"/>
    <p:sldId id="335" r:id="rId16"/>
    <p:sldId id="263"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C621B17F-61B3-72AF-6B90-8B3151427A4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205238"/>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65CA7391-C0E5-9DCE-4127-AFE9AA0E2E57}"/>
              </a:ext>
            </a:extLst>
          </p:cNvPr>
          <p:cNvSpPr txBox="1"/>
          <p:nvPr userDrawn="1"/>
        </p:nvSpPr>
        <p:spPr>
          <a:xfrm>
            <a:off x="7657032" y="6228761"/>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normAutofit fontScale="90000"/>
          </a:bodyPr>
          <a:lstStyle/>
          <a:p>
            <a:r>
              <a:rPr lang="pl-PL" b="1" dirty="0"/>
              <a:t>Statistical data processing SPSS</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LogisticsX</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Case study</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5 – Chi-Square Test</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Identify if there is a relationship between different transport modes and delivery times</a:t>
            </a:r>
          </a:p>
          <a:p>
            <a:r>
              <a:rPr lang="pl-PL" sz="2000" dirty="0"/>
              <a:t>If possible identify the most optimal transport mode</a:t>
            </a:r>
          </a:p>
          <a:p>
            <a:r>
              <a:rPr lang="pl-PL" sz="2000" dirty="0"/>
              <a:t>Provide the results and describe if they are positive or negative in relation to the hypothesis </a:t>
            </a:r>
          </a:p>
        </p:txBody>
      </p:sp>
    </p:spTree>
    <p:extLst>
      <p:ext uri="{BB962C8B-B14F-4D97-AF65-F5344CB8AC3E}">
        <p14:creationId xmlns:p14="http://schemas.microsoft.com/office/powerpoint/2010/main" val="48424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Summary</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Through the Case you have conducted a thoroug testing of variables and data presented in the Excel</a:t>
            </a:r>
          </a:p>
          <a:p>
            <a:r>
              <a:rPr lang="pl-PL" sz="2000" dirty="0"/>
              <a:t>You have learned how to use data, how to test it for distribution through Q-Q plot and Shapiro-Wilk test</a:t>
            </a:r>
          </a:p>
          <a:p>
            <a:r>
              <a:rPr lang="pl-PL" sz="2000" dirty="0"/>
              <a:t>You have learned to use four approaches to analyze data and to prepare results that either confirm or refute your hypothesis</a:t>
            </a:r>
          </a:p>
          <a:p>
            <a:r>
              <a:rPr lang="pl-PL" sz="2000" dirty="0"/>
              <a:t>The data and variables can be used for multitude of analysis</a:t>
            </a:r>
          </a:p>
        </p:txBody>
      </p:sp>
    </p:spTree>
    <p:extLst>
      <p:ext uri="{BB962C8B-B14F-4D97-AF65-F5344CB8AC3E}">
        <p14:creationId xmlns:p14="http://schemas.microsoft.com/office/powerpoint/2010/main" val="196843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Description of the company</a:t>
            </a:r>
          </a:p>
          <a:p>
            <a:r>
              <a:rPr lang="pl-PL" sz="2000" dirty="0"/>
              <a:t>Decision problem</a:t>
            </a:r>
          </a:p>
          <a:p>
            <a:r>
              <a:rPr lang="pl-PL" sz="2000" dirty="0"/>
              <a:t>Available data</a:t>
            </a:r>
          </a:p>
          <a:p>
            <a:r>
              <a:rPr lang="pl-PL" sz="2000" dirty="0"/>
              <a:t>Task 1 </a:t>
            </a:r>
          </a:p>
          <a:p>
            <a:r>
              <a:rPr lang="pl-PL" sz="2000" dirty="0"/>
              <a:t>Task 2</a:t>
            </a:r>
          </a:p>
          <a:p>
            <a:r>
              <a:rPr lang="pl-PL" sz="2000" dirty="0"/>
              <a:t>Task 3</a:t>
            </a:r>
          </a:p>
          <a:p>
            <a:r>
              <a:rPr lang="pl-PL" sz="2000" dirty="0"/>
              <a:t>Task 4</a:t>
            </a:r>
          </a:p>
          <a:p>
            <a:r>
              <a:rPr lang="pl-PL" sz="2000" dirty="0"/>
              <a:t>Task 5</a:t>
            </a:r>
          </a:p>
          <a:p>
            <a:r>
              <a:rPr lang="pl-PL" sz="2000" dirty="0"/>
              <a:t>Summary</a:t>
            </a:r>
          </a:p>
          <a:p>
            <a:pPr marL="0" indent="0">
              <a:buNone/>
            </a:pPr>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Description of the company</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Company </a:t>
            </a:r>
            <a:r>
              <a:rPr lang="en-US" sz="2000" dirty="0" err="1"/>
              <a:t>LogisticsX</a:t>
            </a:r>
            <a:r>
              <a:rPr lang="en-US" sz="2000" dirty="0"/>
              <a:t> is a third-party logistics (3PL) company, specialized in end-to-end logistics solutions for businesses across various industries. Headquartered in a central region, the company has build a reputation around efficient deliveries and reliable services related to transportation, warehousing, distribution and supply chain management. Leveraging its own fleet of vehicles and a robust network of rail and air transportation, it provides services to wide range of clients across multiple regions. </a:t>
            </a:r>
            <a:endParaRPr lang="sl-SI" sz="2000" dirty="0"/>
          </a:p>
          <a:p>
            <a:r>
              <a:rPr lang="en-US" sz="2000" dirty="0"/>
              <a:t>In recent years, </a:t>
            </a:r>
            <a:r>
              <a:rPr lang="en-US" sz="2000" dirty="0" err="1"/>
              <a:t>LogisticsX</a:t>
            </a:r>
            <a:r>
              <a:rPr lang="en-US" sz="2000" dirty="0"/>
              <a:t> has expanded its operation, driven by a mission to enhance efficiency through data-driven decision making. With the company’s expansion to new regions (A, B, C, D) the companies faced new logistical challenges related to terrain, customer expectation and utilizing transport modes. To stay in front of its competition, </a:t>
            </a:r>
            <a:r>
              <a:rPr lang="en-US" sz="2000" dirty="0" err="1"/>
              <a:t>LogisticsX</a:t>
            </a:r>
            <a:r>
              <a:rPr lang="en-US" sz="2000" dirty="0"/>
              <a:t> started to actively analyze its performance across critical metrics, such as delivery times, transport costs and customer satisfaction. </a:t>
            </a:r>
            <a:endParaRPr lang="pl-PL" sz="2000" dirty="0"/>
          </a:p>
        </p:txBody>
      </p:sp>
    </p:spTree>
    <p:extLst>
      <p:ext uri="{BB962C8B-B14F-4D97-AF65-F5344CB8AC3E}">
        <p14:creationId xmlns:p14="http://schemas.microsoft.com/office/powerpoint/2010/main" val="255986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Decision problem</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You are a data analyst working for </a:t>
            </a:r>
            <a:r>
              <a:rPr lang="en-US" sz="2000" dirty="0" err="1"/>
              <a:t>LogisticsX</a:t>
            </a:r>
            <a:r>
              <a:rPr lang="en-US" sz="2000" dirty="0"/>
              <a:t>. Due to the recent expansion of the company into new regions, the management believes that there is still room for further optimizing existing operations of the company. For this end they ordered you to analyze the collected data from the past year, to identify possible improvements that could improve the overall efficiency of operations. </a:t>
            </a:r>
            <a:endParaRPr lang="sl-SI" sz="2000" dirty="0"/>
          </a:p>
          <a:p>
            <a:r>
              <a:rPr lang="sl-SI" sz="2000" dirty="0" err="1"/>
              <a:t>Identify</a:t>
            </a:r>
            <a:r>
              <a:rPr lang="sl-SI" sz="2000" dirty="0"/>
              <a:t> </a:t>
            </a:r>
            <a:r>
              <a:rPr lang="sl-SI" sz="2000" dirty="0" err="1"/>
              <a:t>connections</a:t>
            </a:r>
            <a:r>
              <a:rPr lang="sl-SI" sz="2000" dirty="0"/>
              <a:t> </a:t>
            </a:r>
            <a:r>
              <a:rPr lang="sl-SI" sz="2000" dirty="0" err="1"/>
              <a:t>for</a:t>
            </a:r>
            <a:r>
              <a:rPr lang="sl-SI" sz="2000" dirty="0"/>
              <a:t> </a:t>
            </a:r>
            <a:r>
              <a:rPr lang="sl-SI" sz="2000" dirty="0" err="1"/>
              <a:t>the</a:t>
            </a:r>
            <a:r>
              <a:rPr lang="sl-SI" sz="2000" dirty="0"/>
              <a:t> </a:t>
            </a:r>
            <a:r>
              <a:rPr lang="sl-SI" sz="2000" dirty="0" err="1"/>
              <a:t>following</a:t>
            </a:r>
            <a:r>
              <a:rPr lang="sl-SI" sz="2000" dirty="0"/>
              <a:t> challenges:</a:t>
            </a:r>
          </a:p>
          <a:p>
            <a:pPr lvl="1"/>
            <a:r>
              <a:rPr lang="en-GB" sz="1600" dirty="0"/>
              <a:t>Identify sales and delivery times</a:t>
            </a:r>
          </a:p>
          <a:p>
            <a:pPr lvl="1"/>
            <a:r>
              <a:rPr lang="en-GB" sz="1600" dirty="0"/>
              <a:t>Average delivery time and average sales</a:t>
            </a:r>
          </a:p>
          <a:p>
            <a:pPr lvl="1"/>
            <a:r>
              <a:rPr lang="en-GB" sz="1600" dirty="0"/>
              <a:t>Interconnectedness between</a:t>
            </a:r>
            <a:r>
              <a:rPr lang="sl-SI" sz="1600" dirty="0"/>
              <a:t> transport </a:t>
            </a:r>
            <a:r>
              <a:rPr lang="en-GB" sz="1600" dirty="0"/>
              <a:t>costs</a:t>
            </a:r>
            <a:r>
              <a:rPr lang="sl-SI" sz="1600" dirty="0"/>
              <a:t> and </a:t>
            </a:r>
            <a:r>
              <a:rPr lang="en-GB" sz="1600" dirty="0"/>
              <a:t>delivery</a:t>
            </a:r>
            <a:r>
              <a:rPr lang="sl-SI" sz="1600" dirty="0"/>
              <a:t> </a:t>
            </a:r>
            <a:r>
              <a:rPr lang="en-GB" sz="1600" dirty="0" err="1"/>
              <a:t>tim</a:t>
            </a:r>
            <a:r>
              <a:rPr lang="sl-SI" sz="1600" dirty="0"/>
              <a:t>e </a:t>
            </a:r>
          </a:p>
          <a:p>
            <a:pPr lvl="1"/>
            <a:r>
              <a:rPr lang="en-GB" sz="1600" dirty="0"/>
              <a:t> </a:t>
            </a:r>
            <a:r>
              <a:rPr lang="sl-SI" sz="1600" dirty="0"/>
              <a:t>Transport mode and </a:t>
            </a:r>
            <a:r>
              <a:rPr lang="sl-SI" sz="1600" dirty="0" err="1"/>
              <a:t>delivery</a:t>
            </a:r>
            <a:r>
              <a:rPr lang="sl-SI" sz="1600" dirty="0"/>
              <a:t> </a:t>
            </a:r>
            <a:r>
              <a:rPr lang="sl-SI" sz="1600" dirty="0" err="1"/>
              <a:t>success</a:t>
            </a:r>
            <a:r>
              <a:rPr lang="sl-SI" sz="1600" dirty="0"/>
              <a:t> </a:t>
            </a:r>
          </a:p>
          <a:p>
            <a:pPr lvl="1"/>
            <a:r>
              <a:rPr lang="sl-SI" sz="1600" dirty="0" err="1"/>
              <a:t>Delivery</a:t>
            </a:r>
            <a:r>
              <a:rPr lang="sl-SI" sz="1600" dirty="0"/>
              <a:t> </a:t>
            </a:r>
            <a:r>
              <a:rPr lang="sl-SI" sz="1600" dirty="0" err="1"/>
              <a:t>times</a:t>
            </a:r>
            <a:r>
              <a:rPr lang="sl-SI" sz="1600" dirty="0"/>
              <a:t> and transport </a:t>
            </a:r>
            <a:r>
              <a:rPr lang="sl-SI" sz="1600" dirty="0" err="1"/>
              <a:t>modes</a:t>
            </a:r>
            <a:endParaRPr lang="sl-SI" sz="1600" dirty="0"/>
          </a:p>
          <a:p>
            <a:endParaRPr lang="en-GB" sz="2000" dirty="0"/>
          </a:p>
        </p:txBody>
      </p:sp>
    </p:spTree>
    <p:extLst>
      <p:ext uri="{BB962C8B-B14F-4D97-AF65-F5344CB8AC3E}">
        <p14:creationId xmlns:p14="http://schemas.microsoft.com/office/powerpoint/2010/main" val="161711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Available data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fontScale="85000" lnSpcReduction="10000"/>
          </a:bodyPr>
          <a:lstStyle/>
          <a:p>
            <a:r>
              <a:rPr lang="pl-PL" sz="2000" dirty="0"/>
              <a:t>For the calculations the company provided the following variables:</a:t>
            </a:r>
          </a:p>
          <a:p>
            <a:pPr marL="800100" lvl="1" indent="-342900" algn="just">
              <a:lnSpc>
                <a:spcPct val="150000"/>
              </a:lnSpc>
              <a:buFont typeface="Symbol" panose="05050102010706020507" pitchFamily="18" charset="2"/>
              <a:buChar char=""/>
            </a:pPr>
            <a:r>
              <a:rPr lang="pl-PL" sz="1600" dirty="0"/>
              <a:t> </a:t>
            </a:r>
            <a:r>
              <a:rPr lang="en-GB" sz="1600" kern="100" dirty="0">
                <a:effectLst/>
                <a:latin typeface="Tahoma" panose="020B0604030504040204" pitchFamily="34" charset="0"/>
                <a:ea typeface="Calibri" panose="020F0502020204030204" pitchFamily="34" charset="0"/>
                <a:cs typeface="Times New Roman" panose="02020603050405020304" pitchFamily="18" charset="0"/>
              </a:rPr>
              <a:t>Sales, which are represented as monthly sales revenue (€) across the observed regions into which the company expanded. </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Delivery time, which was measured in days needed to finish a delivery.</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Transport mode, which indicated what transport mode was used for the delivery; this includes road (own vehicles), rail and air transport. </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Transport cost, which included the costs which incurred during the transportation phase presented in Euros (€).</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Delivery success, which indicated if the delivery was successful (1 = Yes) or the delivery was not successful (0 = No).</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Customer satisfaction, which indicated how satisfied the customers were with the delivery, presented on a scale from 1 to 5, with one being the least and 5 the most. </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600"/>
              </a:spcAft>
              <a:buFont typeface="Symbol" panose="05050102010706020507" pitchFamily="18"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Region, which represented the new regions into which the company expanded its new operations.</a:t>
            </a:r>
            <a:endParaRPr lang="sl-SI" sz="16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pl-PL" sz="2000" dirty="0"/>
          </a:p>
          <a:p>
            <a:endParaRPr lang="pl-PL" sz="2000" dirty="0"/>
          </a:p>
        </p:txBody>
      </p:sp>
    </p:spTree>
    <p:extLst>
      <p:ext uri="{BB962C8B-B14F-4D97-AF65-F5344CB8AC3E}">
        <p14:creationId xmlns:p14="http://schemas.microsoft.com/office/powerpoint/2010/main" val="319098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1 – Testing for Normality</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Identify if the distribution is normally distributed for the Sales and delivery time variable</a:t>
            </a:r>
          </a:p>
          <a:p>
            <a:r>
              <a:rPr lang="pl-PL" sz="2000" dirty="0"/>
              <a:t>Create Q-Q plots</a:t>
            </a:r>
          </a:p>
          <a:p>
            <a:r>
              <a:rPr lang="pl-PL" sz="2000" dirty="0"/>
              <a:t>Perform Shapiro-Wilk test</a:t>
            </a:r>
          </a:p>
          <a:p>
            <a:r>
              <a:rPr lang="pl-PL" sz="2000" dirty="0"/>
              <a:t>Provide the results and describe if they are positive or negative in relation to the hypothesis</a:t>
            </a:r>
          </a:p>
        </p:txBody>
      </p:sp>
    </p:spTree>
    <p:extLst>
      <p:ext uri="{BB962C8B-B14F-4D97-AF65-F5344CB8AC3E}">
        <p14:creationId xmlns:p14="http://schemas.microsoft.com/office/powerpoint/2010/main" val="367971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2 – One-Sample T-Test</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Test if the average delivery time is significantly less than 5 days</a:t>
            </a:r>
          </a:p>
          <a:p>
            <a:r>
              <a:rPr lang="pl-PL" sz="2000" dirty="0"/>
              <a:t>Check if sales in Region A exceed 10.000 €</a:t>
            </a:r>
          </a:p>
          <a:p>
            <a:r>
              <a:rPr lang="pl-PL" sz="2000" dirty="0"/>
              <a:t>Provide the results and describe if they are positive or negative in relation to the hypothesis </a:t>
            </a:r>
          </a:p>
        </p:txBody>
      </p:sp>
    </p:spTree>
    <p:extLst>
      <p:ext uri="{BB962C8B-B14F-4D97-AF65-F5344CB8AC3E}">
        <p14:creationId xmlns:p14="http://schemas.microsoft.com/office/powerpoint/2010/main" val="236138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3 – Correlation</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Identify if there is a relationship between existing transport costs and delivery times provided in the Excel</a:t>
            </a:r>
          </a:p>
          <a:p>
            <a:r>
              <a:rPr lang="pl-PL" sz="2000" dirty="0"/>
              <a:t>Provide the results and describe if they are positive or negative in relation to the hypothesis </a:t>
            </a:r>
          </a:p>
        </p:txBody>
      </p:sp>
    </p:spTree>
    <p:extLst>
      <p:ext uri="{BB962C8B-B14F-4D97-AF65-F5344CB8AC3E}">
        <p14:creationId xmlns:p14="http://schemas.microsoft.com/office/powerpoint/2010/main" val="94215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Task 4 – Chi-Square Test</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Identify if there is a relationship between transpot mode and delivery success of transport order in the existing data</a:t>
            </a:r>
          </a:p>
          <a:p>
            <a:r>
              <a:rPr lang="pl-PL" sz="2000" dirty="0"/>
              <a:t>Provide the results and describe if they are positive or negative in relation to the hypothesis </a:t>
            </a:r>
          </a:p>
        </p:txBody>
      </p:sp>
    </p:spTree>
    <p:extLst>
      <p:ext uri="{BB962C8B-B14F-4D97-AF65-F5344CB8AC3E}">
        <p14:creationId xmlns:p14="http://schemas.microsoft.com/office/powerpoint/2010/main" val="281982525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85CBCC7B-8EDE-4AB3-8D35-DBAFCA6AEFD8}"/>
</file>

<file path=docProps/app.xml><?xml version="1.0" encoding="utf-8"?>
<Properties xmlns="http://schemas.openxmlformats.org/officeDocument/2006/extended-properties" xmlns:vt="http://schemas.openxmlformats.org/officeDocument/2006/docPropsVTypes">
  <TotalTime>3005</TotalTime>
  <Words>802</Words>
  <Application>Microsoft Office PowerPoint</Application>
  <PresentationFormat>Panoramiczny</PresentationFormat>
  <Paragraphs>62</Paragraphs>
  <Slides>13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Arial</vt:lpstr>
      <vt:lpstr>Calibri</vt:lpstr>
      <vt:lpstr>Symbol</vt:lpstr>
      <vt:lpstr>Tahoma</vt:lpstr>
      <vt:lpstr>Motyw pakietu Office</vt:lpstr>
      <vt:lpstr>Statistical data processing SPSS</vt:lpstr>
      <vt:lpstr>Agenda</vt:lpstr>
      <vt:lpstr>Description of the company</vt:lpstr>
      <vt:lpstr>Decision problem</vt:lpstr>
      <vt:lpstr>Available data</vt:lpstr>
      <vt:lpstr>Task 1 – Testing for Normality</vt:lpstr>
      <vt:lpstr>Task 2 – One-Sample T-Test</vt:lpstr>
      <vt:lpstr>Task 3 – Correlation</vt:lpstr>
      <vt:lpstr>Task 4 – Chi-Square Test</vt:lpstr>
      <vt:lpstr>Task 5 – Chi-Square Test</vt:lpstr>
      <vt:lpstr>Summary</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13</cp:revision>
  <dcterms:created xsi:type="dcterms:W3CDTF">2023-07-06T12:09:08Z</dcterms:created>
  <dcterms:modified xsi:type="dcterms:W3CDTF">2025-10-16T10:52:43Z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