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4" r:id="rId6"/>
    <p:sldId id="272" r:id="rId7"/>
    <p:sldId id="273" r:id="rId8"/>
    <p:sldId id="274" r:id="rId9"/>
    <p:sldId id="275" r:id="rId10"/>
    <p:sldId id="276" r:id="rId11"/>
    <p:sldId id="277" r:id="rId12"/>
    <p:sldId id="278" r:id="rId13"/>
    <p:sldId id="279" r:id="rId14"/>
    <p:sldId id="280" r:id="rId15"/>
    <p:sldId id="281" r:id="rId16"/>
    <p:sldId id="282" r:id="rId17"/>
    <p:sldId id="283" r:id="rId18"/>
    <p:sldId id="335"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C180F-3A19-EF1F-1078-124B56FF7C46}" v="4" dt="2025-10-16T07:20:12.233"/>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2258" autoAdjust="0"/>
  </p:normalViewPr>
  <p:slideViewPr>
    <p:cSldViewPr snapToGrid="0">
      <p:cViewPr varScale="1">
        <p:scale>
          <a:sx n="77" d="100"/>
          <a:sy n="77" d="100"/>
        </p:scale>
        <p:origin x="8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D26C180F-3A19-EF1F-1078-124B56FF7C46}"/>
    <pc:docChg chg="modSld">
      <pc:chgData name="Adrianna Toboła" userId="S::atobola_wslonline.onmicrosoft.com#ext#@putpoznanpl.onmicrosoft.com::e1e59dd0-8fb1-4369-89de-9f1b53c22841" providerId="AD" clId="Web-{D26C180F-3A19-EF1F-1078-124B56FF7C46}" dt="2025-10-16T07:20:11.546" v="0" actId="20577"/>
      <pc:docMkLst>
        <pc:docMk/>
      </pc:docMkLst>
      <pc:sldChg chg="modSp">
        <pc:chgData name="Adrianna Toboła" userId="S::atobola_wslonline.onmicrosoft.com#ext#@putpoznanpl.onmicrosoft.com::e1e59dd0-8fb1-4369-89de-9f1b53c22841" providerId="AD" clId="Web-{D26C180F-3A19-EF1F-1078-124B56FF7C46}" dt="2025-10-16T07:20:11.546" v="0" actId="20577"/>
        <pc:sldMkLst>
          <pc:docMk/>
          <pc:sldMk cId="2920479427" sldId="256"/>
        </pc:sldMkLst>
        <pc:spChg chg="mod">
          <ac:chgData name="Adrianna Toboła" userId="S::atobola_wslonline.onmicrosoft.com#ext#@putpoznanpl.onmicrosoft.com::e1e59dd0-8fb1-4369-89de-9f1b53c22841" providerId="AD" clId="Web-{D26C180F-3A19-EF1F-1078-124B56FF7C46}" dt="2025-10-16T07:20:11.546" v="0" actId="20577"/>
          <ac:spMkLst>
            <pc:docMk/>
            <pc:sldMk cId="2920479427" sldId="256"/>
            <ac:spMk id="5" creationId="{9AC256C7-DE57-3D54-E589-F59329555D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16.10.2025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2</a:t>
            </a:fld>
            <a:endParaRPr lang="pl-PL"/>
          </a:p>
        </p:txBody>
      </p:sp>
    </p:spTree>
    <p:extLst>
      <p:ext uri="{BB962C8B-B14F-4D97-AF65-F5344CB8AC3E}">
        <p14:creationId xmlns:p14="http://schemas.microsoft.com/office/powerpoint/2010/main" val="122277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739EF10-037F-4F0F-BE3F-FA2408EF2E13}" type="slidenum">
              <a:rPr lang="pl-PL" smtClean="0"/>
              <a:t>3</a:t>
            </a:fld>
            <a:endParaRPr lang="pl-PL"/>
          </a:p>
        </p:txBody>
      </p:sp>
    </p:spTree>
    <p:extLst>
      <p:ext uri="{BB962C8B-B14F-4D97-AF65-F5344CB8AC3E}">
        <p14:creationId xmlns:p14="http://schemas.microsoft.com/office/powerpoint/2010/main" val="412960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5D31592A-3D60-4955-36B1-686C95BD4BC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1955C271-977F-DEF5-331B-B60AB9CF7E8A}"/>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26679" y="2690451"/>
            <a:ext cx="5337910"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Tableau Desktop</a:t>
            </a:r>
          </a:p>
          <a:p>
            <a:r>
              <a:rPr lang="pl-PL" sz="2000" dirty="0">
                <a:latin typeface="Tahoma" panose="020B0604030504040204" pitchFamily="34" charset="0"/>
                <a:ea typeface="Tahoma" panose="020B0604030504040204" pitchFamily="34" charset="0"/>
                <a:cs typeface="Tahoma" panose="020B0604030504040204" pitchFamily="34" charset="0"/>
              </a:rPr>
              <a:t>Foundations of Chart Visualization</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ytuł 1">
            <a:extLst>
              <a:ext uri="{FF2B5EF4-FFF2-40B4-BE49-F238E27FC236}">
                <a16:creationId xmlns:a16="http://schemas.microsoft.com/office/drawing/2014/main" id="{3EB65024-3D1F-CC61-F71D-9AE3B81F9F41}"/>
              </a:ext>
            </a:extLst>
          </p:cNvPr>
          <p:cNvSpPr txBox="1">
            <a:spLocks/>
          </p:cNvSpPr>
          <p:nvPr/>
        </p:nvSpPr>
        <p:spPr>
          <a:xfrm>
            <a:off x="5786525" y="4638167"/>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Teaching</a:t>
            </a:r>
            <a:r>
              <a:rPr lang="pl-PL" sz="2800" dirty="0">
                <a:latin typeface="Tahoma" panose="020B0604030504040204" pitchFamily="34" charset="0"/>
                <a:ea typeface="Tahoma" panose="020B0604030504040204" pitchFamily="34" charset="0"/>
                <a:cs typeface="Tahoma" panose="020B0604030504040204" pitchFamily="34" charset="0"/>
              </a:rPr>
              <a:t> materials for </a:t>
            </a:r>
            <a:r>
              <a:rPr lang="pl-PL" sz="2800" dirty="0" err="1">
                <a:latin typeface="Tahoma" panose="020B0604030504040204" pitchFamily="34" charset="0"/>
                <a:ea typeface="Tahoma" panose="020B0604030504040204" pitchFamily="34" charset="0"/>
                <a:cs typeface="Tahoma" panose="020B0604030504040204" pitchFamily="34" charset="0"/>
              </a:rPr>
              <a:t>exercises</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
        <p:nvSpPr>
          <p:cNvPr id="2" name="Tytuł 1">
            <a:extLst>
              <a:ext uri="{FF2B5EF4-FFF2-40B4-BE49-F238E27FC236}">
                <a16:creationId xmlns:a16="http://schemas.microsoft.com/office/drawing/2014/main" id="{A56C5D7E-01C3-68F8-3F6B-7DEF33C316B7}"/>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6" name="Obraz 5">
            <a:extLst>
              <a:ext uri="{FF2B5EF4-FFF2-40B4-BE49-F238E27FC236}">
                <a16:creationId xmlns:a16="http://schemas.microsoft.com/office/drawing/2014/main" id="{0E4979B7-54DA-A5E5-74C6-E29A0A69CCDC}"/>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236E-61B6-5578-AA48-2AC78CB50ABC}"/>
              </a:ext>
            </a:extLst>
          </p:cNvPr>
          <p:cNvSpPr>
            <a:spLocks noGrp="1"/>
          </p:cNvSpPr>
          <p:nvPr>
            <p:ph type="title"/>
          </p:nvPr>
        </p:nvSpPr>
        <p:spPr/>
        <p:txBody>
          <a:bodyPr/>
          <a:lstStyle/>
          <a:p>
            <a:r>
              <a:rPr lang="en" dirty="0"/>
              <a:t>Combined Axis </a:t>
            </a:r>
            <a:endParaRPr lang="hr-HR" dirty="0"/>
          </a:p>
        </p:txBody>
      </p:sp>
      <p:sp>
        <p:nvSpPr>
          <p:cNvPr id="3" name="Content Placeholder 2">
            <a:extLst>
              <a:ext uri="{FF2B5EF4-FFF2-40B4-BE49-F238E27FC236}">
                <a16:creationId xmlns:a16="http://schemas.microsoft.com/office/drawing/2014/main" id="{40F91DE4-EE04-AA5E-4BC3-6559D172EA08}"/>
              </a:ext>
            </a:extLst>
          </p:cNvPr>
          <p:cNvSpPr>
            <a:spLocks noGrp="1"/>
          </p:cNvSpPr>
          <p:nvPr>
            <p:ph idx="1"/>
          </p:nvPr>
        </p:nvSpPr>
        <p:spPr>
          <a:xfrm>
            <a:off x="838200" y="1825625"/>
            <a:ext cx="7506903" cy="4351338"/>
          </a:xfrm>
        </p:spPr>
        <p:txBody>
          <a:bodyPr>
            <a:normAutofit lnSpcReduction="10000"/>
          </a:bodyPr>
          <a:lstStyle/>
          <a:p>
            <a:pPr marL="0" lvl="0" indent="0" algn="l" rtl="0">
              <a:spcBef>
                <a:spcPts val="800"/>
              </a:spcBef>
              <a:spcAft>
                <a:spcPts val="0"/>
              </a:spcAft>
              <a:buNone/>
            </a:pPr>
            <a:r>
              <a:rPr lang="en-US" dirty="0">
                <a:highlight>
                  <a:srgbClr val="FFFFFF"/>
                </a:highlight>
              </a:rPr>
              <a:t>Combined Axis (Blended Axis)</a:t>
            </a:r>
            <a:r>
              <a:rPr lang="en-US" dirty="0"/>
              <a:t> share an axis so that all marks are shown in a single pane.</a:t>
            </a:r>
          </a:p>
          <a:p>
            <a:pPr marL="0" lvl="0" indent="0" algn="l" rtl="0">
              <a:spcBef>
                <a:spcPts val="800"/>
              </a:spcBef>
              <a:spcAft>
                <a:spcPts val="0"/>
              </a:spcAft>
              <a:buNone/>
            </a:pPr>
            <a:r>
              <a:rPr lang="en-US" dirty="0"/>
              <a:t>Blending axes is most appropriate when comparing measures that have a similar scale and units.</a:t>
            </a:r>
          </a:p>
          <a:p>
            <a:pPr marL="0" lvl="0" indent="0" algn="l" rtl="0">
              <a:spcBef>
                <a:spcPts val="800"/>
              </a:spcBef>
              <a:spcAft>
                <a:spcPts val="0"/>
              </a:spcAft>
              <a:buNone/>
            </a:pPr>
            <a:r>
              <a:rPr lang="en-US" dirty="0"/>
              <a:t>Dragging one measure to another measure’s axis will create a combined axis. You will see this indicated by two green bars above the measure Y-axis. </a:t>
            </a:r>
          </a:p>
          <a:p>
            <a:pPr marL="0" lvl="0" indent="0" algn="l" rtl="0">
              <a:spcBef>
                <a:spcPts val="800"/>
              </a:spcBef>
              <a:spcAft>
                <a:spcPts val="200"/>
              </a:spcAft>
              <a:buNone/>
            </a:pPr>
            <a:r>
              <a:rPr lang="en-US" dirty="0"/>
              <a:t>Measures can be dragged to an axis from the data pane or the shelf card. </a:t>
            </a:r>
          </a:p>
          <a:p>
            <a:endParaRPr lang="hr-HR" dirty="0"/>
          </a:p>
        </p:txBody>
      </p:sp>
      <p:pic>
        <p:nvPicPr>
          <p:cNvPr id="4" name="Google Shape;773;p42">
            <a:extLst>
              <a:ext uri="{FF2B5EF4-FFF2-40B4-BE49-F238E27FC236}">
                <a16:creationId xmlns:a16="http://schemas.microsoft.com/office/drawing/2014/main" id="{EDEB0649-C49F-49C1-19E7-3AA8F4802193}"/>
              </a:ext>
            </a:extLst>
          </p:cNvPr>
          <p:cNvPicPr preferRelativeResize="0"/>
          <p:nvPr/>
        </p:nvPicPr>
        <p:blipFill>
          <a:blip r:embed="rId2">
            <a:alphaModFix/>
          </a:blip>
          <a:stretch>
            <a:fillRect/>
          </a:stretch>
        </p:blipFill>
        <p:spPr>
          <a:xfrm>
            <a:off x="8455475" y="1865748"/>
            <a:ext cx="3108460" cy="3668113"/>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D22E0C98-9794-69FC-DE85-0C45737C0C3A}"/>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31994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8568-E8EE-9235-7F97-879C47ED4C90}"/>
              </a:ext>
            </a:extLst>
          </p:cNvPr>
          <p:cNvSpPr>
            <a:spLocks noGrp="1"/>
          </p:cNvSpPr>
          <p:nvPr>
            <p:ph type="title"/>
          </p:nvPr>
        </p:nvSpPr>
        <p:spPr/>
        <p:txBody>
          <a:bodyPr/>
          <a:lstStyle/>
          <a:p>
            <a:r>
              <a:rPr lang="en" dirty="0"/>
              <a:t>Dual Axis</a:t>
            </a:r>
            <a:endParaRPr lang="hr-HR" dirty="0"/>
          </a:p>
        </p:txBody>
      </p:sp>
      <p:sp>
        <p:nvSpPr>
          <p:cNvPr id="3" name="Content Placeholder 2">
            <a:extLst>
              <a:ext uri="{FF2B5EF4-FFF2-40B4-BE49-F238E27FC236}">
                <a16:creationId xmlns:a16="http://schemas.microsoft.com/office/drawing/2014/main" id="{D126A971-E4D8-A825-0597-BD2A9FF627E3}"/>
              </a:ext>
            </a:extLst>
          </p:cNvPr>
          <p:cNvSpPr>
            <a:spLocks noGrp="1"/>
          </p:cNvSpPr>
          <p:nvPr>
            <p:ph idx="1"/>
          </p:nvPr>
        </p:nvSpPr>
        <p:spPr>
          <a:xfrm>
            <a:off x="838200" y="1825625"/>
            <a:ext cx="6967888" cy="4351338"/>
          </a:xfrm>
        </p:spPr>
        <p:txBody>
          <a:bodyPr>
            <a:normAutofit fontScale="92500"/>
          </a:bodyPr>
          <a:lstStyle/>
          <a:p>
            <a:pPr marL="0" lvl="0" indent="0" algn="l" rtl="0">
              <a:spcBef>
                <a:spcPts val="800"/>
              </a:spcBef>
              <a:spcAft>
                <a:spcPts val="0"/>
              </a:spcAft>
              <a:buNone/>
            </a:pPr>
            <a:r>
              <a:rPr lang="en-US" dirty="0"/>
              <a:t>Dual </a:t>
            </a:r>
            <a:r>
              <a:rPr lang="en-US" dirty="0">
                <a:highlight>
                  <a:schemeClr val="lt1"/>
                </a:highlight>
              </a:rPr>
              <a:t>Axis</a:t>
            </a:r>
            <a:r>
              <a:rPr lang="en-US" dirty="0"/>
              <a:t> compare multiple measures using dual axes which are two independent axes that are layered on top of each other. </a:t>
            </a:r>
          </a:p>
          <a:p>
            <a:pPr marL="0" lvl="0" indent="0" algn="l" rtl="0">
              <a:spcBef>
                <a:spcPts val="800"/>
              </a:spcBef>
              <a:spcAft>
                <a:spcPts val="0"/>
              </a:spcAft>
              <a:buNone/>
            </a:pPr>
            <a:r>
              <a:rPr lang="en-US" dirty="0"/>
              <a:t>Dual axes are useful for analyzing two measures with different scales. </a:t>
            </a:r>
          </a:p>
          <a:p>
            <a:pPr marL="0" lvl="0" indent="0" algn="l" rtl="0">
              <a:spcBef>
                <a:spcPts val="800"/>
              </a:spcBef>
              <a:spcAft>
                <a:spcPts val="0"/>
              </a:spcAft>
              <a:buNone/>
            </a:pPr>
            <a:r>
              <a:rPr lang="en-US" dirty="0"/>
              <a:t>Dragging a measure to the right or top of a view will create a dual axis. This is indicated by a black dotted line and one single green bar.</a:t>
            </a:r>
          </a:p>
          <a:p>
            <a:pPr marL="0" lvl="0" indent="0" algn="l" rtl="0">
              <a:spcBef>
                <a:spcPts val="800"/>
              </a:spcBef>
              <a:spcAft>
                <a:spcPts val="0"/>
              </a:spcAft>
              <a:buNone/>
            </a:pPr>
            <a:r>
              <a:rPr lang="en-US" dirty="0"/>
              <a:t>Dual axis can display two different marks types on the same view. </a:t>
            </a:r>
          </a:p>
          <a:p>
            <a:endParaRPr lang="hr-HR" dirty="0"/>
          </a:p>
        </p:txBody>
      </p:sp>
      <p:pic>
        <p:nvPicPr>
          <p:cNvPr id="4" name="Google Shape;782;p43">
            <a:extLst>
              <a:ext uri="{FF2B5EF4-FFF2-40B4-BE49-F238E27FC236}">
                <a16:creationId xmlns:a16="http://schemas.microsoft.com/office/drawing/2014/main" id="{8DC176B9-6906-08EE-1B45-9845921A7597}"/>
              </a:ext>
            </a:extLst>
          </p:cNvPr>
          <p:cNvPicPr preferRelativeResize="0"/>
          <p:nvPr/>
        </p:nvPicPr>
        <p:blipFill>
          <a:blip r:embed="rId2">
            <a:alphaModFix/>
          </a:blip>
          <a:stretch>
            <a:fillRect/>
          </a:stretch>
        </p:blipFill>
        <p:spPr>
          <a:xfrm>
            <a:off x="8142274" y="1920346"/>
            <a:ext cx="3211525" cy="3572901"/>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38AB61B1-D3DD-D197-4AE8-45C2ECD1F6EF}"/>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213119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B72C-E07E-EC78-09FC-4D2142EB330B}"/>
              </a:ext>
            </a:extLst>
          </p:cNvPr>
          <p:cNvSpPr>
            <a:spLocks noGrp="1"/>
          </p:cNvSpPr>
          <p:nvPr>
            <p:ph type="title"/>
          </p:nvPr>
        </p:nvSpPr>
        <p:spPr/>
        <p:txBody>
          <a:bodyPr/>
          <a:lstStyle/>
          <a:p>
            <a:r>
              <a:rPr lang="en" dirty="0"/>
              <a:t>Scatter Plots </a:t>
            </a:r>
            <a:endParaRPr lang="hr-HR" dirty="0"/>
          </a:p>
        </p:txBody>
      </p:sp>
      <p:sp>
        <p:nvSpPr>
          <p:cNvPr id="3" name="Content Placeholder 2">
            <a:extLst>
              <a:ext uri="{FF2B5EF4-FFF2-40B4-BE49-F238E27FC236}">
                <a16:creationId xmlns:a16="http://schemas.microsoft.com/office/drawing/2014/main" id="{5ECC4BCA-6FDB-999C-9B1C-AE0CF9A9C075}"/>
              </a:ext>
            </a:extLst>
          </p:cNvPr>
          <p:cNvSpPr>
            <a:spLocks noGrp="1"/>
          </p:cNvSpPr>
          <p:nvPr>
            <p:ph idx="1"/>
          </p:nvPr>
        </p:nvSpPr>
        <p:spPr>
          <a:xfrm>
            <a:off x="809324" y="1825625"/>
            <a:ext cx="6207493" cy="4351338"/>
          </a:xfrm>
        </p:spPr>
        <p:txBody>
          <a:bodyPr>
            <a:normAutofit fontScale="92500"/>
          </a:bodyPr>
          <a:lstStyle/>
          <a:p>
            <a:pPr marL="0" lvl="0" indent="0" algn="l" rtl="0">
              <a:spcBef>
                <a:spcPts val="800"/>
              </a:spcBef>
              <a:spcAft>
                <a:spcPts val="0"/>
              </a:spcAft>
              <a:buNone/>
            </a:pPr>
            <a:r>
              <a:rPr lang="en-US" dirty="0"/>
              <a:t>Scatter plots are used to visualize </a:t>
            </a:r>
            <a:r>
              <a:rPr lang="en-US" b="1" dirty="0"/>
              <a:t>relationships</a:t>
            </a:r>
            <a:r>
              <a:rPr lang="en-US" dirty="0"/>
              <a:t> between numerical variables and show patterns across data sets. </a:t>
            </a:r>
          </a:p>
          <a:p>
            <a:pPr marL="0" lvl="0" indent="0" algn="l" rtl="0">
              <a:spcBef>
                <a:spcPts val="800"/>
              </a:spcBef>
              <a:spcAft>
                <a:spcPts val="0"/>
              </a:spcAft>
              <a:buNone/>
            </a:pPr>
            <a:r>
              <a:rPr lang="en-US" dirty="0"/>
              <a:t>Create a scatter plot by placing at least one measure on the </a:t>
            </a:r>
            <a:r>
              <a:rPr lang="en-US" b="1" dirty="0"/>
              <a:t>Columns</a:t>
            </a:r>
            <a:r>
              <a:rPr lang="en-US" dirty="0"/>
              <a:t> shelf and at least one measure on the </a:t>
            </a:r>
            <a:r>
              <a:rPr lang="en-US" b="1" dirty="0"/>
              <a:t>Rows</a:t>
            </a:r>
            <a:r>
              <a:rPr lang="en-US" dirty="0"/>
              <a:t> shelf. </a:t>
            </a:r>
          </a:p>
          <a:p>
            <a:pPr marL="0" lvl="0" indent="0" algn="l" rtl="0">
              <a:spcBef>
                <a:spcPts val="800"/>
              </a:spcBef>
              <a:spcAft>
                <a:spcPts val="200"/>
              </a:spcAft>
              <a:buNone/>
            </a:pPr>
            <a:r>
              <a:rPr lang="en-US" dirty="0"/>
              <a:t>Dragging a secondary category (dimension) to the </a:t>
            </a:r>
            <a:r>
              <a:rPr lang="en-US" b="1" dirty="0"/>
              <a:t>Colors, Size, Label, Detail, or Shape</a:t>
            </a:r>
            <a:r>
              <a:rPr lang="en-US" dirty="0"/>
              <a:t> mark will create a multi-mark plot.</a:t>
            </a:r>
          </a:p>
          <a:p>
            <a:endParaRPr lang="hr-HR" dirty="0"/>
          </a:p>
        </p:txBody>
      </p:sp>
      <p:pic>
        <p:nvPicPr>
          <p:cNvPr id="4" name="Google Shape;793;p44">
            <a:extLst>
              <a:ext uri="{FF2B5EF4-FFF2-40B4-BE49-F238E27FC236}">
                <a16:creationId xmlns:a16="http://schemas.microsoft.com/office/drawing/2014/main" id="{5FF126F7-D6BC-4334-77EE-6999CC6452D4}"/>
              </a:ext>
            </a:extLst>
          </p:cNvPr>
          <p:cNvPicPr preferRelativeResize="0"/>
          <p:nvPr/>
        </p:nvPicPr>
        <p:blipFill>
          <a:blip r:embed="rId2">
            <a:alphaModFix/>
          </a:blip>
          <a:stretch>
            <a:fillRect/>
          </a:stretch>
        </p:blipFill>
        <p:spPr>
          <a:xfrm>
            <a:off x="7679079" y="2045292"/>
            <a:ext cx="3923860" cy="3537356"/>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83114190-FDF3-C75F-9B1E-55E86550D146}"/>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183532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EA20-C4AD-3522-BC04-B9272E75DE46}"/>
              </a:ext>
            </a:extLst>
          </p:cNvPr>
          <p:cNvSpPr>
            <a:spLocks noGrp="1"/>
          </p:cNvSpPr>
          <p:nvPr>
            <p:ph type="title"/>
          </p:nvPr>
        </p:nvSpPr>
        <p:spPr/>
        <p:txBody>
          <a:bodyPr/>
          <a:lstStyle/>
          <a:p>
            <a:r>
              <a:rPr lang="en" dirty="0"/>
              <a:t>Maps</a:t>
            </a:r>
            <a:endParaRPr lang="hr-HR" dirty="0"/>
          </a:p>
        </p:txBody>
      </p:sp>
      <p:sp>
        <p:nvSpPr>
          <p:cNvPr id="3" name="Content Placeholder 2">
            <a:extLst>
              <a:ext uri="{FF2B5EF4-FFF2-40B4-BE49-F238E27FC236}">
                <a16:creationId xmlns:a16="http://schemas.microsoft.com/office/drawing/2014/main" id="{1AAEEB7A-7F7A-4105-1FDD-20BA814AEF14}"/>
              </a:ext>
            </a:extLst>
          </p:cNvPr>
          <p:cNvSpPr>
            <a:spLocks noGrp="1"/>
          </p:cNvSpPr>
          <p:nvPr>
            <p:ph idx="1"/>
          </p:nvPr>
        </p:nvSpPr>
        <p:spPr>
          <a:xfrm>
            <a:off x="838200" y="1825625"/>
            <a:ext cx="6477000" cy="4351338"/>
          </a:xfrm>
        </p:spPr>
        <p:txBody>
          <a:bodyPr>
            <a:normAutofit fontScale="92500" lnSpcReduction="10000"/>
          </a:bodyPr>
          <a:lstStyle/>
          <a:p>
            <a:pPr marL="0" lvl="0" indent="0" algn="l" rtl="0">
              <a:spcBef>
                <a:spcPts val="800"/>
              </a:spcBef>
              <a:spcAft>
                <a:spcPts val="0"/>
              </a:spcAft>
              <a:buNone/>
            </a:pPr>
            <a:r>
              <a:rPr lang="en-US" dirty="0"/>
              <a:t>Maps allow you to develop a geographical analysis on your data. </a:t>
            </a:r>
          </a:p>
          <a:p>
            <a:pPr marL="0" lvl="0" indent="0" algn="l" rtl="0">
              <a:spcBef>
                <a:spcPts val="800"/>
              </a:spcBef>
              <a:spcAft>
                <a:spcPts val="0"/>
              </a:spcAft>
              <a:buNone/>
            </a:pPr>
            <a:r>
              <a:rPr lang="en-US" dirty="0"/>
              <a:t>Maps require location data to work correctly. </a:t>
            </a:r>
          </a:p>
          <a:p>
            <a:pPr marL="0" lvl="0" indent="0" algn="l" rtl="0">
              <a:spcBef>
                <a:spcPts val="800"/>
              </a:spcBef>
              <a:spcAft>
                <a:spcPts val="0"/>
              </a:spcAft>
              <a:buNone/>
            </a:pPr>
            <a:r>
              <a:rPr lang="en-US" dirty="0"/>
              <a:t>Common map data types include: </a:t>
            </a:r>
          </a:p>
          <a:p>
            <a:pPr marL="457200" lvl="0" indent="-323850" algn="l" rtl="0">
              <a:spcBef>
                <a:spcPts val="800"/>
              </a:spcBef>
              <a:spcAft>
                <a:spcPts val="0"/>
              </a:spcAft>
              <a:buSzPts val="1500"/>
              <a:buChar char="●"/>
            </a:pPr>
            <a:r>
              <a:rPr lang="en-US" dirty="0"/>
              <a:t>Longitude and Latitude</a:t>
            </a:r>
          </a:p>
          <a:p>
            <a:pPr marL="457200" lvl="0" indent="-323850" algn="l" rtl="0">
              <a:spcBef>
                <a:spcPts val="0"/>
              </a:spcBef>
              <a:spcAft>
                <a:spcPts val="0"/>
              </a:spcAft>
              <a:buSzPts val="1500"/>
              <a:buChar char="●"/>
            </a:pPr>
            <a:r>
              <a:rPr lang="en-US" dirty="0"/>
              <a:t>City, State, and Country</a:t>
            </a:r>
          </a:p>
          <a:p>
            <a:pPr marL="457200" lvl="0" indent="-323850" algn="l" rtl="0">
              <a:spcBef>
                <a:spcPts val="0"/>
              </a:spcBef>
              <a:spcAft>
                <a:spcPts val="0"/>
              </a:spcAft>
              <a:buSzPts val="1500"/>
              <a:buChar char="●"/>
            </a:pPr>
            <a:r>
              <a:rPr lang="en-US" dirty="0"/>
              <a:t>Airport</a:t>
            </a:r>
          </a:p>
          <a:p>
            <a:pPr marL="457200" lvl="0" indent="-323850" algn="l" rtl="0">
              <a:spcBef>
                <a:spcPts val="0"/>
              </a:spcBef>
              <a:spcAft>
                <a:spcPts val="0"/>
              </a:spcAft>
              <a:buSzPts val="1500"/>
              <a:buChar char="●"/>
            </a:pPr>
            <a:r>
              <a:rPr lang="en-US" dirty="0" err="1"/>
              <a:t>Areacode</a:t>
            </a:r>
            <a:r>
              <a:rPr lang="en-US" dirty="0"/>
              <a:t> (US)</a:t>
            </a:r>
          </a:p>
          <a:p>
            <a:pPr marL="0" lvl="0" indent="0" algn="l" rtl="0">
              <a:spcBef>
                <a:spcPts val="800"/>
              </a:spcBef>
              <a:spcAft>
                <a:spcPts val="0"/>
              </a:spcAft>
              <a:buNone/>
            </a:pPr>
            <a:r>
              <a:rPr lang="en-US" dirty="0"/>
              <a:t>Adding additional dimensions and measures to the marks card will further explain the level of detail. </a:t>
            </a:r>
          </a:p>
          <a:p>
            <a:pPr marL="0" lvl="0" indent="0" algn="l" rtl="0">
              <a:spcBef>
                <a:spcPts val="800"/>
              </a:spcBef>
              <a:spcAft>
                <a:spcPts val="0"/>
              </a:spcAft>
              <a:buNone/>
            </a:pPr>
            <a:endParaRPr lang="en-US" dirty="0">
              <a:solidFill>
                <a:schemeClr val="dk1"/>
              </a:solidFill>
            </a:endParaRPr>
          </a:p>
          <a:p>
            <a:endParaRPr lang="hr-HR" dirty="0"/>
          </a:p>
        </p:txBody>
      </p:sp>
      <p:pic>
        <p:nvPicPr>
          <p:cNvPr id="4" name="Google Shape;800;p45">
            <a:extLst>
              <a:ext uri="{FF2B5EF4-FFF2-40B4-BE49-F238E27FC236}">
                <a16:creationId xmlns:a16="http://schemas.microsoft.com/office/drawing/2014/main" id="{19A02C1F-D108-C47B-1C08-016E24304868}"/>
              </a:ext>
            </a:extLst>
          </p:cNvPr>
          <p:cNvPicPr preferRelativeResize="0"/>
          <p:nvPr/>
        </p:nvPicPr>
        <p:blipFill>
          <a:blip r:embed="rId2">
            <a:alphaModFix/>
          </a:blip>
          <a:stretch>
            <a:fillRect/>
          </a:stretch>
        </p:blipFill>
        <p:spPr>
          <a:xfrm>
            <a:off x="7860703" y="2069630"/>
            <a:ext cx="3666951" cy="3235522"/>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DB74ED2C-08A3-DFBA-0333-EDAD40E70248}"/>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286966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DB63-A1E5-C4A4-6341-30F676112398}"/>
              </a:ext>
            </a:extLst>
          </p:cNvPr>
          <p:cNvSpPr>
            <a:spLocks noGrp="1"/>
          </p:cNvSpPr>
          <p:nvPr>
            <p:ph type="title"/>
          </p:nvPr>
        </p:nvSpPr>
        <p:spPr/>
        <p:txBody>
          <a:bodyPr/>
          <a:lstStyle/>
          <a:p>
            <a:r>
              <a:rPr lang="en" dirty="0"/>
              <a:t>Parts of a Whole</a:t>
            </a:r>
            <a:endParaRPr lang="hr-HR" dirty="0"/>
          </a:p>
        </p:txBody>
      </p:sp>
      <p:sp>
        <p:nvSpPr>
          <p:cNvPr id="3" name="Content Placeholder 2">
            <a:extLst>
              <a:ext uri="{FF2B5EF4-FFF2-40B4-BE49-F238E27FC236}">
                <a16:creationId xmlns:a16="http://schemas.microsoft.com/office/drawing/2014/main" id="{9ACE5798-D55B-D173-B336-C46E9C5F3E33}"/>
              </a:ext>
            </a:extLst>
          </p:cNvPr>
          <p:cNvSpPr>
            <a:spLocks noGrp="1"/>
          </p:cNvSpPr>
          <p:nvPr>
            <p:ph idx="1"/>
          </p:nvPr>
        </p:nvSpPr>
        <p:spPr>
          <a:xfrm>
            <a:off x="838200" y="1825625"/>
            <a:ext cx="6342246" cy="4351338"/>
          </a:xfrm>
        </p:spPr>
        <p:txBody>
          <a:bodyPr>
            <a:normAutofit fontScale="92500"/>
          </a:bodyPr>
          <a:lstStyle/>
          <a:p>
            <a:pPr marL="0" lvl="0" indent="0" algn="l" rtl="0">
              <a:spcBef>
                <a:spcPts val="800"/>
              </a:spcBef>
              <a:spcAft>
                <a:spcPts val="0"/>
              </a:spcAft>
              <a:buNone/>
            </a:pPr>
            <a:r>
              <a:rPr lang="en-US" dirty="0"/>
              <a:t>Pie charts and tree maps are great options when you want to show a percentage of a whole. </a:t>
            </a:r>
          </a:p>
          <a:p>
            <a:pPr marL="0" lvl="0" indent="0" algn="l" rtl="0">
              <a:spcBef>
                <a:spcPts val="800"/>
              </a:spcBef>
              <a:spcAft>
                <a:spcPts val="0"/>
              </a:spcAft>
              <a:buNone/>
            </a:pPr>
            <a:r>
              <a:rPr lang="en-US" dirty="0"/>
              <a:t>Pie charts should be used when you want to show relationships between fields as they relate to the whole. They should be used when the amount of dimensions is limited (less than 5).</a:t>
            </a:r>
          </a:p>
          <a:p>
            <a:pPr marL="0" lvl="0" indent="0" algn="l" rtl="0">
              <a:spcBef>
                <a:spcPts val="800"/>
              </a:spcBef>
              <a:spcAft>
                <a:spcPts val="0"/>
              </a:spcAft>
              <a:buNone/>
            </a:pPr>
            <a:r>
              <a:rPr lang="en-US" dirty="0"/>
              <a:t>Tree maps, similar to pie charts, are a great way to show relationships between fields that have over 5 dimensions. </a:t>
            </a:r>
          </a:p>
          <a:p>
            <a:endParaRPr lang="hr-HR" dirty="0"/>
          </a:p>
        </p:txBody>
      </p:sp>
      <p:pic>
        <p:nvPicPr>
          <p:cNvPr id="4" name="Google Shape;838;p49">
            <a:extLst>
              <a:ext uri="{FF2B5EF4-FFF2-40B4-BE49-F238E27FC236}">
                <a16:creationId xmlns:a16="http://schemas.microsoft.com/office/drawing/2014/main" id="{33564F96-E26E-781D-638D-EF34E4E99015}"/>
              </a:ext>
            </a:extLst>
          </p:cNvPr>
          <p:cNvPicPr preferRelativeResize="0"/>
          <p:nvPr/>
        </p:nvPicPr>
        <p:blipFill>
          <a:blip r:embed="rId2">
            <a:alphaModFix/>
          </a:blip>
          <a:stretch>
            <a:fillRect/>
          </a:stretch>
        </p:blipFill>
        <p:spPr>
          <a:xfrm>
            <a:off x="7682829" y="2474646"/>
            <a:ext cx="3982173" cy="3053296"/>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FBEF590E-CDEE-DF51-E65E-80659328E315}"/>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428177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en-US" dirty="0"/>
              <a:t>Thank you for your 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23095" y="2049388"/>
            <a:ext cx="10947400" cy="3626908"/>
          </a:xfrm>
          <a:solidFill>
            <a:schemeClr val="bg1">
              <a:lumMod val="95000"/>
            </a:schemeClr>
          </a:solidFill>
        </p:spPr>
        <p:txBody>
          <a:bodyPr>
            <a:normAutofit/>
          </a:bodyPr>
          <a:lstStyle/>
          <a:p>
            <a:r>
              <a:rPr lang="en-US" sz="2400" dirty="0"/>
              <a:t>Dimension and Measures</a:t>
            </a:r>
          </a:p>
          <a:p>
            <a:r>
              <a:rPr lang="en-US" sz="2400" dirty="0"/>
              <a:t>Discrete and Continuous Fields </a:t>
            </a:r>
          </a:p>
          <a:p>
            <a:r>
              <a:rPr lang="en-US" sz="2400" dirty="0"/>
              <a:t>Editing Data Properties</a:t>
            </a:r>
          </a:p>
          <a:p>
            <a:r>
              <a:rPr lang="en-US" sz="2400" dirty="0"/>
              <a:t>Axis and Labels</a:t>
            </a:r>
          </a:p>
          <a:p>
            <a:r>
              <a:rPr lang="en-US" sz="2400" dirty="0"/>
              <a:t>Measure Values and Measure Names</a:t>
            </a:r>
            <a:endParaRPr lang="hr-HR" sz="2400" dirty="0"/>
          </a:p>
          <a:p>
            <a:r>
              <a:rPr lang="en-US" sz="2400" dirty="0"/>
              <a:t>Building Common Charts</a:t>
            </a:r>
          </a:p>
          <a:p>
            <a:endParaRPr lang="en-US" sz="24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 dirty="0"/>
              <a:t>Elements of a Visualization </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
        <p:nvSpPr>
          <p:cNvPr id="7" name="Symbol zastępczy zawartości 6">
            <a:extLst>
              <a:ext uri="{FF2B5EF4-FFF2-40B4-BE49-F238E27FC236}">
                <a16:creationId xmlns:a16="http://schemas.microsoft.com/office/drawing/2014/main" id="{B49D2F6B-FD8A-07D8-0005-DDB4D44E1753}"/>
              </a:ext>
            </a:extLst>
          </p:cNvPr>
          <p:cNvSpPr>
            <a:spLocks noGrp="1"/>
          </p:cNvSpPr>
          <p:nvPr>
            <p:ph idx="1"/>
          </p:nvPr>
        </p:nvSpPr>
        <p:spPr>
          <a:xfrm>
            <a:off x="1085851" y="1809750"/>
            <a:ext cx="10515600" cy="4023256"/>
          </a:xfrm>
        </p:spPr>
        <p:txBody>
          <a:bodyPr>
            <a:normAutofit/>
          </a:bodyPr>
          <a:lstStyle/>
          <a:p>
            <a:pPr marL="0" lvl="0" indent="0" algn="l" rtl="0">
              <a:spcBef>
                <a:spcPts val="800"/>
              </a:spcBef>
              <a:spcAft>
                <a:spcPts val="0"/>
              </a:spcAft>
              <a:buNone/>
            </a:pPr>
            <a:r>
              <a:rPr lang="en-US" sz="2000" dirty="0"/>
              <a:t>Dimensions, Measures, and Marks are combined to create different charts to visualize data.</a:t>
            </a:r>
          </a:p>
          <a:p>
            <a:pPr marL="0" lvl="0" indent="0" algn="l" rtl="0">
              <a:spcBef>
                <a:spcPts val="800"/>
              </a:spcBef>
              <a:spcAft>
                <a:spcPts val="0"/>
              </a:spcAft>
              <a:buNone/>
            </a:pPr>
            <a:r>
              <a:rPr lang="en-US" sz="2000" dirty="0"/>
              <a:t>Dimensions are qualitative values such as names and dates.</a:t>
            </a:r>
          </a:p>
          <a:p>
            <a:pPr marL="0" lvl="0" indent="0" algn="l" rtl="0">
              <a:spcBef>
                <a:spcPts val="800"/>
              </a:spcBef>
              <a:spcAft>
                <a:spcPts val="0"/>
              </a:spcAft>
              <a:buNone/>
            </a:pPr>
            <a:r>
              <a:rPr lang="en-US" sz="2000" dirty="0"/>
              <a:t>Measures are numeric, quantitative values you can measure.</a:t>
            </a:r>
          </a:p>
          <a:p>
            <a:pPr marL="0" lvl="0" indent="0" algn="l" rtl="0">
              <a:spcBef>
                <a:spcPts val="800"/>
              </a:spcBef>
              <a:spcAft>
                <a:spcPts val="0"/>
              </a:spcAft>
              <a:buNone/>
            </a:pPr>
            <a:r>
              <a:rPr lang="en-US" sz="2000" dirty="0"/>
              <a:t>Marks are the data points displayed on the view using:</a:t>
            </a:r>
          </a:p>
          <a:p>
            <a:pPr marL="457200" lvl="0" indent="-330200" algn="l" rtl="0">
              <a:spcBef>
                <a:spcPts val="800"/>
              </a:spcBef>
              <a:spcAft>
                <a:spcPts val="0"/>
              </a:spcAft>
              <a:buSzPts val="1600"/>
              <a:buChar char="●"/>
            </a:pPr>
            <a:r>
              <a:rPr lang="en-US" sz="2000" dirty="0"/>
              <a:t>Color</a:t>
            </a:r>
          </a:p>
          <a:p>
            <a:pPr marL="457200" lvl="0" indent="-330200" algn="l" rtl="0">
              <a:spcBef>
                <a:spcPts val="0"/>
              </a:spcBef>
              <a:spcAft>
                <a:spcPts val="0"/>
              </a:spcAft>
              <a:buSzPts val="1600"/>
              <a:buChar char="●"/>
            </a:pPr>
            <a:r>
              <a:rPr lang="en-US" sz="2000" dirty="0"/>
              <a:t>Size</a:t>
            </a:r>
          </a:p>
          <a:p>
            <a:pPr marL="457200" lvl="0" indent="-330200" algn="l" rtl="0">
              <a:spcBef>
                <a:spcPts val="0"/>
              </a:spcBef>
              <a:spcAft>
                <a:spcPts val="0"/>
              </a:spcAft>
              <a:buSzPts val="1600"/>
              <a:buChar char="●"/>
            </a:pPr>
            <a:r>
              <a:rPr lang="en-US" sz="2000" dirty="0"/>
              <a:t>Shape</a:t>
            </a:r>
          </a:p>
          <a:p>
            <a:pPr marL="457200" lvl="0" indent="-330200" algn="l" rtl="0">
              <a:spcBef>
                <a:spcPts val="0"/>
              </a:spcBef>
              <a:spcAft>
                <a:spcPts val="0"/>
              </a:spcAft>
              <a:buSzPts val="1600"/>
              <a:buChar char="●"/>
            </a:pPr>
            <a:r>
              <a:rPr lang="en-US" sz="2000" dirty="0"/>
              <a:t>Tooltip</a:t>
            </a:r>
          </a:p>
        </p:txBody>
      </p:sp>
      <p:sp>
        <p:nvSpPr>
          <p:cNvPr id="2" name="Symbol zastępczy zawartości 4">
            <a:extLst>
              <a:ext uri="{FF2B5EF4-FFF2-40B4-BE49-F238E27FC236}">
                <a16:creationId xmlns:a16="http://schemas.microsoft.com/office/drawing/2014/main" id="{1626FE20-44DB-83FA-48DC-8FE2492E74E2}"/>
              </a:ext>
            </a:extLst>
          </p:cNvPr>
          <p:cNvSpPr txBox="1">
            <a:spLocks/>
          </p:cNvSpPr>
          <p:nvPr/>
        </p:nvSpPr>
        <p:spPr>
          <a:xfrm>
            <a:off x="283632" y="5833006"/>
            <a:ext cx="7945968" cy="1203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370959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4822-A8B8-C26A-8030-23E24C6E221B}"/>
              </a:ext>
            </a:extLst>
          </p:cNvPr>
          <p:cNvSpPr>
            <a:spLocks noGrp="1"/>
          </p:cNvSpPr>
          <p:nvPr>
            <p:ph type="title"/>
          </p:nvPr>
        </p:nvSpPr>
        <p:spPr/>
        <p:txBody>
          <a:bodyPr/>
          <a:lstStyle/>
          <a:p>
            <a:r>
              <a:rPr lang="en" dirty="0"/>
              <a:t>Dimension and Measures</a:t>
            </a:r>
            <a:endParaRPr lang="hr-HR" dirty="0"/>
          </a:p>
        </p:txBody>
      </p:sp>
      <p:sp>
        <p:nvSpPr>
          <p:cNvPr id="3" name="Content Placeholder 2">
            <a:extLst>
              <a:ext uri="{FF2B5EF4-FFF2-40B4-BE49-F238E27FC236}">
                <a16:creationId xmlns:a16="http://schemas.microsoft.com/office/drawing/2014/main" id="{DC32B54D-6A4C-E603-6D75-114874F3465B}"/>
              </a:ext>
            </a:extLst>
          </p:cNvPr>
          <p:cNvSpPr>
            <a:spLocks noGrp="1"/>
          </p:cNvSpPr>
          <p:nvPr>
            <p:ph idx="1"/>
          </p:nvPr>
        </p:nvSpPr>
        <p:spPr>
          <a:xfrm>
            <a:off x="838200" y="1825625"/>
            <a:ext cx="6727257" cy="4351338"/>
          </a:xfrm>
        </p:spPr>
        <p:txBody>
          <a:bodyPr>
            <a:normAutofit fontScale="92500" lnSpcReduction="10000"/>
          </a:bodyPr>
          <a:lstStyle/>
          <a:p>
            <a:pPr marL="0" lvl="0" indent="0" algn="l" rtl="0">
              <a:spcBef>
                <a:spcPts val="800"/>
              </a:spcBef>
              <a:spcAft>
                <a:spcPts val="0"/>
              </a:spcAft>
              <a:buNone/>
            </a:pPr>
            <a:r>
              <a:rPr lang="en-US" dirty="0"/>
              <a:t>Data fields are created from columns in the data source. Fields dragged to a column or row shelf are represented as marks on the view.</a:t>
            </a:r>
          </a:p>
          <a:p>
            <a:pPr marL="0" lvl="0" indent="0" algn="l" rtl="0">
              <a:spcBef>
                <a:spcPts val="800"/>
              </a:spcBef>
              <a:spcAft>
                <a:spcPts val="0"/>
              </a:spcAft>
              <a:buNone/>
            </a:pPr>
            <a:r>
              <a:rPr lang="en-US" dirty="0"/>
              <a:t>Data fields can be categorized into two types: Dimensions and Measures.</a:t>
            </a:r>
          </a:p>
          <a:p>
            <a:pPr marL="457200" lvl="0" indent="-323850" algn="l" rtl="0">
              <a:spcBef>
                <a:spcPts val="800"/>
              </a:spcBef>
              <a:spcAft>
                <a:spcPts val="0"/>
              </a:spcAft>
              <a:buSzPts val="1500"/>
              <a:buChar char="●"/>
            </a:pPr>
            <a:r>
              <a:rPr lang="en-US" dirty="0"/>
              <a:t>Dimensions are fields used to categorize, segment, and reveal details in your data.</a:t>
            </a:r>
          </a:p>
          <a:p>
            <a:pPr marL="457200" lvl="0" indent="-323850" algn="l" rtl="0">
              <a:spcBef>
                <a:spcPts val="0"/>
              </a:spcBef>
              <a:spcAft>
                <a:spcPts val="0"/>
              </a:spcAft>
              <a:buSzPts val="1500"/>
              <a:buChar char="●"/>
            </a:pPr>
            <a:r>
              <a:rPr lang="en-US" dirty="0"/>
              <a:t>Measures are fields that can be aggregated. </a:t>
            </a:r>
          </a:p>
          <a:p>
            <a:pPr marL="0" lvl="0" indent="0" algn="l" rtl="0">
              <a:spcBef>
                <a:spcPts val="800"/>
              </a:spcBef>
              <a:spcAft>
                <a:spcPts val="0"/>
              </a:spcAft>
              <a:buNone/>
            </a:pPr>
            <a:r>
              <a:rPr lang="en-US" dirty="0"/>
              <a:t>Tableau separates these fields in the data pane using a single horizontal line. </a:t>
            </a:r>
          </a:p>
          <a:p>
            <a:endParaRPr lang="hr-HR" dirty="0"/>
          </a:p>
        </p:txBody>
      </p:sp>
      <p:pic>
        <p:nvPicPr>
          <p:cNvPr id="4" name="Google Shape;756;p40">
            <a:extLst>
              <a:ext uri="{FF2B5EF4-FFF2-40B4-BE49-F238E27FC236}">
                <a16:creationId xmlns:a16="http://schemas.microsoft.com/office/drawing/2014/main" id="{759BC3A9-145C-C3D6-6063-FAB250146530}"/>
              </a:ext>
            </a:extLst>
          </p:cNvPr>
          <p:cNvPicPr preferRelativeResize="0"/>
          <p:nvPr/>
        </p:nvPicPr>
        <p:blipFill>
          <a:blip r:embed="rId2">
            <a:alphaModFix/>
          </a:blip>
          <a:stretch>
            <a:fillRect/>
          </a:stretch>
        </p:blipFill>
        <p:spPr>
          <a:xfrm>
            <a:off x="8180146" y="1825625"/>
            <a:ext cx="2091731" cy="3526290"/>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4621C4D8-1365-7CB7-7629-3B58594F8A8A}"/>
              </a:ext>
            </a:extLst>
          </p:cNvPr>
          <p:cNvSpPr txBox="1">
            <a:spLocks/>
          </p:cNvSpPr>
          <p:nvPr/>
        </p:nvSpPr>
        <p:spPr>
          <a:xfrm>
            <a:off x="8180146" y="5457218"/>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225215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3F246-ECAB-6E19-20BE-9BBCCD523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04778-9472-3982-304F-953AE0F07D51}"/>
              </a:ext>
            </a:extLst>
          </p:cNvPr>
          <p:cNvSpPr>
            <a:spLocks noGrp="1"/>
          </p:cNvSpPr>
          <p:nvPr>
            <p:ph type="title"/>
          </p:nvPr>
        </p:nvSpPr>
        <p:spPr/>
        <p:txBody>
          <a:bodyPr/>
          <a:lstStyle/>
          <a:p>
            <a:r>
              <a:rPr lang="en" dirty="0"/>
              <a:t>Dimension and Measures</a:t>
            </a:r>
            <a:endParaRPr lang="hr-HR" dirty="0"/>
          </a:p>
        </p:txBody>
      </p:sp>
      <p:sp>
        <p:nvSpPr>
          <p:cNvPr id="3" name="Content Placeholder 2">
            <a:extLst>
              <a:ext uri="{FF2B5EF4-FFF2-40B4-BE49-F238E27FC236}">
                <a16:creationId xmlns:a16="http://schemas.microsoft.com/office/drawing/2014/main" id="{9627B01E-22BE-C58C-113C-C0246B7C9496}"/>
              </a:ext>
            </a:extLst>
          </p:cNvPr>
          <p:cNvSpPr>
            <a:spLocks noGrp="1"/>
          </p:cNvSpPr>
          <p:nvPr>
            <p:ph idx="1"/>
          </p:nvPr>
        </p:nvSpPr>
        <p:spPr>
          <a:xfrm>
            <a:off x="838200" y="1825625"/>
            <a:ext cx="10346356" cy="4351338"/>
          </a:xfrm>
        </p:spPr>
        <p:txBody>
          <a:bodyPr>
            <a:normAutofit/>
          </a:bodyPr>
          <a:lstStyle/>
          <a:p>
            <a:pPr marL="0" lvl="0" indent="0" algn="l" rtl="0">
              <a:spcBef>
                <a:spcPts val="800"/>
              </a:spcBef>
              <a:spcAft>
                <a:spcPts val="0"/>
              </a:spcAft>
              <a:buNone/>
            </a:pPr>
            <a:r>
              <a:rPr lang="en-US" dirty="0"/>
              <a:t>Dimension and Measures can be represented in two different ways: Continuous and Discrete.</a:t>
            </a:r>
          </a:p>
          <a:p>
            <a:pPr marL="457200" lvl="0" indent="-323850" algn="l" rtl="0">
              <a:spcBef>
                <a:spcPts val="800"/>
              </a:spcBef>
              <a:spcAft>
                <a:spcPts val="0"/>
              </a:spcAft>
              <a:buSzPts val="1500"/>
              <a:buChar char="●"/>
            </a:pPr>
            <a:r>
              <a:rPr lang="en-US" dirty="0"/>
              <a:t>Continuous fields represent a continuous path without an interruption. They create X-axis when placed on Columns and Y-axis when placed on Rows Shelf</a:t>
            </a:r>
          </a:p>
          <a:p>
            <a:pPr marL="457200" lvl="0" indent="-323850" algn="l" rtl="0">
              <a:spcBef>
                <a:spcPts val="800"/>
              </a:spcBef>
              <a:spcAft>
                <a:spcPts val="0"/>
              </a:spcAft>
              <a:buSzPts val="1500"/>
              <a:buChar char="●"/>
            </a:pPr>
            <a:r>
              <a:rPr lang="en-US" dirty="0"/>
              <a:t>Discrete fields are individually separate and distinct. They create headers for rows and columns when placed on Rows or Columns Shelf.</a:t>
            </a:r>
          </a:p>
          <a:p>
            <a:pPr marL="457200" lvl="0" indent="-323850" algn="l" rtl="0">
              <a:spcBef>
                <a:spcPts val="800"/>
              </a:spcBef>
              <a:spcAft>
                <a:spcPts val="0"/>
              </a:spcAft>
              <a:buSzPts val="1500"/>
              <a:buChar char="●"/>
            </a:pPr>
            <a:r>
              <a:rPr lang="en-US" dirty="0"/>
              <a:t>Important note: Continuous fields are represented as green and discrete fields are blue. </a:t>
            </a:r>
          </a:p>
        </p:txBody>
      </p:sp>
    </p:spTree>
    <p:extLst>
      <p:ext uri="{BB962C8B-B14F-4D97-AF65-F5344CB8AC3E}">
        <p14:creationId xmlns:p14="http://schemas.microsoft.com/office/powerpoint/2010/main" val="35964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8982-205B-8507-7C14-52AE4296F5DF}"/>
              </a:ext>
            </a:extLst>
          </p:cNvPr>
          <p:cNvSpPr>
            <a:spLocks noGrp="1"/>
          </p:cNvSpPr>
          <p:nvPr>
            <p:ph type="title"/>
          </p:nvPr>
        </p:nvSpPr>
        <p:spPr/>
        <p:txBody>
          <a:bodyPr/>
          <a:lstStyle/>
          <a:p>
            <a:r>
              <a:rPr lang="en" dirty="0"/>
              <a:t>Chart Axis</a:t>
            </a:r>
            <a:endParaRPr lang="hr-HR" dirty="0"/>
          </a:p>
        </p:txBody>
      </p:sp>
      <p:sp>
        <p:nvSpPr>
          <p:cNvPr id="3" name="Content Placeholder 2">
            <a:extLst>
              <a:ext uri="{FF2B5EF4-FFF2-40B4-BE49-F238E27FC236}">
                <a16:creationId xmlns:a16="http://schemas.microsoft.com/office/drawing/2014/main" id="{296E6BDB-8B02-97C1-564F-37507F9E6703}"/>
              </a:ext>
            </a:extLst>
          </p:cNvPr>
          <p:cNvSpPr>
            <a:spLocks noGrp="1"/>
          </p:cNvSpPr>
          <p:nvPr>
            <p:ph idx="1"/>
          </p:nvPr>
        </p:nvSpPr>
        <p:spPr>
          <a:xfrm>
            <a:off x="641677" y="1806375"/>
            <a:ext cx="7270289" cy="4351338"/>
          </a:xfrm>
        </p:spPr>
        <p:txBody>
          <a:bodyPr>
            <a:normAutofit fontScale="92500" lnSpcReduction="10000"/>
          </a:bodyPr>
          <a:lstStyle/>
          <a:p>
            <a:pPr marL="0" lvl="0" indent="0" algn="l" rtl="0">
              <a:spcBef>
                <a:spcPts val="800"/>
              </a:spcBef>
              <a:spcAft>
                <a:spcPts val="0"/>
              </a:spcAft>
              <a:buNone/>
            </a:pPr>
            <a:r>
              <a:rPr lang="en-US" dirty="0"/>
              <a:t>If your chart includes a continuous field in the rows or columns shelf, an axis is added to the view. The axis will display data points within a range of values. </a:t>
            </a:r>
          </a:p>
          <a:p>
            <a:pPr marL="0" lvl="0" indent="0" algn="l" rtl="0">
              <a:spcBef>
                <a:spcPts val="800"/>
              </a:spcBef>
              <a:spcAft>
                <a:spcPts val="0"/>
              </a:spcAft>
              <a:buNone/>
            </a:pPr>
            <a:r>
              <a:rPr lang="en-US" dirty="0"/>
              <a:t>The axis can appear horizontal or vertical depending on the location of your measure. </a:t>
            </a:r>
          </a:p>
          <a:p>
            <a:pPr marL="457200" lvl="0" indent="-323850" algn="l" rtl="0">
              <a:spcBef>
                <a:spcPts val="800"/>
              </a:spcBef>
              <a:spcAft>
                <a:spcPts val="0"/>
              </a:spcAft>
              <a:buSzPts val="1500"/>
              <a:buChar char="●"/>
            </a:pPr>
            <a:r>
              <a:rPr lang="en-US" dirty="0"/>
              <a:t>Horizontal axis - Measure on the rows shelf</a:t>
            </a:r>
          </a:p>
          <a:p>
            <a:pPr marL="457200" lvl="0" indent="-323850" algn="l" rtl="0">
              <a:spcBef>
                <a:spcPts val="0"/>
              </a:spcBef>
              <a:spcAft>
                <a:spcPts val="0"/>
              </a:spcAft>
              <a:buSzPts val="1500"/>
              <a:buChar char="●"/>
            </a:pPr>
            <a:r>
              <a:rPr lang="en-US" dirty="0"/>
              <a:t>Vertical axis - Measure on the columns she</a:t>
            </a:r>
            <a:r>
              <a:rPr lang="hr-HR" dirty="0"/>
              <a:t>l</a:t>
            </a:r>
            <a:r>
              <a:rPr lang="en-US" dirty="0"/>
              <a:t>f </a:t>
            </a:r>
          </a:p>
          <a:p>
            <a:pPr marL="0" lvl="0" indent="0" algn="l" rtl="0">
              <a:spcBef>
                <a:spcPts val="800"/>
              </a:spcBef>
              <a:spcAft>
                <a:spcPts val="0"/>
              </a:spcAft>
              <a:buNone/>
            </a:pPr>
            <a:r>
              <a:rPr lang="en-US" dirty="0"/>
              <a:t>Double clicking the axis provides options to edit the configuration of the axis.</a:t>
            </a:r>
          </a:p>
          <a:p>
            <a:pPr marL="0" lvl="0" indent="0" algn="l" rtl="0">
              <a:spcBef>
                <a:spcPts val="800"/>
              </a:spcBef>
              <a:spcAft>
                <a:spcPts val="0"/>
              </a:spcAft>
              <a:buNone/>
            </a:pPr>
            <a:r>
              <a:rPr lang="en-US" dirty="0"/>
              <a:t>Right click on the axis to adjust the view and format. </a:t>
            </a:r>
          </a:p>
          <a:p>
            <a:endParaRPr lang="hr-HR" dirty="0"/>
          </a:p>
        </p:txBody>
      </p:sp>
      <p:pic>
        <p:nvPicPr>
          <p:cNvPr id="4" name="Google Shape;794;p44">
            <a:extLst>
              <a:ext uri="{FF2B5EF4-FFF2-40B4-BE49-F238E27FC236}">
                <a16:creationId xmlns:a16="http://schemas.microsoft.com/office/drawing/2014/main" id="{CDE7FD30-1566-B66A-8513-D785E2138270}"/>
              </a:ext>
            </a:extLst>
          </p:cNvPr>
          <p:cNvPicPr preferRelativeResize="0"/>
          <p:nvPr/>
        </p:nvPicPr>
        <p:blipFill>
          <a:blip r:embed="rId2">
            <a:alphaModFix/>
          </a:blip>
          <a:stretch>
            <a:fillRect/>
          </a:stretch>
        </p:blipFill>
        <p:spPr>
          <a:xfrm>
            <a:off x="8489891" y="1980155"/>
            <a:ext cx="3085331" cy="3537355"/>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0CA2CA74-A073-E65D-5733-A3AEC6542C97}"/>
              </a:ext>
            </a:extLst>
          </p:cNvPr>
          <p:cNvSpPr txBox="1">
            <a:spLocks/>
          </p:cNvSpPr>
          <p:nvPr/>
        </p:nvSpPr>
        <p:spPr>
          <a:xfrm>
            <a:off x="8489891" y="5680405"/>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31033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0936-F547-DFE2-2284-60F910ADEE97}"/>
              </a:ext>
            </a:extLst>
          </p:cNvPr>
          <p:cNvSpPr>
            <a:spLocks noGrp="1"/>
          </p:cNvSpPr>
          <p:nvPr>
            <p:ph type="title"/>
          </p:nvPr>
        </p:nvSpPr>
        <p:spPr/>
        <p:txBody>
          <a:bodyPr/>
          <a:lstStyle/>
          <a:p>
            <a:r>
              <a:rPr lang="en" dirty="0"/>
              <a:t>Chart Labels</a:t>
            </a:r>
            <a:endParaRPr lang="hr-HR" dirty="0"/>
          </a:p>
        </p:txBody>
      </p:sp>
      <p:sp>
        <p:nvSpPr>
          <p:cNvPr id="3" name="Content Placeholder 2">
            <a:extLst>
              <a:ext uri="{FF2B5EF4-FFF2-40B4-BE49-F238E27FC236}">
                <a16:creationId xmlns:a16="http://schemas.microsoft.com/office/drawing/2014/main" id="{E85F39F7-626F-1010-ABB5-1EC87C7C6524}"/>
              </a:ext>
            </a:extLst>
          </p:cNvPr>
          <p:cNvSpPr>
            <a:spLocks noGrp="1"/>
          </p:cNvSpPr>
          <p:nvPr>
            <p:ph idx="1"/>
          </p:nvPr>
        </p:nvSpPr>
        <p:spPr>
          <a:xfrm>
            <a:off x="838200" y="1825625"/>
            <a:ext cx="7218145" cy="4351338"/>
          </a:xfrm>
        </p:spPr>
        <p:txBody>
          <a:bodyPr>
            <a:normAutofit fontScale="92500" lnSpcReduction="10000"/>
          </a:bodyPr>
          <a:lstStyle/>
          <a:p>
            <a:pPr marL="0" lvl="0" indent="0" algn="l" rtl="0">
              <a:spcBef>
                <a:spcPts val="800"/>
              </a:spcBef>
              <a:spcAft>
                <a:spcPts val="0"/>
              </a:spcAft>
              <a:buNone/>
            </a:pPr>
            <a:r>
              <a:rPr lang="en-US" dirty="0"/>
              <a:t>As you create visualization, labels can be added to the marks on the chart. </a:t>
            </a:r>
          </a:p>
          <a:p>
            <a:pPr marL="0" lvl="0" indent="0" algn="l" rtl="0">
              <a:spcBef>
                <a:spcPts val="800"/>
              </a:spcBef>
              <a:spcAft>
                <a:spcPts val="0"/>
              </a:spcAft>
              <a:buNone/>
            </a:pPr>
            <a:r>
              <a:rPr lang="en-US" dirty="0"/>
              <a:t>You can add labels by clicking on the marks label and checking on the “Show mark labels” checkbox on the labels dialog box. </a:t>
            </a:r>
          </a:p>
          <a:p>
            <a:pPr marL="0" lvl="0" indent="0" algn="l" rtl="0">
              <a:spcBef>
                <a:spcPts val="800"/>
              </a:spcBef>
              <a:spcAft>
                <a:spcPts val="0"/>
              </a:spcAft>
              <a:buNone/>
            </a:pPr>
            <a:r>
              <a:rPr lang="en-US" dirty="0"/>
              <a:t>Using this dialog box, you can change the format of the labels. </a:t>
            </a:r>
          </a:p>
          <a:p>
            <a:pPr marL="0" lvl="0" indent="0" algn="l" rtl="0">
              <a:spcBef>
                <a:spcPts val="800"/>
              </a:spcBef>
              <a:spcAft>
                <a:spcPts val="0"/>
              </a:spcAft>
              <a:buNone/>
            </a:pPr>
            <a:r>
              <a:rPr lang="en-US" dirty="0"/>
              <a:t>Alternatively, you can create labels by dragging a dimension or measure to the labels mark card.</a:t>
            </a:r>
          </a:p>
          <a:p>
            <a:pPr marL="0" lvl="0" indent="0" algn="l" rtl="0">
              <a:spcBef>
                <a:spcPts val="800"/>
              </a:spcBef>
              <a:spcAft>
                <a:spcPts val="0"/>
              </a:spcAft>
              <a:buNone/>
            </a:pPr>
            <a:r>
              <a:rPr lang="en-US" dirty="0"/>
              <a:t>Individual labels can be added to a mark by right clicking the mark on the view. </a:t>
            </a:r>
          </a:p>
          <a:p>
            <a:pPr marL="0" lvl="0" indent="0" algn="l" rtl="0">
              <a:spcBef>
                <a:spcPts val="800"/>
              </a:spcBef>
              <a:spcAft>
                <a:spcPts val="200"/>
              </a:spcAft>
              <a:buNone/>
            </a:pPr>
            <a:endParaRPr lang="en-US" dirty="0"/>
          </a:p>
          <a:p>
            <a:endParaRPr lang="hr-HR" dirty="0"/>
          </a:p>
        </p:txBody>
      </p:sp>
      <p:pic>
        <p:nvPicPr>
          <p:cNvPr id="4" name="Google Shape;803;p45">
            <a:extLst>
              <a:ext uri="{FF2B5EF4-FFF2-40B4-BE49-F238E27FC236}">
                <a16:creationId xmlns:a16="http://schemas.microsoft.com/office/drawing/2014/main" id="{2F6BE005-E67B-1994-B702-CD3E4EE05195}"/>
              </a:ext>
            </a:extLst>
          </p:cNvPr>
          <p:cNvPicPr preferRelativeResize="0"/>
          <p:nvPr/>
        </p:nvPicPr>
        <p:blipFill>
          <a:blip r:embed="rId2">
            <a:alphaModFix/>
          </a:blip>
          <a:stretch>
            <a:fillRect/>
          </a:stretch>
        </p:blipFill>
        <p:spPr>
          <a:xfrm>
            <a:off x="8297777" y="1344888"/>
            <a:ext cx="3522046" cy="4642027"/>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5E2B6048-970F-A5BB-8311-F17B5A5F0274}"/>
              </a:ext>
            </a:extLst>
          </p:cNvPr>
          <p:cNvSpPr txBox="1">
            <a:spLocks/>
          </p:cNvSpPr>
          <p:nvPr/>
        </p:nvSpPr>
        <p:spPr>
          <a:xfrm>
            <a:off x="8150328" y="5986915"/>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223639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7D89-12DD-4006-09B3-031ED5658344}"/>
              </a:ext>
            </a:extLst>
          </p:cNvPr>
          <p:cNvSpPr>
            <a:spLocks noGrp="1"/>
          </p:cNvSpPr>
          <p:nvPr>
            <p:ph type="title"/>
          </p:nvPr>
        </p:nvSpPr>
        <p:spPr/>
        <p:txBody>
          <a:bodyPr/>
          <a:lstStyle/>
          <a:p>
            <a:r>
              <a:rPr lang="en" dirty="0"/>
              <a:t>Bar Charts</a:t>
            </a:r>
            <a:endParaRPr lang="hr-HR" dirty="0"/>
          </a:p>
        </p:txBody>
      </p:sp>
      <p:sp>
        <p:nvSpPr>
          <p:cNvPr id="3" name="Content Placeholder 2">
            <a:extLst>
              <a:ext uri="{FF2B5EF4-FFF2-40B4-BE49-F238E27FC236}">
                <a16:creationId xmlns:a16="http://schemas.microsoft.com/office/drawing/2014/main" id="{15323447-020A-862A-9025-A05F3CF2D7E9}"/>
              </a:ext>
            </a:extLst>
          </p:cNvPr>
          <p:cNvSpPr>
            <a:spLocks noGrp="1"/>
          </p:cNvSpPr>
          <p:nvPr>
            <p:ph idx="1"/>
          </p:nvPr>
        </p:nvSpPr>
        <p:spPr>
          <a:xfrm>
            <a:off x="838200" y="1825625"/>
            <a:ext cx="7102642" cy="4351338"/>
          </a:xfrm>
        </p:spPr>
        <p:txBody>
          <a:bodyPr/>
          <a:lstStyle/>
          <a:p>
            <a:pPr marL="0" lvl="0" indent="0" algn="l" rtl="0">
              <a:spcBef>
                <a:spcPts val="800"/>
              </a:spcBef>
              <a:spcAft>
                <a:spcPts val="0"/>
              </a:spcAft>
              <a:buNone/>
            </a:pPr>
            <a:r>
              <a:rPr lang="en-US" dirty="0"/>
              <a:t>Bar charts compare data across categories. </a:t>
            </a:r>
          </a:p>
          <a:p>
            <a:pPr marL="0" lvl="0" indent="0" algn="l" rtl="0">
              <a:spcBef>
                <a:spcPts val="800"/>
              </a:spcBef>
              <a:spcAft>
                <a:spcPts val="0"/>
              </a:spcAft>
              <a:buNone/>
            </a:pPr>
            <a:r>
              <a:rPr lang="en-US" dirty="0"/>
              <a:t>A </a:t>
            </a:r>
            <a:r>
              <a:rPr lang="en-US" i="1" dirty="0"/>
              <a:t>vertical</a:t>
            </a:r>
            <a:r>
              <a:rPr lang="en-US" dirty="0"/>
              <a:t> bar chart is created by placing a dimension on the Column shelf and a measure on the Rows shelf.</a:t>
            </a:r>
          </a:p>
          <a:p>
            <a:pPr marL="0" lvl="0" indent="0" algn="l" rtl="0">
              <a:spcBef>
                <a:spcPts val="800"/>
              </a:spcBef>
              <a:spcAft>
                <a:spcPts val="0"/>
              </a:spcAft>
              <a:buNone/>
            </a:pPr>
            <a:r>
              <a:rPr lang="en-US" dirty="0"/>
              <a:t>A </a:t>
            </a:r>
            <a:r>
              <a:rPr lang="en-US" i="1" dirty="0"/>
              <a:t>horizontal</a:t>
            </a:r>
            <a:r>
              <a:rPr lang="en-US" dirty="0"/>
              <a:t> bar chart is created by placing a dimension on the Rows shelf and a measure on the Columns shelf. </a:t>
            </a:r>
          </a:p>
          <a:p>
            <a:pPr marL="0" lvl="0" indent="0" algn="l" rtl="0">
              <a:spcBef>
                <a:spcPts val="800"/>
              </a:spcBef>
              <a:spcAft>
                <a:spcPts val="200"/>
              </a:spcAft>
              <a:buNone/>
            </a:pPr>
            <a:r>
              <a:rPr lang="en-US" dirty="0"/>
              <a:t>Use additional measures or dimensions to further explain your data by adding color (stacked bar) or size to your marks. </a:t>
            </a:r>
          </a:p>
          <a:p>
            <a:endParaRPr lang="hr-HR" dirty="0"/>
          </a:p>
        </p:txBody>
      </p:sp>
      <p:pic>
        <p:nvPicPr>
          <p:cNvPr id="4" name="Google Shape;757;p40">
            <a:extLst>
              <a:ext uri="{FF2B5EF4-FFF2-40B4-BE49-F238E27FC236}">
                <a16:creationId xmlns:a16="http://schemas.microsoft.com/office/drawing/2014/main" id="{62F7FAB4-69CB-4EC2-E575-01A4E1ECD528}"/>
              </a:ext>
            </a:extLst>
          </p:cNvPr>
          <p:cNvPicPr preferRelativeResize="0"/>
          <p:nvPr/>
        </p:nvPicPr>
        <p:blipFill>
          <a:blip r:embed="rId2">
            <a:alphaModFix/>
          </a:blip>
          <a:stretch>
            <a:fillRect/>
          </a:stretch>
        </p:blipFill>
        <p:spPr>
          <a:xfrm>
            <a:off x="8176256" y="1825625"/>
            <a:ext cx="3177543" cy="3989825"/>
          </a:xfrm>
          <a:prstGeom prst="rect">
            <a:avLst/>
          </a:prstGeom>
          <a:noFill/>
          <a:ln>
            <a:noFill/>
          </a:ln>
        </p:spPr>
      </p:pic>
      <p:sp>
        <p:nvSpPr>
          <p:cNvPr id="5" name="Symbol zastępczy zawartości 4">
            <a:extLst>
              <a:ext uri="{FF2B5EF4-FFF2-40B4-BE49-F238E27FC236}">
                <a16:creationId xmlns:a16="http://schemas.microsoft.com/office/drawing/2014/main" id="{2698C673-96F0-3554-8688-9CF5C2CEE855}"/>
              </a:ext>
            </a:extLst>
          </p:cNvPr>
          <p:cNvSpPr txBox="1">
            <a:spLocks/>
          </p:cNvSpPr>
          <p:nvPr/>
        </p:nvSpPr>
        <p:spPr>
          <a:xfrm>
            <a:off x="8176256" y="5920753"/>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111093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9A79-1B20-EE3F-34DA-D26F5A1009A6}"/>
              </a:ext>
            </a:extLst>
          </p:cNvPr>
          <p:cNvSpPr>
            <a:spLocks noGrp="1"/>
          </p:cNvSpPr>
          <p:nvPr>
            <p:ph type="title"/>
          </p:nvPr>
        </p:nvSpPr>
        <p:spPr/>
        <p:txBody>
          <a:bodyPr/>
          <a:lstStyle/>
          <a:p>
            <a:r>
              <a:rPr lang="en" dirty="0"/>
              <a:t>Line Charts</a:t>
            </a:r>
            <a:endParaRPr lang="hr-HR" dirty="0"/>
          </a:p>
        </p:txBody>
      </p:sp>
      <p:sp>
        <p:nvSpPr>
          <p:cNvPr id="3" name="Content Placeholder 2">
            <a:extLst>
              <a:ext uri="{FF2B5EF4-FFF2-40B4-BE49-F238E27FC236}">
                <a16:creationId xmlns:a16="http://schemas.microsoft.com/office/drawing/2014/main" id="{3B35CFD2-5A4F-206D-692D-D512B03A011F}"/>
              </a:ext>
            </a:extLst>
          </p:cNvPr>
          <p:cNvSpPr>
            <a:spLocks noGrp="1"/>
          </p:cNvSpPr>
          <p:nvPr>
            <p:ph idx="1"/>
          </p:nvPr>
        </p:nvSpPr>
        <p:spPr>
          <a:xfrm>
            <a:off x="838200" y="1825625"/>
            <a:ext cx="7362524" cy="4351338"/>
          </a:xfrm>
        </p:spPr>
        <p:txBody>
          <a:bodyPr>
            <a:normAutofit lnSpcReduction="10000"/>
          </a:bodyPr>
          <a:lstStyle/>
          <a:p>
            <a:pPr marL="0" lvl="0" indent="0" algn="l" rtl="0">
              <a:spcBef>
                <a:spcPts val="800"/>
              </a:spcBef>
              <a:spcAft>
                <a:spcPts val="0"/>
              </a:spcAft>
              <a:buNone/>
            </a:pPr>
            <a:r>
              <a:rPr lang="en-US" dirty="0"/>
              <a:t>Line charts connect individual data points in a view. </a:t>
            </a:r>
          </a:p>
          <a:p>
            <a:pPr marL="0" lvl="0" indent="0" algn="l" rtl="0">
              <a:spcBef>
                <a:spcPts val="800"/>
              </a:spcBef>
              <a:spcAft>
                <a:spcPts val="0"/>
              </a:spcAft>
              <a:buClr>
                <a:schemeClr val="dk1"/>
              </a:buClr>
              <a:buSzPts val="1100"/>
              <a:buFont typeface="Arial"/>
              <a:buNone/>
            </a:pPr>
            <a:r>
              <a:rPr lang="en-US" dirty="0"/>
              <a:t>They provide a simple way to visualize a sequence of values and are useful when you want to see trends over time or to forecast future values.</a:t>
            </a:r>
          </a:p>
          <a:p>
            <a:pPr marL="0" lvl="0" indent="0" algn="l" rtl="0">
              <a:spcBef>
                <a:spcPts val="800"/>
              </a:spcBef>
              <a:spcAft>
                <a:spcPts val="0"/>
              </a:spcAft>
              <a:buClr>
                <a:schemeClr val="dk1"/>
              </a:buClr>
              <a:buSzPts val="1100"/>
              <a:buFont typeface="Arial"/>
              <a:buNone/>
            </a:pPr>
            <a:r>
              <a:rPr lang="en-US" dirty="0"/>
              <a:t>While not required, line charts are commonly used when a date dimension is involved. </a:t>
            </a:r>
          </a:p>
          <a:p>
            <a:pPr marL="0" lvl="0" indent="0" algn="l" rtl="0">
              <a:spcBef>
                <a:spcPts val="800"/>
              </a:spcBef>
              <a:spcAft>
                <a:spcPts val="0"/>
              </a:spcAft>
              <a:buClr>
                <a:schemeClr val="dk1"/>
              </a:buClr>
              <a:buSzPts val="1100"/>
              <a:buFont typeface="Arial"/>
              <a:buNone/>
            </a:pPr>
            <a:r>
              <a:rPr lang="en-US" dirty="0"/>
              <a:t>Fields added to the columns shelf will be the </a:t>
            </a:r>
            <a:r>
              <a:rPr lang="en-US" b="1" dirty="0"/>
              <a:t>X-axis </a:t>
            </a:r>
            <a:r>
              <a:rPr lang="en-US" dirty="0"/>
              <a:t>and Fields added the rows shelf will be the </a:t>
            </a:r>
            <a:r>
              <a:rPr lang="en-US" b="1" dirty="0"/>
              <a:t>Y-axis</a:t>
            </a:r>
            <a:r>
              <a:rPr lang="en-US" dirty="0"/>
              <a:t>.</a:t>
            </a:r>
          </a:p>
          <a:p>
            <a:endParaRPr lang="hr-HR" dirty="0"/>
          </a:p>
        </p:txBody>
      </p:sp>
      <p:pic>
        <p:nvPicPr>
          <p:cNvPr id="4" name="Google Shape;764;p41">
            <a:extLst>
              <a:ext uri="{FF2B5EF4-FFF2-40B4-BE49-F238E27FC236}">
                <a16:creationId xmlns:a16="http://schemas.microsoft.com/office/drawing/2014/main" id="{730BFC7D-867F-DA16-5263-C49AA1A813F3}"/>
              </a:ext>
            </a:extLst>
          </p:cNvPr>
          <p:cNvPicPr preferRelativeResize="0"/>
          <p:nvPr/>
        </p:nvPicPr>
        <p:blipFill>
          <a:blip r:embed="rId2">
            <a:alphaModFix/>
          </a:blip>
          <a:stretch>
            <a:fillRect/>
          </a:stretch>
        </p:blipFill>
        <p:spPr>
          <a:xfrm>
            <a:off x="8492793" y="2128540"/>
            <a:ext cx="3478675" cy="3495376"/>
          </a:xfrm>
          <a:prstGeom prst="rect">
            <a:avLst/>
          </a:prstGeom>
          <a:noFill/>
          <a:ln>
            <a:noFill/>
          </a:ln>
          <a:effectLst>
            <a:outerShdw blurRad="57150" dist="19050" dir="5400000" algn="bl" rotWithShape="0">
              <a:srgbClr val="000000">
                <a:alpha val="50000"/>
              </a:srgbClr>
            </a:outerShdw>
          </a:effectLst>
        </p:spPr>
      </p:pic>
      <p:sp>
        <p:nvSpPr>
          <p:cNvPr id="5" name="Symbol zastępczy zawartości 4">
            <a:extLst>
              <a:ext uri="{FF2B5EF4-FFF2-40B4-BE49-F238E27FC236}">
                <a16:creationId xmlns:a16="http://schemas.microsoft.com/office/drawing/2014/main" id="{F7FED55F-CE62-28B9-6CD8-1D90D3F4B6F0}"/>
              </a:ext>
            </a:extLst>
          </p:cNvPr>
          <p:cNvSpPr txBox="1">
            <a:spLocks/>
          </p:cNvSpPr>
          <p:nvPr/>
        </p:nvSpPr>
        <p:spPr>
          <a:xfrm>
            <a:off x="8388867" y="5793480"/>
            <a:ext cx="1659593"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authors</a:t>
            </a:r>
          </a:p>
        </p:txBody>
      </p:sp>
    </p:spTree>
    <p:extLst>
      <p:ext uri="{BB962C8B-B14F-4D97-AF65-F5344CB8AC3E}">
        <p14:creationId xmlns:p14="http://schemas.microsoft.com/office/powerpoint/2010/main" val="39301870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7E8D9-DD34-4F73-97AC-EE421237E50D}">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4E253250-4E8B-422E-BA62-D022674EB782}"/>
</file>

<file path=customXml/itemProps3.xml><?xml version="1.0" encoding="utf-8"?>
<ds:datastoreItem xmlns:ds="http://schemas.openxmlformats.org/officeDocument/2006/customXml" ds:itemID="{2F2E9EA6-F4D8-4953-BEB3-515770B1A7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13501</TotalTime>
  <Words>1033</Words>
  <Application>Microsoft Office PowerPoint</Application>
  <PresentationFormat>Widescreen</PresentationFormat>
  <Paragraphs>98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Motyw pakietu Office</vt:lpstr>
      <vt:lpstr>Business Intelligence</vt:lpstr>
      <vt:lpstr>Agenda</vt:lpstr>
      <vt:lpstr>Elements of a Visualization </vt:lpstr>
      <vt:lpstr>Dimension and Measures</vt:lpstr>
      <vt:lpstr>Dimension and Measures</vt:lpstr>
      <vt:lpstr>Chart Axis</vt:lpstr>
      <vt:lpstr>Chart Labels</vt:lpstr>
      <vt:lpstr>Bar Charts</vt:lpstr>
      <vt:lpstr>Line Charts</vt:lpstr>
      <vt:lpstr>Combined Axis </vt:lpstr>
      <vt:lpstr>Dual Axis</vt:lpstr>
      <vt:lpstr>Scatter Plots </vt:lpstr>
      <vt:lpstr>Maps</vt:lpstr>
      <vt:lpstr>Parts of a Whole</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153</cp:revision>
  <dcterms:created xsi:type="dcterms:W3CDTF">2023-07-06T12:09:08Z</dcterms:created>
  <dcterms:modified xsi:type="dcterms:W3CDTF">2025-10-16T07:20:18Z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