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84" r:id="rId8"/>
    <p:sldId id="285" r:id="rId9"/>
    <p:sldId id="290" r:id="rId10"/>
    <p:sldId id="288" r:id="rId11"/>
    <p:sldId id="289" r:id="rId12"/>
    <p:sldId id="291" r:id="rId13"/>
    <p:sldId id="335" r:id="rId14"/>
    <p:sldId id="263" r:id="rId1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2E2791-002B-BFA3-E3DF-EE0AD6B6014A}" v="4" dt="2025-10-16T07:21:46.1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83" d="100"/>
          <a:sy n="83" d="100"/>
        </p:scale>
        <p:origin x="60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na Toboła" userId="S::atobola_wslonline.onmicrosoft.com#ext#@putpoznanpl.onmicrosoft.com::e1e59dd0-8fb1-4369-89de-9f1b53c22841" providerId="AD" clId="Web-{402E2791-002B-BFA3-E3DF-EE0AD6B6014A}"/>
    <pc:docChg chg="modSld">
      <pc:chgData name="Adrianna Toboła" userId="S::atobola_wslonline.onmicrosoft.com#ext#@putpoznanpl.onmicrosoft.com::e1e59dd0-8fb1-4369-89de-9f1b53c22841" providerId="AD" clId="Web-{402E2791-002B-BFA3-E3DF-EE0AD6B6014A}" dt="2025-10-16T07:21:45.583" v="0" actId="20577"/>
      <pc:docMkLst>
        <pc:docMk/>
      </pc:docMkLst>
      <pc:sldChg chg="modSp">
        <pc:chgData name="Adrianna Toboła" userId="S::atobola_wslonline.onmicrosoft.com#ext#@putpoznanpl.onmicrosoft.com::e1e59dd0-8fb1-4369-89de-9f1b53c22841" providerId="AD" clId="Web-{402E2791-002B-BFA3-E3DF-EE0AD6B6014A}" dt="2025-10-16T07:21:45.583" v="0" actId="20577"/>
        <pc:sldMkLst>
          <pc:docMk/>
          <pc:sldMk cId="2920479427" sldId="256"/>
        </pc:sldMkLst>
        <pc:spChg chg="mod">
          <ac:chgData name="Adrianna Toboła" userId="S::atobola_wslonline.onmicrosoft.com#ext#@putpoznanpl.onmicrosoft.com::e1e59dd0-8fb1-4369-89de-9f1b53c22841" providerId="AD" clId="Web-{402E2791-002B-BFA3-E3DF-EE0AD6B6014A}" dt="2025-10-16T07:21:45.583" v="0" actId="20577"/>
          <ac:spMkLst>
            <pc:docMk/>
            <pc:sldMk cId="2920479427" sldId="256"/>
            <ac:spMk id="5" creationId="{9AC256C7-DE57-3D54-E589-F59329555D7C}"/>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156CB678-88B2-9DD6-15E8-ED5FDFF0A50C}"/>
              </a:ext>
            </a:extLst>
          </p:cNvPr>
          <p:cNvPicPr>
            <a:picLocks noChangeAspect="1"/>
          </p:cNvPicPr>
          <p:nvPr userDrawn="1"/>
        </p:nvPicPr>
        <p:blipFill>
          <a:blip r:embed="rId9"/>
          <a:stretch>
            <a:fillRect/>
          </a:stretch>
        </p:blipFill>
        <p:spPr>
          <a:xfrm>
            <a:off x="7737729" y="6254980"/>
            <a:ext cx="3695912" cy="531880"/>
          </a:xfrm>
          <a:prstGeom prst="rect">
            <a:avLst/>
          </a:prstGeom>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lIns="91440" tIns="45720" rIns="91440" bIns="45720" rtlCol="0" anchor="t">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a:ea typeface="Tahoma"/>
                <a:cs typeface="Tahoma"/>
              </a:rPr>
              <a:t> </a:t>
            </a:r>
            <a:r>
              <a:rPr lang="en-US" sz="1800" dirty="0">
                <a:solidFill>
                  <a:schemeClr val="bg1">
                    <a:lumMod val="50000"/>
                  </a:schemeClr>
                </a:solidFill>
                <a:effectLst/>
                <a:latin typeface="Tahoma"/>
                <a:ea typeface="Tahoma"/>
                <a:cs typeface="Tahoma"/>
              </a:rPr>
              <a:t>Business Analytics Skills </a:t>
            </a:r>
            <a:br>
              <a:rPr lang="pl-PL" sz="1800" dirty="0">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a:ea typeface="Tahoma"/>
                <a:cs typeface="Tahoma"/>
              </a:rPr>
              <a:t>for the </a:t>
            </a:r>
            <a:r>
              <a:rPr lang="en-US" dirty="0">
                <a:solidFill>
                  <a:schemeClr val="bg1">
                    <a:lumMod val="50000"/>
                  </a:schemeClr>
                </a:solidFill>
                <a:latin typeface="Tahoma"/>
                <a:ea typeface="Tahoma"/>
                <a:cs typeface="Tahoma"/>
              </a:rPr>
              <a:t>Future-proof</a:t>
            </a:r>
            <a:r>
              <a:rPr lang="en-US" sz="1800" dirty="0">
                <a:solidFill>
                  <a:schemeClr val="bg1">
                    <a:lumMod val="50000"/>
                  </a:schemeClr>
                </a:solidFill>
                <a:effectLst/>
                <a:latin typeface="Tahoma"/>
                <a:ea typeface="Tahoma"/>
                <a:cs typeface="Tahoma"/>
              </a:rPr>
              <a:t> Supply Chains </a:t>
            </a:r>
            <a:endParaRPr lang="pl-PL" dirty="0">
              <a:solidFill>
                <a:schemeClr val="bg1">
                  <a:lumMod val="50000"/>
                </a:schemeClr>
              </a:solidFill>
              <a:latin typeface="Tahoma"/>
              <a:ea typeface="Tahoma"/>
              <a:cs typeface="Tahoma"/>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err="1">
                <a:latin typeface="Tahoma" panose="020B0604030504040204" pitchFamily="34" charset="0"/>
                <a:ea typeface="Tahoma" panose="020B0604030504040204" pitchFamily="34" charset="0"/>
                <a:cs typeface="Tahoma" panose="020B0604030504040204" pitchFamily="34" charset="0"/>
              </a:rPr>
              <a:t>Survey</a:t>
            </a:r>
            <a:r>
              <a:rPr lang="pl-PL" sz="4400" dirty="0">
                <a:latin typeface="Tahoma" panose="020B0604030504040204" pitchFamily="34" charset="0"/>
                <a:ea typeface="Tahoma" panose="020B0604030504040204" pitchFamily="34" charset="0"/>
                <a:cs typeface="Tahoma" panose="020B0604030504040204" pitchFamily="34" charset="0"/>
              </a:rPr>
              <a:t> </a:t>
            </a:r>
            <a:r>
              <a:rPr lang="pl-PL" sz="4400">
                <a:latin typeface="Tahoma" panose="020B0604030504040204" pitchFamily="34" charset="0"/>
                <a:ea typeface="Tahoma" panose="020B0604030504040204" pitchFamily="34" charset="0"/>
                <a:cs typeface="Tahoma" panose="020B0604030504040204" pitchFamily="34" charset="0"/>
              </a:rPr>
              <a:t>analytics</a:t>
            </a:r>
            <a:endParaRPr lang="pl-PL" sz="4400" dirty="0">
              <a:latin typeface="Tahoma" panose="020B0604030504040204" pitchFamily="34" charset="0"/>
              <a:ea typeface="Tahoma" panose="020B0604030504040204" pitchFamily="34" charset="0"/>
              <a:cs typeface="Tahoma" panose="020B0604030504040204" pitchFamily="34" charset="0"/>
            </a:endParaRP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Case study</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Obraz 2">
            <a:extLst>
              <a:ext uri="{FF2B5EF4-FFF2-40B4-BE49-F238E27FC236}">
                <a16:creationId xmlns:a16="http://schemas.microsoft.com/office/drawing/2014/main" id="{835A384D-D025-4484-154D-EA4774E84919}"/>
              </a:ext>
            </a:extLst>
          </p:cNvPr>
          <p:cNvPicPr>
            <a:picLocks noChangeAspect="1"/>
          </p:cNvPicPr>
          <p:nvPr/>
        </p:nvPicPr>
        <p:blipFill>
          <a:blip r:embed="rId5"/>
          <a:stretch>
            <a:fillRect/>
          </a:stretch>
        </p:blipFill>
        <p:spPr>
          <a:xfrm>
            <a:off x="6360634" y="5789997"/>
            <a:ext cx="4677910" cy="673200"/>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a:t>
            </a:r>
            <a:r>
              <a:rPr lang="pl-PL" sz="4000" b="0" dirty="0" err="1">
                <a:solidFill>
                  <a:schemeClr val="tx1"/>
                </a:solidFill>
              </a:rPr>
              <a:t>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400" dirty="0" err="1"/>
              <a:t>Introduction</a:t>
            </a:r>
            <a:endParaRPr lang="pl-PL" sz="2400" dirty="0"/>
          </a:p>
          <a:p>
            <a:r>
              <a:rPr lang="pl-PL" sz="2400" dirty="0" err="1"/>
              <a:t>Decision</a:t>
            </a:r>
            <a:r>
              <a:rPr lang="pl-PL" sz="2400" dirty="0"/>
              <a:t> problem</a:t>
            </a:r>
          </a:p>
          <a:p>
            <a:r>
              <a:rPr lang="pl-PL" sz="2400" dirty="0"/>
              <a:t>Task</a:t>
            </a:r>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dirty="0" err="1"/>
              <a:t>Introduction</a:t>
            </a:r>
            <a:endParaRPr lang="pl-PL" sz="3200"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lnSpc>
                <a:spcPct val="150000"/>
              </a:lnSpc>
              <a:spcAft>
                <a:spcPts val="600"/>
              </a:spcAft>
            </a:pPr>
            <a:r>
              <a:rPr lang="en-US" sz="2400" kern="100" dirty="0">
                <a:effectLst/>
                <a:latin typeface="Tahoma" panose="020B0604030504040204" pitchFamily="34" charset="0"/>
                <a:ea typeface="Calibri" panose="020F0502020204030204" pitchFamily="34" charset="0"/>
                <a:cs typeface="Times New Roman" panose="02020603050405020304" pitchFamily="18" charset="0"/>
              </a:rPr>
              <a:t>In this case study, we analyze survey data collected from students, teachers, and companies across several countries, including Serbia, Croatia, Slovenia, and Poland. The primary goal is to summarize the survey responses, join skills revealed in the surveys, conduct ranking and sorting, and classify specific subjects into categories based on evaluation scores. We use R for data processing, manipulation, and summarization.</a:t>
            </a:r>
            <a:endParaRPr lang="hr-HR" sz="24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2E657-55BD-3EB1-F143-70AC58F83342}"/>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0CB277C0-731A-AB0B-6864-0E8234701994}"/>
              </a:ext>
            </a:extLst>
          </p:cNvPr>
          <p:cNvSpPr>
            <a:spLocks noGrp="1"/>
          </p:cNvSpPr>
          <p:nvPr>
            <p:ph type="title"/>
          </p:nvPr>
        </p:nvSpPr>
        <p:spPr/>
        <p:txBody>
          <a:bodyPr/>
          <a:lstStyle/>
          <a:p>
            <a:r>
              <a:rPr lang="pl-PL" sz="3200" dirty="0"/>
              <a:t>Decision problem</a:t>
            </a:r>
          </a:p>
        </p:txBody>
      </p:sp>
      <p:sp>
        <p:nvSpPr>
          <p:cNvPr id="5" name="Symbol zastępczy zawartości 4">
            <a:extLst>
              <a:ext uri="{FF2B5EF4-FFF2-40B4-BE49-F238E27FC236}">
                <a16:creationId xmlns:a16="http://schemas.microsoft.com/office/drawing/2014/main" id="{4326A215-720B-ACFD-F1FE-F7D29F8F4A65}"/>
              </a:ext>
            </a:extLst>
          </p:cNvPr>
          <p:cNvSpPr>
            <a:spLocks noGrp="1"/>
          </p:cNvSpPr>
          <p:nvPr>
            <p:ph idx="1"/>
          </p:nvPr>
        </p:nvSpPr>
        <p:spPr/>
        <p:txBody>
          <a:bodyPr>
            <a:normAutofit/>
          </a:bodyPr>
          <a:lstStyle/>
          <a:p>
            <a:pPr algn="just">
              <a:lnSpc>
                <a:spcPct val="150000"/>
              </a:lnSpc>
              <a:spcAft>
                <a:spcPts val="600"/>
              </a:spcAft>
            </a:pPr>
            <a:r>
              <a:rPr lang="en-US" sz="2000" kern="100" dirty="0">
                <a:effectLst/>
                <a:latin typeface="Tahoma" panose="020B0604030504040204" pitchFamily="34" charset="0"/>
                <a:ea typeface="Calibri" panose="020F0502020204030204" pitchFamily="34" charset="0"/>
                <a:cs typeface="Times New Roman" panose="02020603050405020304" pitchFamily="18" charset="0"/>
              </a:rPr>
              <a:t>The BAS4SC survey collects responses related to various aspects of education, skills, and professional development. The survey data is spread across multiple countries and different respondent categories (students, teachers, and companies). </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US" sz="2000" kern="100" dirty="0">
                <a:effectLst/>
                <a:latin typeface="Tahoma" panose="020B0604030504040204" pitchFamily="34" charset="0"/>
                <a:ea typeface="Calibri" panose="020F0502020204030204" pitchFamily="34" charset="0"/>
                <a:cs typeface="Times New Roman" panose="02020603050405020304" pitchFamily="18" charset="0"/>
              </a:rPr>
              <a:t>The challenge lies in:</a:t>
            </a:r>
          </a:p>
          <a:p>
            <a:pPr lvl="1" algn="just">
              <a:lnSpc>
                <a:spcPct val="150000"/>
              </a:lnSpc>
              <a:spcAft>
                <a:spcPts val="600"/>
              </a:spcAft>
            </a:pPr>
            <a:r>
              <a:rPr lang="en-US" sz="1600" kern="100" dirty="0">
                <a:effectLst/>
                <a:latin typeface="Tahoma" panose="020B0604030504040204" pitchFamily="34" charset="0"/>
                <a:ea typeface="Calibri" panose="020F0502020204030204" pitchFamily="34" charset="0"/>
                <a:cs typeface="Times New Roman" panose="02020603050405020304" pitchFamily="18" charset="0"/>
              </a:rPr>
              <a:t>Summarizing the data to make sense of the survey responses.</a:t>
            </a:r>
          </a:p>
          <a:p>
            <a:pPr lvl="1" algn="just">
              <a:lnSpc>
                <a:spcPct val="150000"/>
              </a:lnSpc>
              <a:spcAft>
                <a:spcPts val="600"/>
              </a:spcAft>
            </a:pPr>
            <a:r>
              <a:rPr lang="en-US" sz="1600" kern="100" dirty="0">
                <a:effectLst/>
                <a:latin typeface="Tahoma" panose="020B0604030504040204" pitchFamily="34" charset="0"/>
                <a:ea typeface="Calibri" panose="020F0502020204030204" pitchFamily="34" charset="0"/>
                <a:cs typeface="Times New Roman" panose="02020603050405020304" pitchFamily="18" charset="0"/>
              </a:rPr>
              <a:t>Joining skills revealed across different respondents and countries.</a:t>
            </a:r>
          </a:p>
          <a:p>
            <a:pPr lvl="1" algn="just">
              <a:lnSpc>
                <a:spcPct val="150000"/>
              </a:lnSpc>
              <a:spcAft>
                <a:spcPts val="600"/>
              </a:spcAft>
            </a:pPr>
            <a:r>
              <a:rPr lang="en-US" sz="1600" kern="100" dirty="0">
                <a:effectLst/>
                <a:latin typeface="Tahoma" panose="020B0604030504040204" pitchFamily="34" charset="0"/>
                <a:ea typeface="Calibri" panose="020F0502020204030204" pitchFamily="34" charset="0"/>
                <a:cs typeface="Times New Roman" panose="02020603050405020304" pitchFamily="18" charset="0"/>
              </a:rPr>
              <a:t>Ranking and sorting the subjects based on evaluation scores.</a:t>
            </a:r>
          </a:p>
          <a:p>
            <a:pPr lvl="1" algn="just">
              <a:lnSpc>
                <a:spcPct val="150000"/>
              </a:lnSpc>
              <a:spcAft>
                <a:spcPts val="600"/>
              </a:spcAft>
            </a:pPr>
            <a:r>
              <a:rPr lang="en-US" sz="1600" kern="100" dirty="0">
                <a:effectLst/>
                <a:latin typeface="Tahoma" panose="020B0604030504040204" pitchFamily="34" charset="0"/>
                <a:ea typeface="Calibri" panose="020F0502020204030204" pitchFamily="34" charset="0"/>
                <a:cs typeface="Times New Roman" panose="02020603050405020304" pitchFamily="18" charset="0"/>
              </a:rPr>
              <a:t>Classifying subjects into different categories based on performance evaluations.</a:t>
            </a:r>
          </a:p>
          <a:p>
            <a:pPr algn="just">
              <a:lnSpc>
                <a:spcPct val="150000"/>
              </a:lnSpc>
              <a:spcAft>
                <a:spcPts val="600"/>
              </a:spcAft>
            </a:pPr>
            <a:endParaRPr lang="hr-HR" sz="2000" kern="100" dirty="0">
              <a:effectLst/>
              <a:latin typeface="Tahoma" panose="020B0604030504040204" pitchFamily="34" charset="0"/>
              <a:ea typeface="Calibri" panose="020F0502020204030204" pitchFamily="34" charset="0"/>
              <a:cs typeface="Times New Roman" panose="02020603050405020304" pitchFamily="18" charset="0"/>
            </a:endParaRPr>
          </a:p>
          <a:p>
            <a:pPr lvl="1" algn="just">
              <a:lnSpc>
                <a:spcPct val="150000"/>
              </a:lnSpc>
              <a:spcAft>
                <a:spcPts val="600"/>
              </a:spcAft>
            </a:pPr>
            <a:endParaRPr lang="hr-HR" sz="16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9602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2756B-6B35-0B5D-244D-38885EEFC1DB}"/>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F43EDC5-B545-C1BB-D473-C695F1CC51E6}"/>
              </a:ext>
            </a:extLst>
          </p:cNvPr>
          <p:cNvSpPr>
            <a:spLocks noGrp="1"/>
          </p:cNvSpPr>
          <p:nvPr>
            <p:ph type="title"/>
          </p:nvPr>
        </p:nvSpPr>
        <p:spPr/>
        <p:txBody>
          <a:bodyPr/>
          <a:lstStyle/>
          <a:p>
            <a:r>
              <a:rPr lang="pl-PL" sz="3200" dirty="0"/>
              <a:t>Decision problem</a:t>
            </a:r>
          </a:p>
        </p:txBody>
      </p:sp>
      <p:sp>
        <p:nvSpPr>
          <p:cNvPr id="5" name="Symbol zastępczy zawartości 4">
            <a:extLst>
              <a:ext uri="{FF2B5EF4-FFF2-40B4-BE49-F238E27FC236}">
                <a16:creationId xmlns:a16="http://schemas.microsoft.com/office/drawing/2014/main" id="{83A241B7-AC10-0D4E-2C6F-1E78B551419A}"/>
              </a:ext>
            </a:extLst>
          </p:cNvPr>
          <p:cNvSpPr>
            <a:spLocks noGrp="1"/>
          </p:cNvSpPr>
          <p:nvPr>
            <p:ph idx="1"/>
          </p:nvPr>
        </p:nvSpPr>
        <p:spPr/>
        <p:txBody>
          <a:bodyPr>
            <a:normAutofit/>
          </a:bodyPr>
          <a:lstStyle/>
          <a:p>
            <a:pPr algn="just">
              <a:lnSpc>
                <a:spcPct val="150000"/>
              </a:lnSpc>
              <a:spcAft>
                <a:spcPts val="600"/>
              </a:spcAft>
            </a:pPr>
            <a:r>
              <a:rPr lang="en-US" kern="100" dirty="0">
                <a:effectLst/>
                <a:latin typeface="Tahoma" panose="020B0604030504040204" pitchFamily="34" charset="0"/>
                <a:ea typeface="Calibri" panose="020F0502020204030204" pitchFamily="34" charset="0"/>
                <a:cs typeface="Times New Roman" panose="02020603050405020304" pitchFamily="18" charset="0"/>
              </a:rPr>
              <a:t>For this purpose </a:t>
            </a:r>
            <a:r>
              <a:rPr lang="en-US" kern="100" dirty="0" err="1">
                <a:effectLst/>
                <a:latin typeface="Tahoma" panose="020B0604030504040204" pitchFamily="34" charset="0"/>
                <a:ea typeface="Calibri" panose="020F0502020204030204" pitchFamily="34" charset="0"/>
                <a:cs typeface="Times New Roman" panose="02020603050405020304" pitchFamily="18" charset="0"/>
              </a:rPr>
              <a:t>folow</a:t>
            </a:r>
            <a:r>
              <a:rPr lang="en-US" kern="100" dirty="0">
                <a:effectLst/>
                <a:latin typeface="Tahoma" panose="020B0604030504040204" pitchFamily="34" charset="0"/>
                <a:ea typeface="Calibri" panose="020F0502020204030204" pitchFamily="34" charset="0"/>
                <a:cs typeface="Times New Roman" panose="02020603050405020304" pitchFamily="18" charset="0"/>
              </a:rPr>
              <a:t> the methodology in Fig</a:t>
            </a:r>
            <a:r>
              <a:rPr lang="pl-PL" kern="100" dirty="0" err="1">
                <a:effectLst/>
                <a:latin typeface="Tahoma" panose="020B0604030504040204" pitchFamily="34" charset="0"/>
                <a:ea typeface="Calibri" panose="020F0502020204030204" pitchFamily="34" charset="0"/>
                <a:cs typeface="Times New Roman" panose="02020603050405020304" pitchFamily="18" charset="0"/>
              </a:rPr>
              <a:t>ure</a:t>
            </a:r>
            <a:r>
              <a:rPr lang="pl-PL" kern="100" dirty="0">
                <a:ea typeface="Calibri" panose="020F0502020204030204" pitchFamily="34" charset="0"/>
                <a:cs typeface="Times New Roman" panose="02020603050405020304" pitchFamily="18" charset="0"/>
              </a:rPr>
              <a:t>, </a:t>
            </a:r>
            <a:r>
              <a:rPr lang="en-US" kern="100" dirty="0">
                <a:effectLst/>
                <a:latin typeface="Tahoma" panose="020B0604030504040204" pitchFamily="34" charset="0"/>
                <a:ea typeface="Calibri" panose="020F0502020204030204" pitchFamily="34" charset="0"/>
                <a:cs typeface="Times New Roman" panose="02020603050405020304" pitchFamily="18" charset="0"/>
              </a:rPr>
              <a:t>which demonstrates the methodology for classifying the BAS skills to the three courses:</a:t>
            </a:r>
          </a:p>
          <a:p>
            <a:pPr lvl="1" algn="just">
              <a:lnSpc>
                <a:spcPct val="150000"/>
              </a:lnSpc>
              <a:spcAft>
                <a:spcPts val="600"/>
              </a:spcAft>
            </a:pPr>
            <a:r>
              <a:rPr lang="en-US" sz="2000" kern="100" dirty="0">
                <a:effectLst/>
                <a:latin typeface="Tahoma" panose="020B0604030504040204" pitchFamily="34" charset="0"/>
                <a:ea typeface="Calibri" panose="020F0502020204030204" pitchFamily="34" charset="0"/>
                <a:cs typeface="Times New Roman" panose="02020603050405020304" pitchFamily="18" charset="0"/>
              </a:rPr>
              <a:t>C1: Advanced using of spreadsheet to </a:t>
            </a:r>
            <a:r>
              <a:rPr lang="en-US" sz="2000" kern="100" dirty="0" err="1">
                <a:effectLst/>
                <a:latin typeface="Tahoma" panose="020B0604030504040204" pitchFamily="34" charset="0"/>
                <a:ea typeface="Calibri" panose="020F0502020204030204" pitchFamily="34" charset="0"/>
                <a:cs typeface="Times New Roman" panose="02020603050405020304" pitchFamily="18" charset="0"/>
              </a:rPr>
              <a:t>analyse</a:t>
            </a:r>
            <a:r>
              <a:rPr lang="en-US" sz="2000" kern="100" dirty="0">
                <a:effectLst/>
                <a:latin typeface="Tahoma" panose="020B0604030504040204" pitchFamily="34" charset="0"/>
                <a:ea typeface="Calibri" panose="020F0502020204030204" pitchFamily="34" charset="0"/>
                <a:cs typeface="Times New Roman" panose="02020603050405020304" pitchFamily="18" charset="0"/>
              </a:rPr>
              <a:t> logistics data</a:t>
            </a:r>
          </a:p>
          <a:p>
            <a:pPr lvl="1" algn="just">
              <a:lnSpc>
                <a:spcPct val="150000"/>
              </a:lnSpc>
              <a:spcAft>
                <a:spcPts val="600"/>
              </a:spcAft>
            </a:pPr>
            <a:r>
              <a:rPr lang="en-US" sz="2000" kern="100" dirty="0">
                <a:effectLst/>
                <a:latin typeface="Tahoma" panose="020B0604030504040204" pitchFamily="34" charset="0"/>
                <a:ea typeface="Calibri" panose="020F0502020204030204" pitchFamily="34" charset="0"/>
                <a:cs typeface="Times New Roman" panose="02020603050405020304" pitchFamily="18" charset="0"/>
              </a:rPr>
              <a:t>C2: Business Intelligence</a:t>
            </a:r>
          </a:p>
          <a:p>
            <a:pPr lvl="1" algn="just">
              <a:lnSpc>
                <a:spcPct val="150000"/>
              </a:lnSpc>
              <a:spcAft>
                <a:spcPts val="600"/>
              </a:spcAft>
            </a:pPr>
            <a:r>
              <a:rPr lang="en-US" sz="2000" kern="100" dirty="0">
                <a:effectLst/>
                <a:latin typeface="Tahoma" panose="020B0604030504040204" pitchFamily="34" charset="0"/>
                <a:ea typeface="Calibri" panose="020F0502020204030204" pitchFamily="34" charset="0"/>
                <a:cs typeface="Times New Roman" panose="02020603050405020304" pitchFamily="18" charset="0"/>
              </a:rPr>
              <a:t>C3: Statistical method to </a:t>
            </a:r>
            <a:r>
              <a:rPr lang="en-US" sz="2000" kern="100" dirty="0" err="1">
                <a:effectLst/>
                <a:latin typeface="Tahoma" panose="020B0604030504040204" pitchFamily="34" charset="0"/>
                <a:ea typeface="Calibri" panose="020F0502020204030204" pitchFamily="34" charset="0"/>
                <a:cs typeface="Times New Roman" panose="02020603050405020304" pitchFamily="18" charset="0"/>
              </a:rPr>
              <a:t>analysing</a:t>
            </a:r>
            <a:r>
              <a:rPr lang="en-US" sz="2000" kern="100" dirty="0">
                <a:effectLst/>
                <a:latin typeface="Tahoma" panose="020B0604030504040204" pitchFamily="34" charset="0"/>
                <a:ea typeface="Calibri" panose="020F0502020204030204" pitchFamily="34" charset="0"/>
                <a:cs typeface="Times New Roman" panose="02020603050405020304" pitchFamily="18" charset="0"/>
              </a:rPr>
              <a:t> a logistics data.</a:t>
            </a:r>
          </a:p>
          <a:p>
            <a:pPr lvl="1" algn="just">
              <a:lnSpc>
                <a:spcPct val="150000"/>
              </a:lnSpc>
              <a:spcAft>
                <a:spcPts val="600"/>
              </a:spcAft>
            </a:pPr>
            <a:endParaRPr lang="hr-HR" sz="20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639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6B53BC-2670-4C5A-A19D-B299CD304665}"/>
              </a:ext>
            </a:extLst>
          </p:cNvPr>
          <p:cNvSpPr>
            <a:spLocks noGrp="1"/>
          </p:cNvSpPr>
          <p:nvPr>
            <p:ph type="title"/>
          </p:nvPr>
        </p:nvSpPr>
        <p:spPr/>
        <p:txBody>
          <a:bodyPr/>
          <a:lstStyle/>
          <a:p>
            <a:r>
              <a:rPr lang="en-AU" dirty="0"/>
              <a:t>Methodology</a:t>
            </a:r>
            <a:r>
              <a:rPr lang="pl-PL" dirty="0"/>
              <a:t> </a:t>
            </a:r>
            <a:r>
              <a:rPr lang="en-US" dirty="0"/>
              <a:t>for classifying the BAS skills</a:t>
            </a:r>
            <a:r>
              <a:rPr lang="pl-PL" dirty="0"/>
              <a:t> </a:t>
            </a:r>
          </a:p>
        </p:txBody>
      </p:sp>
      <p:pic>
        <p:nvPicPr>
          <p:cNvPr id="6" name="Picture 1">
            <a:extLst>
              <a:ext uri="{FF2B5EF4-FFF2-40B4-BE49-F238E27FC236}">
                <a16:creationId xmlns:a16="http://schemas.microsoft.com/office/drawing/2014/main" id="{E446436C-E1A3-4E48-9CA0-0AA762595CD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83397" y="1278049"/>
            <a:ext cx="5273675" cy="5395595"/>
          </a:xfrm>
          <a:prstGeom prst="rect">
            <a:avLst/>
          </a:prstGeom>
          <a:noFill/>
        </p:spPr>
      </p:pic>
      <p:sp>
        <p:nvSpPr>
          <p:cNvPr id="3" name="Symbol zastępczy zawartości 4">
            <a:extLst>
              <a:ext uri="{FF2B5EF4-FFF2-40B4-BE49-F238E27FC236}">
                <a16:creationId xmlns:a16="http://schemas.microsoft.com/office/drawing/2014/main" id="{6DCFDEBD-45F7-565A-F249-FBF3D078A024}"/>
              </a:ext>
            </a:extLst>
          </p:cNvPr>
          <p:cNvSpPr txBox="1">
            <a:spLocks/>
          </p:cNvSpPr>
          <p:nvPr/>
        </p:nvSpPr>
        <p:spPr>
          <a:xfrm>
            <a:off x="93163" y="619633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Authors</a:t>
            </a:r>
            <a:endParaRPr lang="pl-PL" sz="1200" dirty="0">
              <a:solidFill>
                <a:srgbClr val="7F7F7F"/>
              </a:solidFill>
            </a:endParaRPr>
          </a:p>
        </p:txBody>
      </p:sp>
    </p:spTree>
    <p:extLst>
      <p:ext uri="{BB962C8B-B14F-4D97-AF65-F5344CB8AC3E}">
        <p14:creationId xmlns:p14="http://schemas.microsoft.com/office/powerpoint/2010/main" val="143830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7C68C-DA9F-476E-251E-42DFE54E1E6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7C5674C4-7015-5808-DD67-F9037D5CF9D2}"/>
              </a:ext>
            </a:extLst>
          </p:cNvPr>
          <p:cNvSpPr>
            <a:spLocks noGrp="1"/>
          </p:cNvSpPr>
          <p:nvPr>
            <p:ph type="title"/>
          </p:nvPr>
        </p:nvSpPr>
        <p:spPr/>
        <p:txBody>
          <a:bodyPr/>
          <a:lstStyle/>
          <a:p>
            <a:r>
              <a:rPr lang="pl-PL" sz="3200" dirty="0" err="1"/>
              <a:t>Task</a:t>
            </a:r>
            <a:r>
              <a:rPr lang="pl-PL" sz="3200" dirty="0"/>
              <a:t> (1)</a:t>
            </a:r>
          </a:p>
        </p:txBody>
      </p:sp>
      <p:sp>
        <p:nvSpPr>
          <p:cNvPr id="5" name="Symbol zastępczy zawartości 4">
            <a:extLst>
              <a:ext uri="{FF2B5EF4-FFF2-40B4-BE49-F238E27FC236}">
                <a16:creationId xmlns:a16="http://schemas.microsoft.com/office/drawing/2014/main" id="{A42411F0-4796-601D-05F1-88EF3867567E}"/>
              </a:ext>
            </a:extLst>
          </p:cNvPr>
          <p:cNvSpPr>
            <a:spLocks noGrp="1"/>
          </p:cNvSpPr>
          <p:nvPr>
            <p:ph idx="1"/>
          </p:nvPr>
        </p:nvSpPr>
        <p:spPr/>
        <p:txBody>
          <a:bodyPr>
            <a:normAutofit fontScale="92500" lnSpcReduction="20000"/>
          </a:bodyPr>
          <a:lstStyle/>
          <a:p>
            <a:pPr algn="just">
              <a:lnSpc>
                <a:spcPct val="150000"/>
              </a:lnSpc>
              <a:spcAft>
                <a:spcPts val="600"/>
              </a:spcAft>
              <a:buNone/>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The procedure used to analyze and process the data follows several key steps</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a:t>
            </a:r>
          </a:p>
          <a:p>
            <a:pPr algn="just">
              <a:lnSpc>
                <a:spcPct val="150000"/>
              </a:lnSpc>
              <a:spcBef>
                <a:spcPts val="600"/>
              </a:spcBef>
            </a:pPr>
            <a:r>
              <a:rPr lang="en-US" sz="1400" b="1" kern="100" dirty="0">
                <a:effectLst/>
                <a:latin typeface="Tahoma" panose="020B0604030504040204" pitchFamily="34" charset="0"/>
                <a:ea typeface="Calibri" panose="020F0502020204030204" pitchFamily="34" charset="0"/>
                <a:cs typeface="Times New Roman" panose="02020603050405020304" pitchFamily="18" charset="0"/>
              </a:rPr>
              <a:t>First</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we load and preprocess the survey data for each country (Serbia, Croatia, Slovenia, and Poland) and each respondent category (students, teachers, and companies). The data is read using the </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readxl</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package to load Excel files, and the </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dplyr</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package is employed for data manipulation.</a:t>
            </a:r>
          </a:p>
          <a:p>
            <a:pPr algn="just">
              <a:lnSpc>
                <a:spcPct val="150000"/>
              </a:lnSpc>
              <a:spcBef>
                <a:spcPts val="600"/>
              </a:spcBef>
            </a:pPr>
            <a:r>
              <a:rPr lang="en-US" sz="1400" b="1" kern="100" dirty="0">
                <a:effectLst/>
                <a:latin typeface="Tahoma" panose="020B0604030504040204" pitchFamily="34" charset="0"/>
                <a:ea typeface="Calibri" panose="020F0502020204030204" pitchFamily="34" charset="0"/>
                <a:cs typeface="Times New Roman" panose="02020603050405020304" pitchFamily="18" charset="0"/>
              </a:rPr>
              <a:t>Next</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we summarize the responses using the </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sumarizator</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function, which calculates the frequency of each response level. This function processes specific columns of the dataset, transposes the data, and returns a matrix with the frequency counts for each response level.</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Bef>
                <a:spcPts val="600"/>
              </a:spcBef>
            </a:pPr>
            <a:r>
              <a:rPr lang="en-US" sz="1400" b="1" kern="100" dirty="0">
                <a:effectLst/>
                <a:latin typeface="Tahoma" panose="020B0604030504040204" pitchFamily="34" charset="0"/>
                <a:ea typeface="Calibri" panose="020F0502020204030204" pitchFamily="34" charset="0"/>
                <a:cs typeface="Times New Roman" panose="02020603050405020304" pitchFamily="18" charset="0"/>
              </a:rPr>
              <a:t>Then</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these matrices are reordered to improve readability and ensure proper alignment of responses for comparison.</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Bef>
                <a:spcPts val="600"/>
              </a:spcBef>
            </a:pPr>
            <a:r>
              <a:rPr lang="en-US" sz="1400" b="1" kern="100" dirty="0">
                <a:effectLst/>
                <a:latin typeface="Tahoma" panose="020B0604030504040204" pitchFamily="34" charset="0"/>
                <a:ea typeface="Calibri" panose="020F0502020204030204" pitchFamily="34" charset="0"/>
                <a:cs typeface="Times New Roman" panose="02020603050405020304" pitchFamily="18" charset="0"/>
              </a:rPr>
              <a:t>Next</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once the data is summarized, we combine the results from each country into joint tables for both students and companies. The data is aggregated by adding the corresponding frequency tables from each country (e.g., </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joint_table</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 </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srb</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 </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cro</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 </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slo</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 pl), creating a unified dataset for further analysis.</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Bef>
                <a:spcPts val="600"/>
              </a:spcBef>
            </a:pPr>
            <a:r>
              <a:rPr lang="en-US" sz="1400" b="1" kern="100" dirty="0">
                <a:effectLst/>
                <a:latin typeface="Tahoma" panose="020B0604030504040204" pitchFamily="34" charset="0"/>
                <a:ea typeface="Calibri" panose="020F0502020204030204" pitchFamily="34" charset="0"/>
                <a:cs typeface="Times New Roman" panose="02020603050405020304" pitchFamily="18" charset="0"/>
              </a:rPr>
              <a:t>After summarizing </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and joining the data, we rank and sort the subjects based on the total evaluation scores derived from responses across all categories (students, teachers, and companies).</a:t>
            </a:r>
          </a:p>
          <a:p>
            <a:pPr algn="just">
              <a:lnSpc>
                <a:spcPct val="150000"/>
              </a:lnSpc>
              <a:spcBef>
                <a:spcPts val="600"/>
              </a:spcBef>
            </a:pPr>
            <a:r>
              <a:rPr lang="en-US" sz="1400" b="1" kern="100" dirty="0">
                <a:effectLst/>
                <a:latin typeface="Tahoma" panose="020B0604030504040204" pitchFamily="34" charset="0"/>
                <a:ea typeface="Calibri" panose="020F0502020204030204" pitchFamily="34" charset="0"/>
                <a:cs typeface="Times New Roman" panose="02020603050405020304" pitchFamily="18" charset="0"/>
              </a:rPr>
              <a:t>Finally</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subjects are classified according to their total evaluation scores. A subject is categorized as "A" if its evaluation score falls within the top 30% of subjects, with additional categories defined based on specific score thresholds.</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buNone/>
            </a:pP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7600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613F2-8C9C-E3A2-7749-8A45CBB5793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4AB043CB-AB92-A8C5-2F1A-17632A620086}"/>
              </a:ext>
            </a:extLst>
          </p:cNvPr>
          <p:cNvSpPr>
            <a:spLocks noGrp="1"/>
          </p:cNvSpPr>
          <p:nvPr>
            <p:ph type="title"/>
          </p:nvPr>
        </p:nvSpPr>
        <p:spPr/>
        <p:txBody>
          <a:bodyPr/>
          <a:lstStyle/>
          <a:p>
            <a:r>
              <a:rPr lang="pl-PL" sz="3200" dirty="0" err="1"/>
              <a:t>Task</a:t>
            </a:r>
            <a:r>
              <a:rPr lang="pl-PL" sz="3200" dirty="0"/>
              <a:t> (2)</a:t>
            </a:r>
          </a:p>
        </p:txBody>
      </p:sp>
      <p:sp>
        <p:nvSpPr>
          <p:cNvPr id="5" name="Symbol zastępczy zawartości 4">
            <a:extLst>
              <a:ext uri="{FF2B5EF4-FFF2-40B4-BE49-F238E27FC236}">
                <a16:creationId xmlns:a16="http://schemas.microsoft.com/office/drawing/2014/main" id="{7D759EEC-3804-8C82-D694-98CDD2777448}"/>
              </a:ext>
            </a:extLst>
          </p:cNvPr>
          <p:cNvSpPr>
            <a:spLocks noGrp="1"/>
          </p:cNvSpPr>
          <p:nvPr>
            <p:ph idx="1"/>
          </p:nvPr>
        </p:nvSpPr>
        <p:spPr/>
        <p:txBody>
          <a:bodyPr>
            <a:normAutofit/>
          </a:bodyPr>
          <a:lstStyle/>
          <a:p>
            <a:pPr marL="0" lvl="0" indent="0" algn="just">
              <a:lnSpc>
                <a:spcPct val="150000"/>
              </a:lnSpc>
              <a:buNone/>
            </a:pPr>
            <a:r>
              <a:rPr lang="en-US" sz="1800" kern="100" dirty="0">
                <a:effectLst/>
                <a:latin typeface="Tahoma" panose="020B0604030504040204" pitchFamily="34" charset="0"/>
                <a:ea typeface="Calibri" panose="020F0502020204030204" pitchFamily="34" charset="0"/>
                <a:cs typeface="Times New Roman" panose="02020603050405020304" pitchFamily="18" charset="0"/>
              </a:rPr>
              <a:t>Key R Functions Used in case study:</a:t>
            </a:r>
          </a:p>
          <a:p>
            <a:pPr marL="342900" lvl="0" indent="-342900" algn="just">
              <a:lnSpc>
                <a:spcPct val="150000"/>
              </a:lnSpc>
              <a:buFont typeface="Symbol" panose="05050102010706020507" pitchFamily="18" charset="2"/>
              <a:buChar char=""/>
            </a:pPr>
            <a:r>
              <a:rPr lang="en-US" sz="1800" b="1" kern="100" dirty="0" err="1">
                <a:effectLst/>
                <a:latin typeface="Tahoma" panose="020B0604030504040204" pitchFamily="34" charset="0"/>
                <a:ea typeface="Calibri" panose="020F0502020204030204" pitchFamily="34" charset="0"/>
                <a:cs typeface="Times New Roman" panose="02020603050405020304" pitchFamily="18" charset="0"/>
              </a:rPr>
              <a:t>readxl</a:t>
            </a:r>
            <a:r>
              <a:rPr lang="en-US" sz="1800" b="1" kern="100" dirty="0">
                <a:effectLst/>
                <a:latin typeface="Tahoma" panose="020B0604030504040204" pitchFamily="34" charset="0"/>
                <a:ea typeface="Calibri" panose="020F0502020204030204" pitchFamily="34" charset="0"/>
                <a:cs typeface="Times New Roman" panose="02020603050405020304" pitchFamily="18" charset="0"/>
              </a:rPr>
              <a:t>::</a:t>
            </a:r>
            <a:r>
              <a:rPr lang="en-US" sz="1800" b="1" kern="100" dirty="0" err="1">
                <a:effectLst/>
                <a:latin typeface="Tahoma" panose="020B0604030504040204" pitchFamily="34" charset="0"/>
                <a:ea typeface="Calibri" panose="020F0502020204030204" pitchFamily="34" charset="0"/>
                <a:cs typeface="Times New Roman" panose="02020603050405020304" pitchFamily="18" charset="0"/>
              </a:rPr>
              <a:t>read_excel</a:t>
            </a:r>
            <a:r>
              <a:rPr lang="en-US" sz="1800" b="1" kern="100" dirty="0">
                <a:effectLst/>
                <a:latin typeface="Tahoma" panose="020B0604030504040204" pitchFamily="34" charset="0"/>
                <a:ea typeface="Calibri" panose="020F0502020204030204" pitchFamily="34" charset="0"/>
                <a:cs typeface="Times New Roman" panose="02020603050405020304" pitchFamily="18" charset="0"/>
              </a:rPr>
              <a:t>()</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Used to load the survey data from Excel files.</a:t>
            </a:r>
          </a:p>
          <a:p>
            <a:pPr marL="342900" lvl="0" indent="-342900" algn="just">
              <a:lnSpc>
                <a:spcPct val="150000"/>
              </a:lnSpc>
              <a:buFont typeface="Symbol" panose="05050102010706020507" pitchFamily="18" charset="2"/>
              <a:buChar char=""/>
            </a:pPr>
            <a:r>
              <a:rPr lang="en-US" sz="1800" b="1" kern="100" dirty="0" err="1">
                <a:effectLst/>
                <a:latin typeface="Tahoma" panose="020B0604030504040204" pitchFamily="34" charset="0"/>
                <a:ea typeface="Calibri" panose="020F0502020204030204" pitchFamily="34" charset="0"/>
                <a:cs typeface="Times New Roman" panose="02020603050405020304" pitchFamily="18" charset="0"/>
              </a:rPr>
              <a:t>dplyr</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Used for data manipulation and summarizing responses. Functions like filter(), select(), and mutate() help transform the data for further analysis.</a:t>
            </a:r>
          </a:p>
          <a:p>
            <a:pPr marL="342900" lvl="0" indent="-342900" algn="just">
              <a:lnSpc>
                <a:spcPct val="150000"/>
              </a:lnSpc>
              <a:buFont typeface="Symbol" panose="05050102010706020507" pitchFamily="18" charset="2"/>
              <a:buChar char=""/>
            </a:pPr>
            <a:r>
              <a:rPr lang="en-US" sz="1800" b="1" kern="100" dirty="0">
                <a:effectLst/>
                <a:latin typeface="Tahoma" panose="020B0604030504040204" pitchFamily="34" charset="0"/>
                <a:ea typeface="Calibri" panose="020F0502020204030204" pitchFamily="34" charset="0"/>
                <a:cs typeface="Times New Roman" panose="02020603050405020304" pitchFamily="18" charset="0"/>
              </a:rPr>
              <a:t>t()</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Transpose the data to prepare it for summarization.</a:t>
            </a:r>
          </a:p>
          <a:p>
            <a:pPr marL="342900" lvl="0" indent="-342900" algn="just">
              <a:lnSpc>
                <a:spcPct val="150000"/>
              </a:lnSpc>
              <a:buFont typeface="Symbol" panose="05050102010706020507" pitchFamily="18" charset="2"/>
              <a:buChar char=""/>
            </a:pPr>
            <a:r>
              <a:rPr lang="en-US" sz="1800" b="1" kern="100" dirty="0">
                <a:effectLst/>
                <a:latin typeface="Tahoma" panose="020B0604030504040204" pitchFamily="34" charset="0"/>
                <a:ea typeface="Calibri" panose="020F0502020204030204" pitchFamily="34" charset="0"/>
                <a:cs typeface="Times New Roman" panose="02020603050405020304" pitchFamily="18" charset="0"/>
              </a:rPr>
              <a:t>summary()</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To calculate frequency counts for each level of responses.</a:t>
            </a:r>
          </a:p>
          <a:p>
            <a:pPr marL="342900" lvl="0" indent="-342900" algn="just">
              <a:lnSpc>
                <a:spcPct val="150000"/>
              </a:lnSpc>
              <a:buFont typeface="Symbol" panose="05050102010706020507" pitchFamily="18" charset="2"/>
              <a:buChar char=""/>
            </a:pPr>
            <a:r>
              <a:rPr lang="en-US" sz="1800" b="1" kern="100" dirty="0">
                <a:effectLst/>
                <a:latin typeface="Tahoma" panose="020B0604030504040204" pitchFamily="34" charset="0"/>
                <a:ea typeface="Calibri" panose="020F0502020204030204" pitchFamily="34" charset="0"/>
                <a:cs typeface="Times New Roman" panose="02020603050405020304" pitchFamily="18" charset="0"/>
              </a:rPr>
              <a:t>matrix(</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To create matrices for summarizing the frequency counts of responses.</a:t>
            </a:r>
          </a:p>
          <a:p>
            <a:pPr marL="342900" lvl="0" indent="-342900" algn="just">
              <a:lnSpc>
                <a:spcPct val="150000"/>
              </a:lnSpc>
              <a:buFont typeface="Symbol" panose="05050102010706020507" pitchFamily="18" charset="2"/>
              <a:buChar char=""/>
            </a:pPr>
            <a:r>
              <a:rPr lang="en-US" sz="1800" b="1" kern="100" dirty="0">
                <a:effectLst/>
                <a:latin typeface="Tahoma" panose="020B0604030504040204" pitchFamily="34" charset="0"/>
                <a:ea typeface="Calibri" panose="020F0502020204030204" pitchFamily="34" charset="0"/>
                <a:cs typeface="Times New Roman" panose="02020603050405020304" pitchFamily="18" charset="0"/>
              </a:rPr>
              <a:t>write.csv()</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To save the processed data and joint tables as CSV files for further reporting.</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6845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47BCDE-37E9-4E52-8C08-EA5EA19E2CDC}"/>
              </a:ext>
            </a:extLst>
          </p:cNvPr>
          <p:cNvSpPr>
            <a:spLocks noGrp="1"/>
          </p:cNvSpPr>
          <p:nvPr>
            <p:ph type="title"/>
          </p:nvPr>
        </p:nvSpPr>
        <p:spPr/>
        <p:txBody>
          <a:bodyPr/>
          <a:lstStyle/>
          <a:p>
            <a:r>
              <a:rPr lang="en-US" kern="100" dirty="0">
                <a:ea typeface="Calibri" panose="020F0502020204030204" pitchFamily="34" charset="0"/>
              </a:rPr>
              <a:t>Conclusion</a:t>
            </a:r>
            <a:endParaRPr lang="pl-PL" dirty="0"/>
          </a:p>
        </p:txBody>
      </p:sp>
      <p:sp>
        <p:nvSpPr>
          <p:cNvPr id="3" name="Symbol zastępczy zawartości 2">
            <a:extLst>
              <a:ext uri="{FF2B5EF4-FFF2-40B4-BE49-F238E27FC236}">
                <a16:creationId xmlns:a16="http://schemas.microsoft.com/office/drawing/2014/main" id="{A58F2ED0-C1D9-4951-AE7D-06963EE6C400}"/>
              </a:ext>
            </a:extLst>
          </p:cNvPr>
          <p:cNvSpPr>
            <a:spLocks noGrp="1"/>
          </p:cNvSpPr>
          <p:nvPr>
            <p:ph idx="1"/>
          </p:nvPr>
        </p:nvSpPr>
        <p:spPr/>
        <p:txBody>
          <a:bodyPr/>
          <a:lstStyle/>
          <a:p>
            <a:pPr algn="just">
              <a:lnSpc>
                <a:spcPct val="150000"/>
              </a:lnSpc>
              <a:spcAft>
                <a:spcPts val="600"/>
              </a:spcAft>
            </a:pPr>
            <a:r>
              <a:rPr lang="en-US" sz="1800" kern="100" dirty="0">
                <a:effectLst/>
                <a:latin typeface="Tahoma" panose="020B0604030504040204" pitchFamily="34" charset="0"/>
                <a:ea typeface="Calibri" panose="020F0502020204030204" pitchFamily="34" charset="0"/>
                <a:cs typeface="Tahoma" panose="020B0604030504040204" pitchFamily="34" charset="0"/>
              </a:rPr>
              <a:t>This analysis provides an in-depth look at the BAS4SC survey data by summarizing, combining, and classifying responses from students, teachers, and companies across multiple countries. The final results are saved in CSV files for further exploration and reporting. The process included data cleaning, summarization, joint data creation, ranking, and classification of subjects, providing a comprehensive view of the evaluation scores for each subject.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kern="100" dirty="0">
                <a:effectLst/>
                <a:latin typeface="Tahoma" panose="020B0604030504040204" pitchFamily="34" charset="0"/>
                <a:ea typeface="Calibri" panose="020F0502020204030204" pitchFamily="34" charset="0"/>
                <a:cs typeface="Tahoma" panose="020B0604030504040204" pitchFamily="34" charset="0"/>
              </a:rPr>
              <a:t>By following this procedure, you can conduct similar analyses in your own datasets, whether for educational purposes, market research, or survey analysis in logistics and supply chain management.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330709541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018AC890-2772-4368-A1D7-1285A2F49B06}"/>
</file>

<file path=docProps/app.xml><?xml version="1.0" encoding="utf-8"?>
<Properties xmlns="http://schemas.openxmlformats.org/officeDocument/2006/extended-properties" xmlns:vt="http://schemas.openxmlformats.org/officeDocument/2006/docPropsVTypes">
  <TotalTime>2800</TotalTime>
  <Words>769</Words>
  <Application>Microsoft Office PowerPoint</Application>
  <PresentationFormat>Widescreen</PresentationFormat>
  <Paragraphs>47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Motyw pakietu Office</vt:lpstr>
      <vt:lpstr>Business Intelligence</vt:lpstr>
      <vt:lpstr>Agenda</vt:lpstr>
      <vt:lpstr>Introduction</vt:lpstr>
      <vt:lpstr>Decision problem</vt:lpstr>
      <vt:lpstr>Decision problem</vt:lpstr>
      <vt:lpstr>Methodology for classifying the BAS skills </vt:lpstr>
      <vt:lpstr>Task (1)</vt:lpstr>
      <vt:lpstr>Task (2)</vt:lpstr>
      <vt:lpstr>Conclusion</vt:lpstr>
      <vt:lpstr>Authors:  Dario Šebalj Dejan Mirčetić Michał Adamczak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19</cp:revision>
  <dcterms:created xsi:type="dcterms:W3CDTF">2023-07-06T12:09:08Z</dcterms:created>
  <dcterms:modified xsi:type="dcterms:W3CDTF">2025-10-16T07:21:50Z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