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4" r:id="rId8"/>
    <p:sldId id="285" r:id="rId9"/>
    <p:sldId id="286" r:id="rId10"/>
    <p:sldId id="287" r:id="rId11"/>
    <p:sldId id="288" r:id="rId12"/>
    <p:sldId id="289" r:id="rId13"/>
    <p:sldId id="335" r:id="rId14"/>
    <p:sldId id="263"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8779E-A6F4-9C22-C809-601FB95AA615}" v="4" dt="2025-10-16T07:13:52.5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83" d="100"/>
          <a:sy n="83" d="100"/>
        </p:scale>
        <p:origin x="67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F7C8779E-A6F4-9C22-C809-601FB95AA615}"/>
    <pc:docChg chg="modSld">
      <pc:chgData name="Adrianna Toboła" userId="S::atobola_wslonline.onmicrosoft.com#ext#@putpoznanpl.onmicrosoft.com::e1e59dd0-8fb1-4369-89de-9f1b53c22841" providerId="AD" clId="Web-{F7C8779E-A6F4-9C22-C809-601FB95AA615}" dt="2025-10-16T07:13:51.518" v="0" actId="20577"/>
      <pc:docMkLst>
        <pc:docMk/>
      </pc:docMkLst>
      <pc:sldChg chg="modSp">
        <pc:chgData name="Adrianna Toboła" userId="S::atobola_wslonline.onmicrosoft.com#ext#@putpoznanpl.onmicrosoft.com::e1e59dd0-8fb1-4369-89de-9f1b53c22841" providerId="AD" clId="Web-{F7C8779E-A6F4-9C22-C809-601FB95AA615}" dt="2025-10-16T07:13:51.518" v="0" actId="20577"/>
        <pc:sldMkLst>
          <pc:docMk/>
          <pc:sldMk cId="2920479427" sldId="256"/>
        </pc:sldMkLst>
        <pc:spChg chg="mod">
          <ac:chgData name="Adrianna Toboła" userId="S::atobola_wslonline.onmicrosoft.com#ext#@putpoznanpl.onmicrosoft.com::e1e59dd0-8fb1-4369-89de-9f1b53c22841" providerId="AD" clId="Web-{F7C8779E-A6F4-9C22-C809-601FB95AA615}" dt="2025-10-16T07:13:51.518"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3FF7B50B-CA5D-9089-C326-B6E0C057D2D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a:extLst>
              <a:ext uri="{FF2B5EF4-FFF2-40B4-BE49-F238E27FC236}">
                <a16:creationId xmlns:a16="http://schemas.microsoft.com/office/drawing/2014/main" id="{1F3D1E3A-41EE-96D9-3C39-E972E1F32658}"/>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Netflix</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Case study</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a:extLst>
              <a:ext uri="{FF2B5EF4-FFF2-40B4-BE49-F238E27FC236}">
                <a16:creationId xmlns:a16="http://schemas.microsoft.com/office/drawing/2014/main" id="{286456B7-6B96-A70D-2BBF-5AB5E1F14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4AAAE55A-6F45-ACCF-F29F-87B87274C329}"/>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Description of the company</a:t>
            </a:r>
          </a:p>
          <a:p>
            <a:r>
              <a:rPr lang="pl-PL" sz="2400" dirty="0"/>
              <a:t>Decision problem</a:t>
            </a:r>
          </a:p>
          <a:p>
            <a:r>
              <a:rPr lang="pl-PL" sz="2400" dirty="0"/>
              <a:t>Task</a:t>
            </a:r>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dirty="0"/>
              <a:t>Description of the company</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fontScale="85000" lnSpcReduction="1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is a leading global streaming service that offers unlimited access to movies, TV series, documentaries and other content over the internet. Founded in 1997 as a mail-order DVD service, Netflix has undergone a significant transformation with the transition to digital streaming. With more than 230 million subscribers in over 190 countries, Netflix is known for producing original content as well as a wide range of licensed movies and series.</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Netflix operates in markets around the world, offering diverse content tailored to local preferences and languages. The platform offers ad-free subscription packages that provide users with an uninterrupted viewing experience. To remain competitive, Netflix continuously invests in original content such as the hit series "Stranger Things", "The Crown" and "Money Heist". In addition, the company uses advanced data analytics to personalize content and recommendations for its users, thereby increasing customer loyalty.</a:t>
            </a: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The main challenges facing the company include customer retention, growing its subscriber base and optimizing its content offering.</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E657-55BD-3EB1-F143-70AC58F8334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CB277C0-731A-AB0B-6864-0E8234701994}"/>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4326A215-720B-ACFD-F1FE-F7D29F8F4A65}"/>
              </a:ext>
            </a:extLst>
          </p:cNvPr>
          <p:cNvSpPr>
            <a:spLocks noGrp="1"/>
          </p:cNvSpPr>
          <p:nvPr>
            <p:ph idx="1"/>
          </p:nvPr>
        </p:nvSpPr>
        <p:spPr/>
        <p:txBody>
          <a:bodyPr>
            <a:normAutofit fontScale="92500" lnSpcReduction="10000"/>
          </a:bodyPr>
          <a:lstStyle/>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As the market leader in streaming, Netflix faces </a:t>
            </a: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several key challenges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making business decisions. One of the most significant challenges is understanding its users' preferences and adapting its content offerings to increase viewership, retain more subscribers, and attract new customers. In an increasingly competitive market, Netflix must use data to optimize its catalog and better understand its users' needs.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Recently, Netflix has noticed several trends that require careful analysis: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Decline in subscriptions in certain markets: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Although the overall subscriber base is growing, some key demographic segments and regions are experiencing a decline, indicating the need for deeper understanding of these markets.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Increased competition: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Competitors like Disney+, HBO Max, and Amazon Prime Video are aggressively entering the market, with significant investments in their original content.</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Changes in viewing habits: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The pandemic significantly altered how people consume content, but the question remains how these habits will evolve in a post-pandemic world.</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60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756B-6B35-0B5D-244D-38885EEFC1D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F43EDC5-B545-C1BB-D473-C695F1CC51E6}"/>
              </a:ext>
            </a:extLst>
          </p:cNvPr>
          <p:cNvSpPr>
            <a:spLocks noGrp="1"/>
          </p:cNvSpPr>
          <p:nvPr>
            <p:ph type="title"/>
          </p:nvPr>
        </p:nvSpPr>
        <p:spPr/>
        <p:txBody>
          <a:bodyPr/>
          <a:lstStyle/>
          <a:p>
            <a:r>
              <a:rPr lang="pl-PL" sz="3200" dirty="0"/>
              <a:t>Decision problem</a:t>
            </a:r>
          </a:p>
        </p:txBody>
      </p:sp>
      <p:sp>
        <p:nvSpPr>
          <p:cNvPr id="5" name="Symbol zastępczy zawartości 4">
            <a:extLst>
              <a:ext uri="{FF2B5EF4-FFF2-40B4-BE49-F238E27FC236}">
                <a16:creationId xmlns:a16="http://schemas.microsoft.com/office/drawing/2014/main" id="{83A241B7-AC10-0D4E-2C6F-1E78B551419A}"/>
              </a:ext>
            </a:extLst>
          </p:cNvPr>
          <p:cNvSpPr>
            <a:spLocks noGrp="1"/>
          </p:cNvSpPr>
          <p:nvPr>
            <p:ph idx="1"/>
          </p:nvPr>
        </p:nvSpPr>
        <p:spPr/>
        <p:txBody>
          <a:bodyPr>
            <a:normAutofit/>
          </a:bodyPr>
          <a:lstStyle/>
          <a:p>
            <a:pPr algn="just">
              <a:lnSpc>
                <a:spcPct val="150000"/>
              </a:lnSpc>
              <a:spcAft>
                <a:spcPts val="600"/>
              </a:spcAft>
            </a:pPr>
            <a:r>
              <a:rPr lang="pl-PL" kern="100" dirty="0">
                <a:effectLst/>
                <a:latin typeface="Tahoma" panose="020B0604030504040204" pitchFamily="34" charset="0"/>
                <a:ea typeface="Calibri" panose="020F0502020204030204" pitchFamily="34" charset="0"/>
                <a:cs typeface="Times New Roman" panose="02020603050405020304" pitchFamily="18" charset="0"/>
              </a:rPr>
              <a:t>The Netflix executive board wants to leverage existing data to make decisions about the following:</a:t>
            </a:r>
            <a:endParaRPr lang="hr-HR"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2000" kern="100" dirty="0">
                <a:effectLst/>
                <a:latin typeface="Tahoma" panose="020B0604030504040204" pitchFamily="34" charset="0"/>
                <a:ea typeface="Calibri" panose="020F0502020204030204" pitchFamily="34" charset="0"/>
                <a:cs typeface="Times New Roman" panose="02020603050405020304" pitchFamily="18" charset="0"/>
              </a:rPr>
              <a:t>Which content should be the focus of </a:t>
            </a:r>
            <a:r>
              <a:rPr lang="pl-PL" sz="2000" b="1" kern="100" dirty="0">
                <a:effectLst/>
                <a:latin typeface="Tahoma" panose="020B0604030504040204" pitchFamily="34" charset="0"/>
                <a:ea typeface="Calibri" panose="020F0502020204030204" pitchFamily="34" charset="0"/>
                <a:cs typeface="Times New Roman" panose="02020603050405020304" pitchFamily="18" charset="0"/>
              </a:rPr>
              <a:t>future marketing campaigns</a:t>
            </a:r>
            <a:r>
              <a:rPr lang="pl-PL" sz="2000" kern="100" dirty="0">
                <a:effectLst/>
                <a:latin typeface="Tahoma" panose="020B0604030504040204" pitchFamily="34" charset="0"/>
                <a:ea typeface="Calibri" panose="020F0502020204030204" pitchFamily="34" charset="0"/>
                <a:cs typeface="Times New Roman" panose="02020603050405020304" pitchFamily="18" charset="0"/>
              </a:rPr>
              <a:t>?</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pl-PL" sz="2000" kern="100" dirty="0">
                <a:effectLst/>
                <a:latin typeface="Tahoma" panose="020B0604030504040204" pitchFamily="34" charset="0"/>
                <a:ea typeface="Calibri" panose="020F0502020204030204" pitchFamily="34" charset="0"/>
                <a:cs typeface="Times New Roman" panose="02020603050405020304" pitchFamily="18" charset="0"/>
              </a:rPr>
              <a:t>What </a:t>
            </a:r>
            <a:r>
              <a:rPr lang="pl-PL" sz="2000" b="1" kern="100" dirty="0">
                <a:effectLst/>
                <a:latin typeface="Tahoma" panose="020B0604030504040204" pitchFamily="34" charset="0"/>
                <a:ea typeface="Calibri" panose="020F0502020204030204" pitchFamily="34" charset="0"/>
                <a:cs typeface="Times New Roman" panose="02020603050405020304" pitchFamily="18" charset="0"/>
              </a:rPr>
              <a:t>new shows and movies </a:t>
            </a:r>
            <a:r>
              <a:rPr lang="pl-PL" sz="2000" kern="100" dirty="0">
                <a:effectLst/>
                <a:latin typeface="Tahoma" panose="020B0604030504040204" pitchFamily="34" charset="0"/>
                <a:ea typeface="Calibri" panose="020F0502020204030204" pitchFamily="34" charset="0"/>
                <a:cs typeface="Times New Roman" panose="02020603050405020304" pitchFamily="18" charset="0"/>
              </a:rPr>
              <a:t>should the production team develop to meet user needs?</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800100" lvl="1" indent="-342900" algn="just">
              <a:lnSpc>
                <a:spcPct val="150000"/>
              </a:lnSpc>
              <a:spcAft>
                <a:spcPts val="600"/>
              </a:spcAft>
              <a:buFont typeface="Symbol" panose="05050102010706020507" pitchFamily="18" charset="2"/>
              <a:buChar char=""/>
            </a:pPr>
            <a:r>
              <a:rPr lang="pl-PL" sz="2000" kern="100" dirty="0">
                <a:effectLst/>
                <a:latin typeface="Tahoma" panose="020B0604030504040204" pitchFamily="34" charset="0"/>
                <a:ea typeface="Calibri" panose="020F0502020204030204" pitchFamily="34" charset="0"/>
                <a:cs typeface="Times New Roman" panose="02020603050405020304" pitchFamily="18" charset="0"/>
              </a:rPr>
              <a:t>Which </a:t>
            </a:r>
            <a:r>
              <a:rPr lang="pl-PL" sz="2000" b="1" kern="100" dirty="0">
                <a:effectLst/>
                <a:latin typeface="Tahoma" panose="020B0604030504040204" pitchFamily="34" charset="0"/>
                <a:ea typeface="Calibri" panose="020F0502020204030204" pitchFamily="34" charset="0"/>
                <a:cs typeface="Times New Roman" panose="02020603050405020304" pitchFamily="18" charset="0"/>
              </a:rPr>
              <a:t>demographic groups and regions </a:t>
            </a:r>
            <a:r>
              <a:rPr lang="pl-PL" sz="2000" kern="100" dirty="0">
                <a:effectLst/>
                <a:latin typeface="Tahoma" panose="020B0604030504040204" pitchFamily="34" charset="0"/>
                <a:ea typeface="Calibri" panose="020F0502020204030204" pitchFamily="34" charset="0"/>
                <a:cs typeface="Times New Roman" panose="02020603050405020304" pitchFamily="18" charset="0"/>
              </a:rPr>
              <a:t>show potential for growth, and how should they be targeted?</a:t>
            </a: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a:p>
            <a:pPr lvl="1" algn="just">
              <a:lnSpc>
                <a:spcPct val="150000"/>
              </a:lnSpc>
              <a:spcAft>
                <a:spcPts val="600"/>
              </a:spcAft>
            </a:pPr>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39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265EC-20FD-B469-06F3-AB3BB8EDE87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0250504-6205-8E91-A53B-30189692D079}"/>
              </a:ext>
            </a:extLst>
          </p:cNvPr>
          <p:cNvSpPr>
            <a:spLocks noGrp="1"/>
          </p:cNvSpPr>
          <p:nvPr>
            <p:ph type="title"/>
          </p:nvPr>
        </p:nvSpPr>
        <p:spPr/>
        <p:txBody>
          <a:bodyPr/>
          <a:lstStyle/>
          <a:p>
            <a:r>
              <a:rPr lang="pl-PL" sz="3200" dirty="0"/>
              <a:t>Dataset description</a:t>
            </a:r>
          </a:p>
        </p:txBody>
      </p:sp>
      <p:sp>
        <p:nvSpPr>
          <p:cNvPr id="5" name="Symbol zastępczy zawartości 4">
            <a:extLst>
              <a:ext uri="{FF2B5EF4-FFF2-40B4-BE49-F238E27FC236}">
                <a16:creationId xmlns:a16="http://schemas.microsoft.com/office/drawing/2014/main" id="{A27596F7-448E-09B3-95B6-D25DD948E8AD}"/>
              </a:ext>
            </a:extLst>
          </p:cNvPr>
          <p:cNvSpPr>
            <a:spLocks noGrp="1"/>
          </p:cNvSpPr>
          <p:nvPr>
            <p:ph idx="1"/>
          </p:nvPr>
        </p:nvSpPr>
        <p:spPr/>
        <p:txBody>
          <a:bodyPr>
            <a:normAutofit fontScale="92500" lnSpcReduction="10000"/>
          </a:bodyPr>
          <a:lstStyle/>
          <a:p>
            <a:pPr algn="just">
              <a:lnSpc>
                <a:spcPct val="150000"/>
              </a:lnSpc>
              <a:spcAft>
                <a:spcPts val="600"/>
              </a:spcAft>
              <a:buNone/>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The dataset consists of several tables (sheets) within an Excel file. Each table contains different types of information related to Netflix content:</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Netflix_titles: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contains basic information about Netflix titles (both movies and TV shows). The key attributes include: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duration_minutes: Duration of the movie in minutes. This field is empty for TV shows.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duration_seasons: Number of seasons for TV shows. This field is empty for movies.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type: Type of content, which can be either "Movie" or "TV Show."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 The name of the content.</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date_added: The date the content was added to Netflix.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release_year: The year the content was first released.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rating: The content's maturity rating (e.g., TV-MA, TV-14, etc.).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description: A brief description of the content.</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600"/>
              </a:spcAft>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title_id: A unique identifier for each title.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26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B735-E052-C767-FFF7-415FDCFAFDE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A498BCA-D1EC-B768-7335-8168C61035D9}"/>
              </a:ext>
            </a:extLst>
          </p:cNvPr>
          <p:cNvSpPr>
            <a:spLocks noGrp="1"/>
          </p:cNvSpPr>
          <p:nvPr>
            <p:ph type="title"/>
          </p:nvPr>
        </p:nvSpPr>
        <p:spPr/>
        <p:txBody>
          <a:bodyPr/>
          <a:lstStyle/>
          <a:p>
            <a:r>
              <a:rPr lang="pl-PL" sz="3200" dirty="0"/>
              <a:t>Dataset description</a:t>
            </a:r>
          </a:p>
        </p:txBody>
      </p:sp>
      <p:sp>
        <p:nvSpPr>
          <p:cNvPr id="5" name="Symbol zastępczy zawartości 4">
            <a:extLst>
              <a:ext uri="{FF2B5EF4-FFF2-40B4-BE49-F238E27FC236}">
                <a16:creationId xmlns:a16="http://schemas.microsoft.com/office/drawing/2014/main" id="{99358582-EDD3-D4E3-91AA-9939A2586F9A}"/>
              </a:ext>
            </a:extLst>
          </p:cNvPr>
          <p:cNvSpPr>
            <a:spLocks noGrp="1"/>
          </p:cNvSpPr>
          <p:nvPr>
            <p:ph idx="1"/>
          </p:nvPr>
        </p:nvSpPr>
        <p:spPr/>
        <p:txBody>
          <a:bodyPr>
            <a:normAutofit fontScale="92500" lnSpcReduction="20000"/>
          </a:bodyPr>
          <a:lstStyle/>
          <a:p>
            <a:pPr marL="342900" lvl="0" indent="-342900" algn="just">
              <a:lnSpc>
                <a:spcPct val="150000"/>
              </a:lnSpc>
              <a:buFont typeface="+mj-lt"/>
              <a:buAutoNum type="arabicPeriod" startAt="2"/>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Netflix_titles_directors: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this table links titles with their respective directors. The key attributes include: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director: The name of the director.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title_id: The unique identifier for the title, which links to the netflix_titles table.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startAt="2"/>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Netflix_titles_countries: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this table associates titles with the countries where they were produced. The key attributes include: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country: The name of the country.</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title_id: The unique identifier for the title, which links to the netflix_titles table.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startAt="2"/>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Netflix_titles_roles: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this table links titles with the actors who participated in them. The key attributes include: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actor: The name of the actor.</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title_id: The unique identifier for the title, which links to the netflix_titles table.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startAt="2"/>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Netflix_titles_categories: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this table contains information about the categories (genres) to which each title belongs. The key attributes include: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category: The name of the category or genre (e.g., "Comedies," "Dramas," "Documentaries").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600"/>
              </a:spcAft>
              <a:buFont typeface="+mj-lt"/>
              <a:buAutoNum type="alphaLcPeriod"/>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title_id: The unique identifier for the title, which links to the netflix_titles table.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42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C68C-DA9F-476E-251E-42DFE54E1E6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C5674C4-7015-5808-DD67-F9037D5CF9D2}"/>
              </a:ext>
            </a:extLst>
          </p:cNvPr>
          <p:cNvSpPr>
            <a:spLocks noGrp="1"/>
          </p:cNvSpPr>
          <p:nvPr>
            <p:ph type="title"/>
          </p:nvPr>
        </p:nvSpPr>
        <p:spPr/>
        <p:txBody>
          <a:bodyPr/>
          <a:lstStyle/>
          <a:p>
            <a:r>
              <a:rPr lang="pl-PL" sz="3200" dirty="0"/>
              <a:t>Task</a:t>
            </a:r>
          </a:p>
        </p:txBody>
      </p:sp>
      <p:sp>
        <p:nvSpPr>
          <p:cNvPr id="5" name="Symbol zastępczy zawartości 4">
            <a:extLst>
              <a:ext uri="{FF2B5EF4-FFF2-40B4-BE49-F238E27FC236}">
                <a16:creationId xmlns:a16="http://schemas.microsoft.com/office/drawing/2014/main" id="{A42411F0-4796-601D-05F1-88EF3867567E}"/>
              </a:ext>
            </a:extLst>
          </p:cNvPr>
          <p:cNvSpPr>
            <a:spLocks noGrp="1"/>
          </p:cNvSpPr>
          <p:nvPr>
            <p:ph idx="1"/>
          </p:nvPr>
        </p:nvSpPr>
        <p:spPr/>
        <p:txBody>
          <a:bodyPr>
            <a:normAutofit lnSpcReduction="10000"/>
          </a:bodyPr>
          <a:lstStyle/>
          <a:p>
            <a:pPr algn="just">
              <a:lnSpc>
                <a:spcPct val="150000"/>
              </a:lnSpc>
              <a:spcAft>
                <a:spcPts val="600"/>
              </a:spcAft>
              <a:buNone/>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Your task as a data analyst is to help the Netflix executive team make informed decisions. You will use the available dataset to explore the following aspects: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Identifying the most popular genres and content:</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Investigate which genres (e.g., drama, comedy, documentaries) are the most popular among Netflix users.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Analyze the popularity of different genres concerning demographic characteristics such as age, gender, and region.</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Consider how the popularity of genres has changed over time (e.g., before, during, and after the pandemic).</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Analysis of viewership trends: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Track how viewership changes throughout the year. Are there specific months or seasonal periods when viewership is particularly high or low?</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Explore the impact of the pandemic on viewership. Did certain genres or types of content become more popular during that time?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600"/>
              </a:spcAft>
              <a:buFont typeface="Symbol" panose="05050102010706020507" pitchFamily="18"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Analyze the duration and frequency of viewing different types of content (e.g., movies versus series).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760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13F2-8C9C-E3A2-7749-8A45CBB57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AB043CB-AB92-A8C5-2F1A-17632A620086}"/>
              </a:ext>
            </a:extLst>
          </p:cNvPr>
          <p:cNvSpPr>
            <a:spLocks noGrp="1"/>
          </p:cNvSpPr>
          <p:nvPr>
            <p:ph type="title"/>
          </p:nvPr>
        </p:nvSpPr>
        <p:spPr/>
        <p:txBody>
          <a:bodyPr/>
          <a:lstStyle/>
          <a:p>
            <a:r>
              <a:rPr lang="pl-PL" sz="3200" dirty="0"/>
              <a:t>Task</a:t>
            </a:r>
          </a:p>
        </p:txBody>
      </p:sp>
      <p:sp>
        <p:nvSpPr>
          <p:cNvPr id="5" name="Symbol zastępczy zawartości 4">
            <a:extLst>
              <a:ext uri="{FF2B5EF4-FFF2-40B4-BE49-F238E27FC236}">
                <a16:creationId xmlns:a16="http://schemas.microsoft.com/office/drawing/2014/main" id="{7D759EEC-3804-8C82-D694-98CDD2777448}"/>
              </a:ext>
            </a:extLst>
          </p:cNvPr>
          <p:cNvSpPr>
            <a:spLocks noGrp="1"/>
          </p:cNvSpPr>
          <p:nvPr>
            <p:ph idx="1"/>
          </p:nvPr>
        </p:nvSpPr>
        <p:spPr/>
        <p:txBody>
          <a:bodyPr>
            <a:normAutofit/>
          </a:bodyPr>
          <a:lstStyle/>
          <a:p>
            <a:pPr algn="just">
              <a:lnSpc>
                <a:spcPct val="150000"/>
              </a:lnSpc>
              <a:spcAft>
                <a:spcPts val="600"/>
              </a:spcAft>
              <a:buNone/>
            </a:pPr>
            <a:r>
              <a:rPr lang="pl-PL" sz="1800" b="1" kern="100" dirty="0">
                <a:effectLst/>
                <a:latin typeface="Tahoma" panose="020B0604030504040204" pitchFamily="34" charset="0"/>
                <a:ea typeface="Calibri" panose="020F0502020204030204" pitchFamily="34" charset="0"/>
                <a:cs typeface="Times New Roman" panose="02020603050405020304" pitchFamily="18" charset="0"/>
              </a:rPr>
              <a:t>Visualization of results in Tableau:</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Create visualizations that clearly and effectively communicate your key findings. Use different types of charts, such as bar charts, line charts, maps, and heatmaps.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Prepare a dashboard that will enable the executive team to intuitively explore the data and make informed decisions.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Ensure that the visualizations are interactive, allowing users to filter the data by different criteria (e.g., genre, region, demographics).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pl-PL" sz="1800" kern="100" dirty="0">
                <a:effectLst/>
                <a:latin typeface="Tahoma" panose="020B0604030504040204" pitchFamily="34" charset="0"/>
                <a:ea typeface="Calibri" panose="020F0502020204030204" pitchFamily="34" charset="0"/>
                <a:cs typeface="Times New Roman" panose="02020603050405020304" pitchFamily="18" charset="0"/>
              </a:rPr>
              <a:t>Connect all tables by relations</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84568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55243160-2CC0-44BA-A888-CE173E0A8764}"/>
</file>

<file path=docProps/app.xml><?xml version="1.0" encoding="utf-8"?>
<Properties xmlns="http://schemas.openxmlformats.org/officeDocument/2006/extended-properties" xmlns:vt="http://schemas.openxmlformats.org/officeDocument/2006/docPropsVTypes">
  <TotalTime>2781</TotalTime>
  <Words>1132</Words>
  <Application>Microsoft Office PowerPoint</Application>
  <PresentationFormat>Widescreen</PresentationFormat>
  <Paragraphs>68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Motyw pakietu Office</vt:lpstr>
      <vt:lpstr>Business Intelligence</vt:lpstr>
      <vt:lpstr>Agenda</vt:lpstr>
      <vt:lpstr>Description of the company</vt:lpstr>
      <vt:lpstr>Decision problem</vt:lpstr>
      <vt:lpstr>Decision problem</vt:lpstr>
      <vt:lpstr>Dataset description</vt:lpstr>
      <vt:lpstr>Dataset description</vt:lpstr>
      <vt:lpstr>Task</vt:lpstr>
      <vt:lpstr>Task</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17</cp:revision>
  <dcterms:created xsi:type="dcterms:W3CDTF">2023-07-06T12:09:08Z</dcterms:created>
  <dcterms:modified xsi:type="dcterms:W3CDTF">2025-10-16T07:13:55Z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