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8" r:id="rId6"/>
    <p:sldId id="276" r:id="rId7"/>
    <p:sldId id="280" r:id="rId8"/>
    <p:sldId id="281" r:id="rId9"/>
    <p:sldId id="282" r:id="rId10"/>
    <p:sldId id="283" r:id="rId11"/>
    <p:sldId id="277" r:id="rId12"/>
    <p:sldId id="263" r:id="rId13"/>
    <p:sldId id="335"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389FED-1CEA-06F8-16EA-C499E2F2CD97}" v="94" dt="2025-04-03T10:48:42.212"/>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76" d="100"/>
          <a:sy n="76" d="100"/>
        </p:scale>
        <p:origin x="106"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Toboła" userId="S::atobola_wslonline.onmicrosoft.com#ext#@putpoznanpl.onmicrosoft.com::e1e59dd0-8fb1-4369-89de-9f1b53c22841" providerId="AD" clId="Web-{8A389FED-1CEA-06F8-16EA-C499E2F2CD97}"/>
    <pc:docChg chg="modSld">
      <pc:chgData name="Adrianna Toboła" userId="S::atobola_wslonline.onmicrosoft.com#ext#@putpoznanpl.onmicrosoft.com::e1e59dd0-8fb1-4369-89de-9f1b53c22841" providerId="AD" clId="Web-{8A389FED-1CEA-06F8-16EA-C499E2F2CD97}" dt="2025-04-03T10:48:39.227" v="59"/>
      <pc:docMkLst>
        <pc:docMk/>
      </pc:docMkLst>
      <pc:sldChg chg="modSp">
        <pc:chgData name="Adrianna Toboła" userId="S::atobola_wslonline.onmicrosoft.com#ext#@putpoznanpl.onmicrosoft.com::e1e59dd0-8fb1-4369-89de-9f1b53c22841" providerId="AD" clId="Web-{8A389FED-1CEA-06F8-16EA-C499E2F2CD97}" dt="2025-04-03T10:48:39.227" v="59"/>
        <pc:sldMkLst>
          <pc:docMk/>
          <pc:sldMk cId="561509588" sldId="283"/>
        </pc:sldMkLst>
        <pc:graphicFrameChg chg="mod modGraphic">
          <ac:chgData name="Adrianna Toboła" userId="S::atobola_wslonline.onmicrosoft.com#ext#@putpoznanpl.onmicrosoft.com::e1e59dd0-8fb1-4369-89de-9f1b53c22841" providerId="AD" clId="Web-{8A389FED-1CEA-06F8-16EA-C499E2F2CD97}" dt="2025-04-03T10:48:39.227" v="59"/>
          <ac:graphicFrameMkLst>
            <pc:docMk/>
            <pc:sldMk cId="561509588" sldId="283"/>
            <ac:graphicFrameMk id="4" creationId="{294337BA-6E9B-41E8-8591-BA2F38F860C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Zeszyt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Zeszyt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Arkusz2!$F$3</c:f>
              <c:strCache>
                <c:ptCount val="1"/>
                <c:pt idx="0">
                  <c:v> Suma MP</c:v>
                </c:pt>
              </c:strCache>
            </c:strRef>
          </c:tx>
          <c:spPr>
            <a:solidFill>
              <a:schemeClr val="accent1"/>
            </a:solidFill>
            <a:ln>
              <a:noFill/>
            </a:ln>
            <a:effectLst/>
          </c:spPr>
          <c:invertIfNegative val="0"/>
          <c:cat>
            <c:numRef>
              <c:f>Arkusz2!$E$4:$E$36</c:f>
              <c:numCache>
                <c:formatCode>General</c:formatCode>
                <c:ptCount val="3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numCache>
            </c:numRef>
          </c:cat>
          <c:val>
            <c:numRef>
              <c:f>Arkusz2!$F$4:$F$36</c:f>
              <c:numCache>
                <c:formatCode>General</c:formatCode>
                <c:ptCount val="33"/>
                <c:pt idx="0">
                  <c:v>115</c:v>
                </c:pt>
                <c:pt idx="1">
                  <c:v>392</c:v>
                </c:pt>
                <c:pt idx="2">
                  <c:v>744</c:v>
                </c:pt>
                <c:pt idx="3">
                  <c:v>1272</c:v>
                </c:pt>
                <c:pt idx="4">
                  <c:v>1865</c:v>
                </c:pt>
                <c:pt idx="5">
                  <c:v>2460</c:v>
                </c:pt>
                <c:pt idx="6">
                  <c:v>3325</c:v>
                </c:pt>
                <c:pt idx="7">
                  <c:v>4232</c:v>
                </c:pt>
                <c:pt idx="8">
                  <c:v>4230</c:v>
                </c:pt>
                <c:pt idx="9">
                  <c:v>4140</c:v>
                </c:pt>
                <c:pt idx="10">
                  <c:v>4268</c:v>
                </c:pt>
                <c:pt idx="11">
                  <c:v>4008</c:v>
                </c:pt>
                <c:pt idx="12">
                  <c:v>3744</c:v>
                </c:pt>
                <c:pt idx="13">
                  <c:v>3850</c:v>
                </c:pt>
                <c:pt idx="14">
                  <c:v>3915</c:v>
                </c:pt>
                <c:pt idx="15">
                  <c:v>2640</c:v>
                </c:pt>
                <c:pt idx="16">
                  <c:v>3468</c:v>
                </c:pt>
                <c:pt idx="17">
                  <c:v>2862</c:v>
                </c:pt>
                <c:pt idx="18">
                  <c:v>2375</c:v>
                </c:pt>
                <c:pt idx="19">
                  <c:v>2520</c:v>
                </c:pt>
                <c:pt idx="20">
                  <c:v>1197</c:v>
                </c:pt>
                <c:pt idx="21">
                  <c:v>1980</c:v>
                </c:pt>
                <c:pt idx="22">
                  <c:v>1817</c:v>
                </c:pt>
                <c:pt idx="23">
                  <c:v>1320</c:v>
                </c:pt>
                <c:pt idx="24">
                  <c:v>725</c:v>
                </c:pt>
                <c:pt idx="25">
                  <c:v>1170</c:v>
                </c:pt>
                <c:pt idx="26">
                  <c:v>783</c:v>
                </c:pt>
                <c:pt idx="27">
                  <c:v>1092</c:v>
                </c:pt>
                <c:pt idx="28">
                  <c:v>928</c:v>
                </c:pt>
                <c:pt idx="29">
                  <c:v>750</c:v>
                </c:pt>
                <c:pt idx="30">
                  <c:v>496</c:v>
                </c:pt>
                <c:pt idx="31">
                  <c:v>352</c:v>
                </c:pt>
                <c:pt idx="32">
                  <c:v>1848</c:v>
                </c:pt>
              </c:numCache>
            </c:numRef>
          </c:val>
          <c:extLst>
            <c:ext xmlns:c16="http://schemas.microsoft.com/office/drawing/2014/chart" uri="{C3380CC4-5D6E-409C-BE32-E72D297353CC}">
              <c16:uniqueId val="{00000000-1934-4D72-BA40-366449BB1708}"/>
            </c:ext>
          </c:extLst>
        </c:ser>
        <c:ser>
          <c:idx val="1"/>
          <c:order val="1"/>
          <c:tx>
            <c:strRef>
              <c:f>Arkusz2!$G$3</c:f>
              <c:strCache>
                <c:ptCount val="1"/>
                <c:pt idx="0">
                  <c:v>Liczba przesyłek</c:v>
                </c:pt>
              </c:strCache>
            </c:strRef>
          </c:tx>
          <c:spPr>
            <a:solidFill>
              <a:schemeClr val="accent2"/>
            </a:solidFill>
            <a:ln>
              <a:noFill/>
            </a:ln>
            <a:effectLst/>
          </c:spPr>
          <c:invertIfNegative val="0"/>
          <c:cat>
            <c:numRef>
              <c:f>Arkusz2!$E$4:$E$36</c:f>
              <c:numCache>
                <c:formatCode>General</c:formatCode>
                <c:ptCount val="3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numCache>
            </c:numRef>
          </c:cat>
          <c:val>
            <c:numRef>
              <c:f>Arkusz2!$G$4:$G$36</c:f>
              <c:numCache>
                <c:formatCode>General</c:formatCode>
                <c:ptCount val="33"/>
                <c:pt idx="0">
                  <c:v>115</c:v>
                </c:pt>
                <c:pt idx="1">
                  <c:v>196</c:v>
                </c:pt>
                <c:pt idx="2">
                  <c:v>248</c:v>
                </c:pt>
                <c:pt idx="3">
                  <c:v>318</c:v>
                </c:pt>
                <c:pt idx="4">
                  <c:v>373</c:v>
                </c:pt>
                <c:pt idx="5">
                  <c:v>410</c:v>
                </c:pt>
                <c:pt idx="6">
                  <c:v>475</c:v>
                </c:pt>
                <c:pt idx="7">
                  <c:v>529</c:v>
                </c:pt>
                <c:pt idx="8">
                  <c:v>470</c:v>
                </c:pt>
                <c:pt idx="9">
                  <c:v>414</c:v>
                </c:pt>
                <c:pt idx="10">
                  <c:v>388</c:v>
                </c:pt>
                <c:pt idx="11">
                  <c:v>334</c:v>
                </c:pt>
                <c:pt idx="12">
                  <c:v>288</c:v>
                </c:pt>
                <c:pt idx="13">
                  <c:v>275</c:v>
                </c:pt>
                <c:pt idx="14">
                  <c:v>261</c:v>
                </c:pt>
                <c:pt idx="15">
                  <c:v>165</c:v>
                </c:pt>
                <c:pt idx="16">
                  <c:v>204</c:v>
                </c:pt>
                <c:pt idx="17">
                  <c:v>159</c:v>
                </c:pt>
                <c:pt idx="18">
                  <c:v>125</c:v>
                </c:pt>
                <c:pt idx="19">
                  <c:v>126</c:v>
                </c:pt>
                <c:pt idx="20">
                  <c:v>57</c:v>
                </c:pt>
                <c:pt idx="21">
                  <c:v>90</c:v>
                </c:pt>
                <c:pt idx="22">
                  <c:v>79</c:v>
                </c:pt>
                <c:pt idx="23">
                  <c:v>55</c:v>
                </c:pt>
                <c:pt idx="24">
                  <c:v>29</c:v>
                </c:pt>
                <c:pt idx="25">
                  <c:v>45</c:v>
                </c:pt>
                <c:pt idx="26">
                  <c:v>29</c:v>
                </c:pt>
                <c:pt idx="27">
                  <c:v>39</c:v>
                </c:pt>
                <c:pt idx="28">
                  <c:v>32</c:v>
                </c:pt>
                <c:pt idx="29">
                  <c:v>25</c:v>
                </c:pt>
                <c:pt idx="30">
                  <c:v>16</c:v>
                </c:pt>
                <c:pt idx="31">
                  <c:v>11</c:v>
                </c:pt>
                <c:pt idx="32">
                  <c:v>56</c:v>
                </c:pt>
              </c:numCache>
            </c:numRef>
          </c:val>
          <c:extLst>
            <c:ext xmlns:c16="http://schemas.microsoft.com/office/drawing/2014/chart" uri="{C3380CC4-5D6E-409C-BE32-E72D297353CC}">
              <c16:uniqueId val="{00000001-1934-4D72-BA40-366449BB1708}"/>
            </c:ext>
          </c:extLst>
        </c:ser>
        <c:dLbls>
          <c:showLegendKey val="0"/>
          <c:showVal val="0"/>
          <c:showCatName val="0"/>
          <c:showSerName val="0"/>
          <c:showPercent val="0"/>
          <c:showBubbleSize val="0"/>
        </c:dLbls>
        <c:gapWidth val="219"/>
        <c:overlap val="-27"/>
        <c:axId val="1701750767"/>
        <c:axId val="1701753647"/>
      </c:barChart>
      <c:catAx>
        <c:axId val="1701750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1753647"/>
        <c:crosses val="autoZero"/>
        <c:auto val="1"/>
        <c:lblAlgn val="ctr"/>
        <c:lblOffset val="100"/>
        <c:noMultiLvlLbl val="0"/>
      </c:catAx>
      <c:valAx>
        <c:axId val="1701753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17507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Arkusz2!$R$3</c:f>
              <c:strCache>
                <c:ptCount val="1"/>
                <c:pt idx="0">
                  <c:v> Suma MP</c:v>
                </c:pt>
              </c:strCache>
            </c:strRef>
          </c:tx>
          <c:spPr>
            <a:solidFill>
              <a:schemeClr val="accent1"/>
            </a:solidFill>
            <a:ln>
              <a:noFill/>
            </a:ln>
            <a:effectLst/>
          </c:spPr>
          <c:invertIfNegative val="0"/>
          <c:cat>
            <c:multiLvlStrRef>
              <c:f>Arkusz2!$P$4:$Q$27</c:f>
              <c:multiLvlStrCache>
                <c:ptCount val="24"/>
                <c:lvl>
                  <c:pt idx="0">
                    <c:v>6</c:v>
                  </c:pt>
                  <c:pt idx="1">
                    <c:v>7</c:v>
                  </c:pt>
                  <c:pt idx="2">
                    <c:v>8</c:v>
                  </c:pt>
                  <c:pt idx="3">
                    <c:v>9</c:v>
                  </c:pt>
                  <c:pt idx="4">
                    <c:v>10</c:v>
                  </c:pt>
                  <c:pt idx="5">
                    <c:v>11</c:v>
                  </c:pt>
                  <c:pt idx="6">
                    <c:v>12</c:v>
                  </c:pt>
                  <c:pt idx="7">
                    <c:v>1</c:v>
                  </c:pt>
                  <c:pt idx="8">
                    <c:v>2</c:v>
                  </c:pt>
                  <c:pt idx="9">
                    <c:v>3</c:v>
                  </c:pt>
                  <c:pt idx="10">
                    <c:v>4</c:v>
                  </c:pt>
                  <c:pt idx="11">
                    <c:v>5</c:v>
                  </c:pt>
                  <c:pt idx="12">
                    <c:v>6</c:v>
                  </c:pt>
                  <c:pt idx="13">
                    <c:v>7</c:v>
                  </c:pt>
                  <c:pt idx="14">
                    <c:v>8</c:v>
                  </c:pt>
                  <c:pt idx="15">
                    <c:v>9</c:v>
                  </c:pt>
                  <c:pt idx="16">
                    <c:v>10</c:v>
                  </c:pt>
                  <c:pt idx="17">
                    <c:v>11</c:v>
                  </c:pt>
                  <c:pt idx="18">
                    <c:v>12</c:v>
                  </c:pt>
                  <c:pt idx="19">
                    <c:v>1</c:v>
                  </c:pt>
                  <c:pt idx="20">
                    <c:v>2</c:v>
                  </c:pt>
                  <c:pt idx="21">
                    <c:v>3</c:v>
                  </c:pt>
                  <c:pt idx="22">
                    <c:v>4</c:v>
                  </c:pt>
                  <c:pt idx="23">
                    <c:v>5</c:v>
                  </c:pt>
                </c:lvl>
                <c:lvl>
                  <c:pt idx="0">
                    <c:v>2022</c:v>
                  </c:pt>
                  <c:pt idx="7">
                    <c:v>2023</c:v>
                  </c:pt>
                  <c:pt idx="19">
                    <c:v>2024</c:v>
                  </c:pt>
                </c:lvl>
              </c:multiLvlStrCache>
            </c:multiLvlStrRef>
          </c:cat>
          <c:val>
            <c:numRef>
              <c:f>Arkusz2!$R$4:$R$27</c:f>
              <c:numCache>
                <c:formatCode>General</c:formatCode>
                <c:ptCount val="24"/>
                <c:pt idx="0">
                  <c:v>3325</c:v>
                </c:pt>
                <c:pt idx="1">
                  <c:v>3214</c:v>
                </c:pt>
                <c:pt idx="2">
                  <c:v>3496</c:v>
                </c:pt>
                <c:pt idx="3">
                  <c:v>2379</c:v>
                </c:pt>
                <c:pt idx="4">
                  <c:v>2304</c:v>
                </c:pt>
                <c:pt idx="5">
                  <c:v>2234</c:v>
                </c:pt>
                <c:pt idx="6">
                  <c:v>2553</c:v>
                </c:pt>
                <c:pt idx="7">
                  <c:v>2416</c:v>
                </c:pt>
                <c:pt idx="8">
                  <c:v>1996</c:v>
                </c:pt>
                <c:pt idx="9">
                  <c:v>2558</c:v>
                </c:pt>
                <c:pt idx="10">
                  <c:v>3061</c:v>
                </c:pt>
                <c:pt idx="11">
                  <c:v>4750</c:v>
                </c:pt>
                <c:pt idx="12">
                  <c:v>3202</c:v>
                </c:pt>
                <c:pt idx="13">
                  <c:v>3121</c:v>
                </c:pt>
                <c:pt idx="14">
                  <c:v>3638</c:v>
                </c:pt>
                <c:pt idx="15">
                  <c:v>2612</c:v>
                </c:pt>
                <c:pt idx="16">
                  <c:v>2554</c:v>
                </c:pt>
                <c:pt idx="17">
                  <c:v>2395</c:v>
                </c:pt>
                <c:pt idx="18">
                  <c:v>2794</c:v>
                </c:pt>
                <c:pt idx="19">
                  <c:v>2758</c:v>
                </c:pt>
                <c:pt idx="20">
                  <c:v>2240</c:v>
                </c:pt>
                <c:pt idx="21">
                  <c:v>3149</c:v>
                </c:pt>
                <c:pt idx="22">
                  <c:v>3129</c:v>
                </c:pt>
                <c:pt idx="23">
                  <c:v>5005</c:v>
                </c:pt>
              </c:numCache>
            </c:numRef>
          </c:val>
          <c:extLst>
            <c:ext xmlns:c16="http://schemas.microsoft.com/office/drawing/2014/chart" uri="{C3380CC4-5D6E-409C-BE32-E72D297353CC}">
              <c16:uniqueId val="{00000000-5827-4F41-896C-78D49D9BA74A}"/>
            </c:ext>
          </c:extLst>
        </c:ser>
        <c:dLbls>
          <c:showLegendKey val="0"/>
          <c:showVal val="0"/>
          <c:showCatName val="0"/>
          <c:showSerName val="0"/>
          <c:showPercent val="0"/>
          <c:showBubbleSize val="0"/>
        </c:dLbls>
        <c:gapWidth val="219"/>
        <c:overlap val="-27"/>
        <c:axId val="541186224"/>
        <c:axId val="541182384"/>
      </c:barChart>
      <c:catAx>
        <c:axId val="54118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182384"/>
        <c:crosses val="autoZero"/>
        <c:auto val="1"/>
        <c:lblAlgn val="ctr"/>
        <c:lblOffset val="100"/>
        <c:noMultiLvlLbl val="0"/>
      </c:catAx>
      <c:valAx>
        <c:axId val="54118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186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0" name="Picture 2">
            <a:extLst>
              <a:ext uri="{FF2B5EF4-FFF2-40B4-BE49-F238E27FC236}">
                <a16:creationId xmlns:a16="http://schemas.microsoft.com/office/drawing/2014/main" id="{559111D4-FBCD-4D1C-84CB-7CBA1E2DF6F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353798" y="6053866"/>
            <a:ext cx="838201" cy="8495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ADE4414-AB59-45A8-AA90-0F6659B9FD36}"/>
              </a:ext>
            </a:extLst>
          </p:cNvPr>
          <p:cNvSpPr txBox="1"/>
          <p:nvPr userDrawn="1"/>
        </p:nvSpPr>
        <p:spPr>
          <a:xfrm>
            <a:off x="7981630" y="624173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452705"/>
          </a:xfrm>
          <a:prstGeom prst="rect">
            <a:avLst/>
          </a:prstGeom>
          <a:noFill/>
        </p:spPr>
        <p:txBody>
          <a:bodyPr wrap="square" rtlCol="0">
            <a:spAutoFit/>
          </a:bodyPr>
          <a:lstStyle/>
          <a:p>
            <a:pPr algn="ctr">
              <a:lnSpc>
                <a:spcPct val="110000"/>
              </a:lnSpc>
            </a:pP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lnSpc>
                <a:spcPct val="110000"/>
              </a:lnSpc>
            </a:pP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585547" y="3699252"/>
            <a:ext cx="4967366" cy="14808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pl-PL" sz="2600" dirty="0">
                <a:latin typeface="Tahoma" panose="020B0604030504040204" pitchFamily="34" charset="0"/>
                <a:ea typeface="Tahoma" panose="020B0604030504040204" pitchFamily="34" charset="0"/>
                <a:cs typeface="Tahoma" panose="020B0604030504040204" pitchFamily="34" charset="0"/>
              </a:rPr>
              <a:t>Case </a:t>
            </a:r>
            <a:r>
              <a:rPr lang="pl-PL" sz="2600" dirty="0" err="1">
                <a:latin typeface="Tahoma" panose="020B0604030504040204" pitchFamily="34" charset="0"/>
                <a:ea typeface="Tahoma" panose="020B0604030504040204" pitchFamily="34" charset="0"/>
                <a:cs typeface="Tahoma" panose="020B0604030504040204" pitchFamily="34" charset="0"/>
              </a:rPr>
              <a:t>study</a:t>
            </a:r>
            <a:endParaRPr lang="pl-PL" sz="26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2600" dirty="0">
                <a:latin typeface="Tahoma" panose="020B0604030504040204" pitchFamily="34" charset="0"/>
                <a:ea typeface="Tahoma" panose="020B0604030504040204" pitchFamily="34" charset="0"/>
                <a:cs typeface="Tahoma" panose="020B0604030504040204" pitchFamily="34" charset="0"/>
              </a:rPr>
              <a:t>CHOOSING A LOGISTICS SERVICE PROVIDER</a:t>
            </a:r>
            <a:endParaRPr lang="en-AU" sz="26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DC0C5D29-36F7-484F-BBB7-47C79EEF5AA5}"/>
              </a:ext>
            </a:extLst>
          </p:cNvPr>
          <p:cNvSpPr txBox="1">
            <a:spLocks/>
          </p:cNvSpPr>
          <p:nvPr/>
        </p:nvSpPr>
        <p:spPr>
          <a:xfrm>
            <a:off x="5757195" y="0"/>
            <a:ext cx="4967366" cy="28821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b="1" kern="12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pPr>
              <a:lnSpc>
                <a:spcPct val="110000"/>
              </a:lnSpc>
            </a:pPr>
            <a:r>
              <a:rPr lang="en-US" sz="3200" dirty="0"/>
              <a:t>Advanced spreadsheet application for logistics data analysis</a:t>
            </a:r>
            <a:endParaRPr lang="pl-PL" sz="3200" dirty="0"/>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873549"/>
            <a:ext cx="9144000" cy="4186454"/>
          </a:xfrm>
        </p:spPr>
        <p:txBody>
          <a:bodyPr>
            <a:normAutofit/>
          </a:bodyPr>
          <a:lstStyle/>
          <a:p>
            <a:r>
              <a:rPr lang="pl-PL" sz="4000" dirty="0" err="1"/>
              <a:t>Authors</a:t>
            </a:r>
            <a:r>
              <a:rPr lang="pl-PL" sz="4000" dirty="0"/>
              <a:t>:</a:t>
            </a:r>
            <a:br>
              <a:rPr lang="pl-PL" sz="4000" dirty="0"/>
            </a:br>
            <a:br>
              <a:rPr lang="pl-PL" sz="2400" b="0" dirty="0">
                <a:solidFill>
                  <a:schemeClr val="tx1"/>
                </a:solidFill>
              </a:rPr>
            </a:br>
            <a:r>
              <a:rPr lang="pl-PL" sz="2800" b="0" dirty="0">
                <a:solidFill>
                  <a:schemeClr val="tx1"/>
                </a:solidFill>
              </a:rPr>
              <a:t>Michał Adamczak</a:t>
            </a:r>
            <a:br>
              <a:rPr lang="pl-PL" sz="2800" b="0" dirty="0">
                <a:solidFill>
                  <a:schemeClr val="tx1"/>
                </a:solidFill>
              </a:rPr>
            </a:br>
            <a:r>
              <a:rPr lang="pl-PL" sz="2800" b="0" dirty="0">
                <a:solidFill>
                  <a:schemeClr val="tx1"/>
                </a:solidFill>
              </a:rPr>
              <a:t>Jędrzej Jankowski-Guzy</a:t>
            </a:r>
            <a:br>
              <a:rPr lang="pl-PL" sz="2800" b="0" dirty="0">
                <a:solidFill>
                  <a:schemeClr val="tx1"/>
                </a:solidFill>
              </a:rPr>
            </a:br>
            <a:r>
              <a:rPr lang="pl-PL" sz="2800" b="0" dirty="0">
                <a:solidFill>
                  <a:schemeClr val="tx1"/>
                </a:solidFill>
              </a:rPr>
              <a:t>Adrianna </a:t>
            </a:r>
            <a:r>
              <a:rPr lang="pl-PL" sz="2800" b="0" dirty="0" err="1">
                <a:solidFill>
                  <a:schemeClr val="tx1"/>
                </a:solidFill>
              </a:rPr>
              <a:t>Toboła</a:t>
            </a:r>
            <a:r>
              <a:rPr lang="pl-PL" sz="2800" b="0" dirty="0">
                <a:solidFill>
                  <a:schemeClr val="tx1"/>
                </a:solidFill>
              </a:rPr>
              <a:t>-Walaszczyk</a:t>
            </a:r>
            <a:br>
              <a:rPr lang="pl-PL" sz="28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129007-F706-4C9A-9EDE-0E5B1CD93594}"/>
              </a:ext>
            </a:extLst>
          </p:cNvPr>
          <p:cNvSpPr>
            <a:spLocks noGrp="1"/>
          </p:cNvSpPr>
          <p:nvPr>
            <p:ph type="title"/>
          </p:nvPr>
        </p:nvSpPr>
        <p:spPr/>
        <p:txBody>
          <a:bodyPr/>
          <a:lstStyle/>
          <a:p>
            <a:r>
              <a:rPr lang="pl-PL" dirty="0"/>
              <a:t>Agenda</a:t>
            </a:r>
          </a:p>
        </p:txBody>
      </p:sp>
      <p:sp>
        <p:nvSpPr>
          <p:cNvPr id="3" name="Symbol zastępczy zawartości 2">
            <a:extLst>
              <a:ext uri="{FF2B5EF4-FFF2-40B4-BE49-F238E27FC236}">
                <a16:creationId xmlns:a16="http://schemas.microsoft.com/office/drawing/2014/main" id="{E775E219-91D4-4A72-96C3-46F788BDE0DE}"/>
              </a:ext>
            </a:extLst>
          </p:cNvPr>
          <p:cNvSpPr>
            <a:spLocks noGrp="1"/>
          </p:cNvSpPr>
          <p:nvPr>
            <p:ph idx="1"/>
          </p:nvPr>
        </p:nvSpPr>
        <p:spPr>
          <a:solidFill>
            <a:schemeClr val="bg1">
              <a:lumMod val="95000"/>
            </a:schemeClr>
          </a:solidFill>
        </p:spPr>
        <p:txBody>
          <a:bodyPr>
            <a:normAutofit/>
          </a:bodyPr>
          <a:lstStyle/>
          <a:p>
            <a:pPr>
              <a:lnSpc>
                <a:spcPct val="120000"/>
              </a:lnSpc>
            </a:pPr>
            <a:r>
              <a:rPr lang="en-US" sz="3600" dirty="0"/>
              <a:t>Case Study Objective</a:t>
            </a:r>
          </a:p>
          <a:p>
            <a:pPr>
              <a:lnSpc>
                <a:spcPct val="120000"/>
              </a:lnSpc>
            </a:pPr>
            <a:r>
              <a:rPr lang="en-US" sz="3600" dirty="0"/>
              <a:t>Boundary Conditions</a:t>
            </a:r>
          </a:p>
          <a:p>
            <a:pPr>
              <a:lnSpc>
                <a:spcPct val="120000"/>
              </a:lnSpc>
            </a:pPr>
            <a:r>
              <a:rPr lang="en-US" sz="3600" dirty="0"/>
              <a:t>Task Flow</a:t>
            </a:r>
            <a:endParaRPr lang="pl-PL" sz="3600" dirty="0"/>
          </a:p>
        </p:txBody>
      </p:sp>
    </p:spTree>
    <p:extLst>
      <p:ext uri="{BB962C8B-B14F-4D97-AF65-F5344CB8AC3E}">
        <p14:creationId xmlns:p14="http://schemas.microsoft.com/office/powerpoint/2010/main" val="172069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E96376-2118-4C78-B983-FB7707BAF977}"/>
              </a:ext>
            </a:extLst>
          </p:cNvPr>
          <p:cNvSpPr>
            <a:spLocks noGrp="1"/>
          </p:cNvSpPr>
          <p:nvPr>
            <p:ph type="title"/>
          </p:nvPr>
        </p:nvSpPr>
        <p:spPr/>
        <p:txBody>
          <a:bodyPr/>
          <a:lstStyle/>
          <a:p>
            <a:r>
              <a:rPr lang="en-US" dirty="0"/>
              <a:t>Purpose of the case study</a:t>
            </a:r>
            <a:endParaRPr lang="pl-PL" dirty="0"/>
          </a:p>
        </p:txBody>
      </p:sp>
      <p:sp>
        <p:nvSpPr>
          <p:cNvPr id="3" name="Symbol zastępczy zawartości 2">
            <a:extLst>
              <a:ext uri="{FF2B5EF4-FFF2-40B4-BE49-F238E27FC236}">
                <a16:creationId xmlns:a16="http://schemas.microsoft.com/office/drawing/2014/main" id="{EAD7D20C-992A-4A16-A2D6-8721019D6B7D}"/>
              </a:ext>
            </a:extLst>
          </p:cNvPr>
          <p:cNvSpPr>
            <a:spLocks noGrp="1"/>
          </p:cNvSpPr>
          <p:nvPr>
            <p:ph idx="1"/>
          </p:nvPr>
        </p:nvSpPr>
        <p:spPr>
          <a:xfrm>
            <a:off x="838200" y="1481668"/>
            <a:ext cx="10515600" cy="4787157"/>
          </a:xfrm>
          <a:solidFill>
            <a:schemeClr val="bg1">
              <a:lumMod val="95000"/>
            </a:schemeClr>
          </a:solidFill>
        </p:spPr>
        <p:txBody>
          <a:bodyPr>
            <a:normAutofit fontScale="77500" lnSpcReduction="20000"/>
          </a:bodyPr>
          <a:lstStyle/>
          <a:p>
            <a:pPr>
              <a:lnSpc>
                <a:spcPct val="140000"/>
              </a:lnSpc>
              <a:spcBef>
                <a:spcPts val="600"/>
              </a:spcBef>
            </a:pPr>
            <a:r>
              <a:rPr lang="en-US" sz="3400" dirty="0"/>
              <a:t>Main objective:</a:t>
            </a:r>
          </a:p>
          <a:p>
            <a:pPr lvl="1">
              <a:lnSpc>
                <a:spcPct val="140000"/>
              </a:lnSpc>
              <a:spcBef>
                <a:spcPts val="600"/>
              </a:spcBef>
            </a:pPr>
            <a:r>
              <a:rPr lang="en-US" sz="2600" dirty="0"/>
              <a:t>selection of a logistics operator based on a comprehensive analysis of logistics offers</a:t>
            </a:r>
            <a:r>
              <a:rPr lang="pl-PL" sz="2600" dirty="0"/>
              <a:t>,</a:t>
            </a:r>
            <a:endParaRPr lang="en-US" sz="2600" dirty="0"/>
          </a:p>
          <a:p>
            <a:pPr lvl="1">
              <a:lnSpc>
                <a:spcPct val="140000"/>
              </a:lnSpc>
              <a:spcBef>
                <a:spcPts val="600"/>
              </a:spcBef>
            </a:pPr>
            <a:r>
              <a:rPr lang="en-US" sz="2600" dirty="0"/>
              <a:t>prediction of results based on historical data</a:t>
            </a:r>
            <a:r>
              <a:rPr lang="pl-PL" sz="2600" dirty="0"/>
              <a:t>.</a:t>
            </a:r>
            <a:endParaRPr lang="en-US" sz="2600" dirty="0"/>
          </a:p>
          <a:p>
            <a:pPr>
              <a:lnSpc>
                <a:spcPct val="140000"/>
              </a:lnSpc>
              <a:spcBef>
                <a:spcPts val="600"/>
              </a:spcBef>
            </a:pPr>
            <a:r>
              <a:rPr lang="en-US" sz="3400" dirty="0"/>
              <a:t>Detailed objectives:</a:t>
            </a:r>
          </a:p>
          <a:p>
            <a:pPr lvl="1">
              <a:lnSpc>
                <a:spcPct val="140000"/>
              </a:lnSpc>
              <a:spcBef>
                <a:spcPts val="600"/>
              </a:spcBef>
            </a:pPr>
            <a:r>
              <a:rPr lang="en-US" sz="2600" dirty="0"/>
              <a:t>Development of analytical competences – comparing offers based on data</a:t>
            </a:r>
            <a:r>
              <a:rPr lang="pl-PL" sz="2600" dirty="0"/>
              <a:t>,</a:t>
            </a:r>
            <a:endParaRPr lang="en-US" sz="2600" dirty="0"/>
          </a:p>
          <a:p>
            <a:pPr lvl="1">
              <a:lnSpc>
                <a:spcPct val="140000"/>
              </a:lnSpc>
              <a:spcBef>
                <a:spcPts val="600"/>
              </a:spcBef>
              <a:spcAft>
                <a:spcPts val="600"/>
              </a:spcAft>
            </a:pPr>
            <a:r>
              <a:rPr lang="en-US" sz="2600" dirty="0"/>
              <a:t>Practical application of knowledge – formulating recommendations for selecting the best logistics operator</a:t>
            </a:r>
            <a:r>
              <a:rPr lang="pl-PL" sz="2600" dirty="0"/>
              <a:t>.</a:t>
            </a:r>
            <a:endParaRPr lang="en-US" sz="2600" dirty="0"/>
          </a:p>
          <a:p>
            <a:pPr>
              <a:lnSpc>
                <a:spcPct val="140000"/>
              </a:lnSpc>
              <a:spcBef>
                <a:spcPts val="600"/>
              </a:spcBef>
            </a:pPr>
            <a:r>
              <a:rPr lang="en-US" sz="3400" dirty="0"/>
              <a:t>Effect of the case study implementation:</a:t>
            </a:r>
          </a:p>
          <a:p>
            <a:pPr lvl="1">
              <a:lnSpc>
                <a:spcPct val="140000"/>
              </a:lnSpc>
              <a:spcBef>
                <a:spcPts val="600"/>
              </a:spcBef>
            </a:pPr>
            <a:r>
              <a:rPr lang="en-US" sz="2600" dirty="0"/>
              <a:t>Acquiring practical knowledge and skills and developing decision-making skills based on data analysis</a:t>
            </a:r>
            <a:r>
              <a:rPr lang="pl-PL" sz="2600" dirty="0"/>
              <a:t>.</a:t>
            </a:r>
          </a:p>
        </p:txBody>
      </p:sp>
    </p:spTree>
    <p:extLst>
      <p:ext uri="{BB962C8B-B14F-4D97-AF65-F5344CB8AC3E}">
        <p14:creationId xmlns:p14="http://schemas.microsoft.com/office/powerpoint/2010/main" val="365788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F91002-268F-4DFC-9306-A2F741E1212A}"/>
              </a:ext>
            </a:extLst>
          </p:cNvPr>
          <p:cNvSpPr>
            <a:spLocks noGrp="1"/>
          </p:cNvSpPr>
          <p:nvPr>
            <p:ph type="title"/>
          </p:nvPr>
        </p:nvSpPr>
        <p:spPr/>
        <p:txBody>
          <a:bodyPr/>
          <a:lstStyle/>
          <a:p>
            <a:r>
              <a:rPr lang="en-US" dirty="0"/>
              <a:t>Map showing the customer volume served</a:t>
            </a:r>
            <a:endParaRPr lang="pl-PL" dirty="0"/>
          </a:p>
        </p:txBody>
      </p:sp>
      <p:pic>
        <p:nvPicPr>
          <p:cNvPr id="5" name="Obraz 4" descr="Obraz zawierający mapa, tekst, atlas&#10;&#10;Opis wygenerowany automatycznie">
            <a:extLst>
              <a:ext uri="{FF2B5EF4-FFF2-40B4-BE49-F238E27FC236}">
                <a16:creationId xmlns:a16="http://schemas.microsoft.com/office/drawing/2014/main" id="{A510EA8E-75DA-4272-B502-DD6C2C9AE5D5}"/>
              </a:ext>
            </a:extLst>
          </p:cNvPr>
          <p:cNvPicPr/>
          <p:nvPr/>
        </p:nvPicPr>
        <p:blipFill>
          <a:blip r:embed="rId2"/>
          <a:stretch>
            <a:fillRect/>
          </a:stretch>
        </p:blipFill>
        <p:spPr>
          <a:xfrm>
            <a:off x="3215640" y="1733867"/>
            <a:ext cx="5760720" cy="3999865"/>
          </a:xfrm>
          <a:prstGeom prst="rect">
            <a:avLst/>
          </a:prstGeom>
        </p:spPr>
      </p:pic>
    </p:spTree>
    <p:extLst>
      <p:ext uri="{BB962C8B-B14F-4D97-AF65-F5344CB8AC3E}">
        <p14:creationId xmlns:p14="http://schemas.microsoft.com/office/powerpoint/2010/main" val="3853500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3DDA9D-A85D-4C3C-A741-068EAC5203FF}"/>
              </a:ext>
            </a:extLst>
          </p:cNvPr>
          <p:cNvSpPr>
            <a:spLocks noGrp="1"/>
          </p:cNvSpPr>
          <p:nvPr>
            <p:ph type="title"/>
          </p:nvPr>
        </p:nvSpPr>
        <p:spPr/>
        <p:txBody>
          <a:bodyPr>
            <a:normAutofit fontScale="90000"/>
          </a:bodyPr>
          <a:lstStyle/>
          <a:p>
            <a:r>
              <a:rPr lang="en-US" dirty="0"/>
              <a:t>A chart showing the sum of pallet spaces and the number of shipments delegated to the logistics operator</a:t>
            </a:r>
            <a:endParaRPr lang="pl-PL" dirty="0"/>
          </a:p>
        </p:txBody>
      </p:sp>
      <p:graphicFrame>
        <p:nvGraphicFramePr>
          <p:cNvPr id="4" name="Wykres 3">
            <a:extLst>
              <a:ext uri="{FF2B5EF4-FFF2-40B4-BE49-F238E27FC236}">
                <a16:creationId xmlns:a16="http://schemas.microsoft.com/office/drawing/2014/main" id="{8DA8BD86-4B5A-0EA9-614C-D3E8B33F991E}"/>
              </a:ext>
            </a:extLst>
          </p:cNvPr>
          <p:cNvGraphicFramePr/>
          <p:nvPr>
            <p:extLst>
              <p:ext uri="{D42A27DB-BD31-4B8C-83A1-F6EECF244321}">
                <p14:modId xmlns:p14="http://schemas.microsoft.com/office/powerpoint/2010/main" val="3596104868"/>
              </p:ext>
            </p:extLst>
          </p:nvPr>
        </p:nvGraphicFramePr>
        <p:xfrm>
          <a:off x="1608667" y="1972236"/>
          <a:ext cx="9754596" cy="38727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5375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09C9E-FECB-478D-ACEC-76591040D3DC}"/>
              </a:ext>
            </a:extLst>
          </p:cNvPr>
          <p:cNvSpPr>
            <a:spLocks noGrp="1"/>
          </p:cNvSpPr>
          <p:nvPr>
            <p:ph type="title"/>
          </p:nvPr>
        </p:nvSpPr>
        <p:spPr/>
        <p:txBody>
          <a:bodyPr/>
          <a:lstStyle/>
          <a:p>
            <a:r>
              <a:rPr lang="en-US" dirty="0"/>
              <a:t>A chart showing the number of pallet spaces versus time</a:t>
            </a:r>
            <a:endParaRPr lang="pl-PL" dirty="0"/>
          </a:p>
        </p:txBody>
      </p:sp>
      <p:graphicFrame>
        <p:nvGraphicFramePr>
          <p:cNvPr id="4" name="Wykres 3">
            <a:extLst>
              <a:ext uri="{FF2B5EF4-FFF2-40B4-BE49-F238E27FC236}">
                <a16:creationId xmlns:a16="http://schemas.microsoft.com/office/drawing/2014/main" id="{1494A43B-921C-D375-F774-12B2476036B8}"/>
              </a:ext>
            </a:extLst>
          </p:cNvPr>
          <p:cNvGraphicFramePr/>
          <p:nvPr>
            <p:extLst>
              <p:ext uri="{D42A27DB-BD31-4B8C-83A1-F6EECF244321}">
                <p14:modId xmlns:p14="http://schemas.microsoft.com/office/powerpoint/2010/main" val="3683313486"/>
              </p:ext>
            </p:extLst>
          </p:nvPr>
        </p:nvGraphicFramePr>
        <p:xfrm>
          <a:off x="1290917" y="1873624"/>
          <a:ext cx="10062881" cy="4025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11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3AFA16-92DC-412F-98FE-B90DA0820701}"/>
              </a:ext>
            </a:extLst>
          </p:cNvPr>
          <p:cNvSpPr>
            <a:spLocks noGrp="1"/>
          </p:cNvSpPr>
          <p:nvPr>
            <p:ph type="title"/>
          </p:nvPr>
        </p:nvSpPr>
        <p:spPr>
          <a:xfrm>
            <a:off x="1598617" y="92367"/>
            <a:ext cx="9745133" cy="1116542"/>
          </a:xfrm>
        </p:spPr>
        <p:txBody>
          <a:bodyPr/>
          <a:lstStyle/>
          <a:p>
            <a:r>
              <a:rPr lang="en-US" dirty="0"/>
              <a:t>New recipients located by zip codes</a:t>
            </a:r>
            <a:endParaRPr lang="pl-PL" dirty="0"/>
          </a:p>
        </p:txBody>
      </p:sp>
      <p:graphicFrame>
        <p:nvGraphicFramePr>
          <p:cNvPr id="4" name="Tabela 3">
            <a:extLst>
              <a:ext uri="{FF2B5EF4-FFF2-40B4-BE49-F238E27FC236}">
                <a16:creationId xmlns:a16="http://schemas.microsoft.com/office/drawing/2014/main" id="{294337BA-6E9B-41E8-8591-BA2F38F860CB}"/>
              </a:ext>
            </a:extLst>
          </p:cNvPr>
          <p:cNvGraphicFramePr>
            <a:graphicFrameLocks noGrp="1"/>
          </p:cNvGraphicFramePr>
          <p:nvPr>
            <p:extLst>
              <p:ext uri="{D42A27DB-BD31-4B8C-83A1-F6EECF244321}">
                <p14:modId xmlns:p14="http://schemas.microsoft.com/office/powerpoint/2010/main" val="43408668"/>
              </p:ext>
            </p:extLst>
          </p:nvPr>
        </p:nvGraphicFramePr>
        <p:xfrm>
          <a:off x="3191435" y="1208909"/>
          <a:ext cx="5809130" cy="4998851"/>
        </p:xfrm>
        <a:graphic>
          <a:graphicData uri="http://schemas.openxmlformats.org/drawingml/2006/table">
            <a:tbl>
              <a:tblPr firstRow="1" firstCol="1" bandRow="1">
                <a:tableStyleId>{3B4B98B0-60AC-42C2-AFA5-B58CD77FA1E5}</a:tableStyleId>
              </a:tblPr>
              <a:tblGrid>
                <a:gridCol w="2904565">
                  <a:extLst>
                    <a:ext uri="{9D8B030D-6E8A-4147-A177-3AD203B41FA5}">
                      <a16:colId xmlns:a16="http://schemas.microsoft.com/office/drawing/2014/main" val="3524973953"/>
                    </a:ext>
                  </a:extLst>
                </a:gridCol>
                <a:gridCol w="2904565">
                  <a:extLst>
                    <a:ext uri="{9D8B030D-6E8A-4147-A177-3AD203B41FA5}">
                      <a16:colId xmlns:a16="http://schemas.microsoft.com/office/drawing/2014/main" val="3832328080"/>
                    </a:ext>
                  </a:extLst>
                </a:gridCol>
              </a:tblGrid>
              <a:tr h="442083">
                <a:tc>
                  <a:txBody>
                    <a:bodyPr/>
                    <a:lstStyle/>
                    <a:p>
                      <a:pPr algn="ctr">
                        <a:lnSpc>
                          <a:spcPct val="150000"/>
                        </a:lnSpc>
                        <a:spcAft>
                          <a:spcPts val="600"/>
                        </a:spcAft>
                      </a:pPr>
                      <a:r>
                        <a:rPr lang="pl-PL" sz="1800" kern="100" dirty="0">
                          <a:effectLst/>
                        </a:rPr>
                        <a:t>Zip </a:t>
                      </a:r>
                      <a:r>
                        <a:rPr lang="pl-PL" sz="1800" kern="100" dirty="0" err="1">
                          <a:effectLst/>
                        </a:rPr>
                        <a:t>code</a:t>
                      </a:r>
                      <a:endParaRPr lang="pl-PL" sz="1800" kern="100" dirty="0" err="1">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600"/>
                        </a:spcAft>
                      </a:pPr>
                      <a:r>
                        <a:rPr lang="pl-PL" sz="1800" kern="100" dirty="0" err="1">
                          <a:effectLst/>
                        </a:rPr>
                        <a:t>Additional</a:t>
                      </a:r>
                      <a:r>
                        <a:rPr lang="pl-PL" sz="1800" kern="100" dirty="0">
                          <a:effectLst/>
                        </a:rPr>
                        <a:t> </a:t>
                      </a:r>
                      <a:r>
                        <a:rPr lang="pl-PL" sz="1800" kern="100" dirty="0" err="1">
                          <a:effectLst/>
                        </a:rPr>
                        <a:t>Pallets</a:t>
                      </a:r>
                      <a:r>
                        <a:rPr lang="pl-PL" sz="1800" kern="100" dirty="0">
                          <a:effectLst/>
                        </a:rPr>
                        <a:t> per </a:t>
                      </a:r>
                      <a:r>
                        <a:rPr lang="pl-PL" sz="1800" kern="100" dirty="0" err="1">
                          <a:effectLst/>
                        </a:rPr>
                        <a:t>day</a:t>
                      </a:r>
                      <a:endParaRPr lang="pl-PL" sz="1800" kern="100" dirty="0" err="1">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41502843"/>
                  </a:ext>
                </a:extLst>
              </a:tr>
              <a:tr h="265333">
                <a:tc>
                  <a:txBody>
                    <a:bodyPr/>
                    <a:lstStyle/>
                    <a:p>
                      <a:pPr algn="ctr">
                        <a:lnSpc>
                          <a:spcPct val="150000"/>
                        </a:lnSpc>
                        <a:spcAft>
                          <a:spcPts val="600"/>
                        </a:spcAft>
                      </a:pPr>
                      <a:r>
                        <a:rPr lang="pl-PL" sz="1400" kern="0" dirty="0">
                          <a:effectLst/>
                        </a:rPr>
                        <a:t>1</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600"/>
                        </a:spcAft>
                      </a:pPr>
                      <a:r>
                        <a:rPr lang="pl-PL" sz="1400" kern="0" dirty="0">
                          <a:effectLst/>
                        </a:rPr>
                        <a:t>10</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7121000"/>
                  </a:ext>
                </a:extLst>
              </a:tr>
              <a:tr h="265333">
                <a:tc>
                  <a:txBody>
                    <a:bodyPr/>
                    <a:lstStyle/>
                    <a:p>
                      <a:pPr algn="ctr">
                        <a:lnSpc>
                          <a:spcPct val="150000"/>
                        </a:lnSpc>
                        <a:spcAft>
                          <a:spcPts val="600"/>
                        </a:spcAft>
                      </a:pPr>
                      <a:r>
                        <a:rPr lang="pl-PL" sz="1400" kern="0" dirty="0">
                          <a:effectLst/>
                        </a:rPr>
                        <a:t>5</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600"/>
                        </a:spcAft>
                      </a:pPr>
                      <a:r>
                        <a:rPr lang="pl-PL" sz="1400" kern="0" dirty="0">
                          <a:effectLst/>
                        </a:rPr>
                        <a:t>15</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77861025"/>
                  </a:ext>
                </a:extLst>
              </a:tr>
              <a:tr h="265333">
                <a:tc>
                  <a:txBody>
                    <a:bodyPr/>
                    <a:lstStyle/>
                    <a:p>
                      <a:pPr algn="ctr">
                        <a:lnSpc>
                          <a:spcPct val="150000"/>
                        </a:lnSpc>
                        <a:spcAft>
                          <a:spcPts val="600"/>
                        </a:spcAft>
                      </a:pPr>
                      <a:r>
                        <a:rPr lang="pl-PL" sz="1400" kern="0" dirty="0">
                          <a:effectLst/>
                        </a:rPr>
                        <a:t>12</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600"/>
                        </a:spcAft>
                      </a:pPr>
                      <a:r>
                        <a:rPr lang="pl-PL" sz="1400" kern="0" dirty="0">
                          <a:effectLst/>
                        </a:rPr>
                        <a:t>9</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68645765"/>
                  </a:ext>
                </a:extLst>
              </a:tr>
              <a:tr h="265333">
                <a:tc>
                  <a:txBody>
                    <a:bodyPr/>
                    <a:lstStyle/>
                    <a:p>
                      <a:pPr algn="ctr">
                        <a:lnSpc>
                          <a:spcPct val="150000"/>
                        </a:lnSpc>
                        <a:spcAft>
                          <a:spcPts val="600"/>
                        </a:spcAft>
                      </a:pPr>
                      <a:r>
                        <a:rPr lang="pl-PL" sz="1400" kern="0" dirty="0">
                          <a:effectLst/>
                        </a:rPr>
                        <a:t>14</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600"/>
                        </a:spcAft>
                      </a:pPr>
                      <a:r>
                        <a:rPr lang="pl-PL" sz="1400" kern="0" dirty="0">
                          <a:effectLst/>
                        </a:rPr>
                        <a:t>14</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14684310"/>
                  </a:ext>
                </a:extLst>
              </a:tr>
              <a:tr h="265333">
                <a:tc>
                  <a:txBody>
                    <a:bodyPr/>
                    <a:lstStyle/>
                    <a:p>
                      <a:pPr algn="ctr">
                        <a:lnSpc>
                          <a:spcPct val="150000"/>
                        </a:lnSpc>
                        <a:spcAft>
                          <a:spcPts val="600"/>
                        </a:spcAft>
                      </a:pPr>
                      <a:r>
                        <a:rPr lang="pl-PL" sz="1400" kern="0" dirty="0">
                          <a:effectLst/>
                        </a:rPr>
                        <a:t>21</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600"/>
                        </a:spcAft>
                      </a:pPr>
                      <a:r>
                        <a:rPr lang="pl-PL" sz="1400" kern="0" dirty="0">
                          <a:effectLst/>
                        </a:rPr>
                        <a:t>5</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73742330"/>
                  </a:ext>
                </a:extLst>
              </a:tr>
              <a:tr h="265333">
                <a:tc>
                  <a:txBody>
                    <a:bodyPr/>
                    <a:lstStyle/>
                    <a:p>
                      <a:pPr algn="ctr">
                        <a:lnSpc>
                          <a:spcPct val="150000"/>
                        </a:lnSpc>
                        <a:spcAft>
                          <a:spcPts val="600"/>
                        </a:spcAft>
                      </a:pPr>
                      <a:r>
                        <a:rPr lang="pl-PL" sz="1400" kern="0" dirty="0">
                          <a:effectLst/>
                        </a:rPr>
                        <a:t>27</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600"/>
                        </a:spcAft>
                      </a:pPr>
                      <a:r>
                        <a:rPr lang="pl-PL" sz="1400" kern="0" dirty="0">
                          <a:effectLst/>
                        </a:rPr>
                        <a:t>12</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73039649"/>
                  </a:ext>
                </a:extLst>
              </a:tr>
              <a:tr h="265333">
                <a:tc>
                  <a:txBody>
                    <a:bodyPr/>
                    <a:lstStyle/>
                    <a:p>
                      <a:pPr algn="ctr">
                        <a:lnSpc>
                          <a:spcPct val="150000"/>
                        </a:lnSpc>
                        <a:spcAft>
                          <a:spcPts val="600"/>
                        </a:spcAft>
                      </a:pPr>
                      <a:r>
                        <a:rPr lang="pl-PL" sz="1400" kern="0" dirty="0">
                          <a:effectLst/>
                        </a:rPr>
                        <a:t>30</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600"/>
                        </a:spcAft>
                      </a:pPr>
                      <a:r>
                        <a:rPr lang="pl-PL" sz="1400" kern="0" dirty="0">
                          <a:effectLst/>
                        </a:rPr>
                        <a:t>15</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14164703"/>
                  </a:ext>
                </a:extLst>
              </a:tr>
              <a:tr h="265333">
                <a:tc>
                  <a:txBody>
                    <a:bodyPr/>
                    <a:lstStyle/>
                    <a:p>
                      <a:pPr algn="ctr">
                        <a:lnSpc>
                          <a:spcPct val="150000"/>
                        </a:lnSpc>
                        <a:spcAft>
                          <a:spcPts val="600"/>
                        </a:spcAft>
                      </a:pPr>
                      <a:r>
                        <a:rPr lang="pl-PL" sz="1400" kern="0" dirty="0">
                          <a:effectLst/>
                        </a:rPr>
                        <a:t>41</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600"/>
                        </a:spcAft>
                      </a:pPr>
                      <a:r>
                        <a:rPr lang="pl-PL" sz="1400" kern="0" dirty="0">
                          <a:effectLst/>
                        </a:rPr>
                        <a:t>8</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42488550"/>
                  </a:ext>
                </a:extLst>
              </a:tr>
              <a:tr h="265333">
                <a:tc>
                  <a:txBody>
                    <a:bodyPr/>
                    <a:lstStyle/>
                    <a:p>
                      <a:pPr algn="ctr">
                        <a:lnSpc>
                          <a:spcPct val="150000"/>
                        </a:lnSpc>
                        <a:spcAft>
                          <a:spcPts val="600"/>
                        </a:spcAft>
                      </a:pPr>
                      <a:r>
                        <a:rPr lang="pl-PL" sz="1400" kern="0" dirty="0">
                          <a:effectLst/>
                        </a:rPr>
                        <a:t>44</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600"/>
                        </a:spcAft>
                      </a:pPr>
                      <a:r>
                        <a:rPr lang="pl-PL" sz="1400" kern="0" dirty="0">
                          <a:effectLst/>
                        </a:rPr>
                        <a:t>13</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10660075"/>
                  </a:ext>
                </a:extLst>
              </a:tr>
              <a:tr h="265333">
                <a:tc>
                  <a:txBody>
                    <a:bodyPr/>
                    <a:lstStyle/>
                    <a:p>
                      <a:pPr algn="ctr">
                        <a:lnSpc>
                          <a:spcPct val="150000"/>
                        </a:lnSpc>
                        <a:spcAft>
                          <a:spcPts val="600"/>
                        </a:spcAft>
                      </a:pPr>
                      <a:r>
                        <a:rPr lang="pl-PL" sz="1400" kern="0" dirty="0">
                          <a:effectLst/>
                        </a:rPr>
                        <a:t>51</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600"/>
                        </a:spcAft>
                      </a:pPr>
                      <a:r>
                        <a:rPr lang="pl-PL" sz="1400" kern="0" dirty="0">
                          <a:effectLst/>
                        </a:rPr>
                        <a:t>15</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06510314"/>
                  </a:ext>
                </a:extLst>
              </a:tr>
              <a:tr h="265333">
                <a:tc>
                  <a:txBody>
                    <a:bodyPr/>
                    <a:lstStyle/>
                    <a:p>
                      <a:pPr algn="ctr">
                        <a:lnSpc>
                          <a:spcPct val="150000"/>
                        </a:lnSpc>
                        <a:spcAft>
                          <a:spcPts val="600"/>
                        </a:spcAft>
                      </a:pPr>
                      <a:r>
                        <a:rPr lang="pl-PL" sz="1400" kern="0" dirty="0">
                          <a:effectLst/>
                        </a:rPr>
                        <a:t>62</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600"/>
                        </a:spcAft>
                      </a:pPr>
                      <a:r>
                        <a:rPr lang="pl-PL" sz="1400" kern="0" dirty="0">
                          <a:effectLst/>
                        </a:rPr>
                        <a:t>5</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18997234"/>
                  </a:ext>
                </a:extLst>
              </a:tr>
              <a:tr h="265333">
                <a:tc>
                  <a:txBody>
                    <a:bodyPr/>
                    <a:lstStyle/>
                    <a:p>
                      <a:pPr algn="ctr">
                        <a:lnSpc>
                          <a:spcPct val="150000"/>
                        </a:lnSpc>
                        <a:spcAft>
                          <a:spcPts val="600"/>
                        </a:spcAft>
                      </a:pPr>
                      <a:r>
                        <a:rPr lang="pl-PL" sz="1400" kern="0" dirty="0">
                          <a:effectLst/>
                        </a:rPr>
                        <a:t>64</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600"/>
                        </a:spcAft>
                      </a:pPr>
                      <a:r>
                        <a:rPr lang="pl-PL" sz="1400" kern="0" dirty="0">
                          <a:effectLst/>
                        </a:rPr>
                        <a:t>6</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13905889"/>
                  </a:ext>
                </a:extLst>
              </a:tr>
              <a:tr h="265333">
                <a:tc>
                  <a:txBody>
                    <a:bodyPr/>
                    <a:lstStyle/>
                    <a:p>
                      <a:pPr algn="ctr">
                        <a:lnSpc>
                          <a:spcPct val="150000"/>
                        </a:lnSpc>
                        <a:spcAft>
                          <a:spcPts val="600"/>
                        </a:spcAft>
                      </a:pPr>
                      <a:r>
                        <a:rPr lang="pl-PL" sz="1400" kern="0" dirty="0">
                          <a:effectLst/>
                        </a:rPr>
                        <a:t>71</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600"/>
                        </a:spcAft>
                      </a:pPr>
                      <a:r>
                        <a:rPr lang="pl-PL" sz="1400" kern="0" dirty="0">
                          <a:effectLst/>
                        </a:rPr>
                        <a:t>5</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13984185"/>
                  </a:ext>
                </a:extLst>
              </a:tr>
              <a:tr h="265333">
                <a:tc>
                  <a:txBody>
                    <a:bodyPr/>
                    <a:lstStyle/>
                    <a:p>
                      <a:pPr algn="ctr">
                        <a:lnSpc>
                          <a:spcPct val="150000"/>
                        </a:lnSpc>
                        <a:spcAft>
                          <a:spcPts val="600"/>
                        </a:spcAft>
                      </a:pPr>
                      <a:r>
                        <a:rPr lang="pl-PL" sz="1400" kern="0" dirty="0">
                          <a:effectLst/>
                        </a:rPr>
                        <a:t>80</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600"/>
                        </a:spcAft>
                      </a:pPr>
                      <a:r>
                        <a:rPr lang="pl-PL" sz="1400" kern="0" dirty="0">
                          <a:effectLst/>
                        </a:rPr>
                        <a:t>12</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32778166"/>
                  </a:ext>
                </a:extLst>
              </a:tr>
              <a:tr h="265333">
                <a:tc>
                  <a:txBody>
                    <a:bodyPr/>
                    <a:lstStyle/>
                    <a:p>
                      <a:pPr algn="ctr">
                        <a:lnSpc>
                          <a:spcPct val="150000"/>
                        </a:lnSpc>
                        <a:spcAft>
                          <a:spcPts val="600"/>
                        </a:spcAft>
                      </a:pPr>
                      <a:r>
                        <a:rPr lang="pl-PL" sz="1400" kern="0" dirty="0">
                          <a:effectLst/>
                        </a:rPr>
                        <a:t>90</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600"/>
                        </a:spcAft>
                      </a:pPr>
                      <a:r>
                        <a:rPr lang="pl-PL" sz="1400" kern="0" dirty="0">
                          <a:effectLst/>
                        </a:rPr>
                        <a:t>10</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63472948"/>
                  </a:ext>
                </a:extLst>
              </a:tr>
              <a:tr h="265333">
                <a:tc>
                  <a:txBody>
                    <a:bodyPr/>
                    <a:lstStyle/>
                    <a:p>
                      <a:pPr algn="ctr">
                        <a:lnSpc>
                          <a:spcPct val="150000"/>
                        </a:lnSpc>
                        <a:spcAft>
                          <a:spcPts val="600"/>
                        </a:spcAft>
                      </a:pPr>
                      <a:r>
                        <a:rPr lang="pl-PL" sz="1400" kern="0" dirty="0">
                          <a:effectLst/>
                        </a:rPr>
                        <a:t>95</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600"/>
                        </a:spcAft>
                      </a:pPr>
                      <a:r>
                        <a:rPr lang="pl-PL" sz="1400" kern="0" dirty="0">
                          <a:effectLst/>
                        </a:rPr>
                        <a:t>7</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74858371"/>
                  </a:ext>
                </a:extLst>
              </a:tr>
            </a:tbl>
          </a:graphicData>
        </a:graphic>
      </p:graphicFrame>
    </p:spTree>
    <p:extLst>
      <p:ext uri="{BB962C8B-B14F-4D97-AF65-F5344CB8AC3E}">
        <p14:creationId xmlns:p14="http://schemas.microsoft.com/office/powerpoint/2010/main" val="56150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78E68A-2BD7-4F88-A210-B2DAC8BC4DAD}"/>
              </a:ext>
            </a:extLst>
          </p:cNvPr>
          <p:cNvSpPr>
            <a:spLocks noGrp="1"/>
          </p:cNvSpPr>
          <p:nvPr>
            <p:ph type="title"/>
          </p:nvPr>
        </p:nvSpPr>
        <p:spPr/>
        <p:txBody>
          <a:bodyPr/>
          <a:lstStyle/>
          <a:p>
            <a:r>
              <a:rPr lang="pl-PL" dirty="0" err="1"/>
              <a:t>Task</a:t>
            </a:r>
            <a:r>
              <a:rPr lang="pl-PL" dirty="0"/>
              <a:t> </a:t>
            </a:r>
            <a:r>
              <a:rPr lang="pl-PL" dirty="0" err="1"/>
              <a:t>progress</a:t>
            </a:r>
            <a:endParaRPr lang="pl-PL" dirty="0"/>
          </a:p>
        </p:txBody>
      </p:sp>
      <p:sp>
        <p:nvSpPr>
          <p:cNvPr id="3" name="Symbol zastępczy zawartości 2">
            <a:extLst>
              <a:ext uri="{FF2B5EF4-FFF2-40B4-BE49-F238E27FC236}">
                <a16:creationId xmlns:a16="http://schemas.microsoft.com/office/drawing/2014/main" id="{0AD4E4BA-E182-47E8-BF93-9C54FB74A5B6}"/>
              </a:ext>
            </a:extLst>
          </p:cNvPr>
          <p:cNvSpPr>
            <a:spLocks noGrp="1"/>
          </p:cNvSpPr>
          <p:nvPr>
            <p:ph idx="1"/>
          </p:nvPr>
        </p:nvSpPr>
        <p:spPr>
          <a:solidFill>
            <a:schemeClr val="bg1">
              <a:lumMod val="95000"/>
            </a:schemeClr>
          </a:solidFill>
        </p:spPr>
        <p:txBody>
          <a:bodyPr>
            <a:normAutofit lnSpcReduction="10000"/>
          </a:bodyPr>
          <a:lstStyle/>
          <a:p>
            <a:pPr marL="514350" indent="-514350">
              <a:lnSpc>
                <a:spcPct val="130000"/>
              </a:lnSpc>
              <a:buFont typeface="+mj-lt"/>
              <a:buAutoNum type="arabicPeriod"/>
            </a:pPr>
            <a:r>
              <a:rPr lang="en-US" dirty="0"/>
              <a:t>Choose a logistics operator that offers the lowest total fee over the entire period</a:t>
            </a:r>
            <a:r>
              <a:rPr lang="pl-PL" dirty="0"/>
              <a:t>.</a:t>
            </a:r>
            <a:endParaRPr lang="en-US" dirty="0"/>
          </a:p>
          <a:p>
            <a:pPr marL="514350" indent="-514350">
              <a:lnSpc>
                <a:spcPct val="130000"/>
              </a:lnSpc>
              <a:buFont typeface="+mj-lt"/>
              <a:buAutoNum type="arabicPeriod"/>
            </a:pPr>
            <a:r>
              <a:rPr lang="en-US" dirty="0"/>
              <a:t>Compare prices from different logistics operators and identify potential savings</a:t>
            </a:r>
            <a:r>
              <a:rPr lang="pl-PL" dirty="0"/>
              <a:t>.</a:t>
            </a:r>
            <a:endParaRPr lang="en-US" dirty="0"/>
          </a:p>
          <a:p>
            <a:pPr marL="514350" indent="-514350">
              <a:lnSpc>
                <a:spcPct val="130000"/>
              </a:lnSpc>
              <a:buFont typeface="+mj-lt"/>
              <a:buAutoNum type="arabicPeriod"/>
            </a:pPr>
            <a:r>
              <a:rPr lang="en-US" dirty="0"/>
              <a:t>Indicate risks associated with the forecast</a:t>
            </a:r>
            <a:r>
              <a:rPr lang="pl-PL" dirty="0"/>
              <a:t>.</a:t>
            </a:r>
            <a:endParaRPr lang="en-US" dirty="0"/>
          </a:p>
          <a:p>
            <a:pPr marL="514350" indent="-514350">
              <a:lnSpc>
                <a:spcPct val="130000"/>
              </a:lnSpc>
              <a:buFont typeface="+mj-lt"/>
              <a:buAutoNum type="arabicPeriod"/>
            </a:pPr>
            <a:r>
              <a:rPr lang="en-US" dirty="0"/>
              <a:t>Prepare a forecast for each customer based on data</a:t>
            </a:r>
            <a:r>
              <a:rPr lang="pl-PL" dirty="0"/>
              <a:t>.</a:t>
            </a:r>
            <a:endParaRPr lang="en-US" dirty="0"/>
          </a:p>
          <a:p>
            <a:pPr marL="514350" indent="-514350">
              <a:lnSpc>
                <a:spcPct val="130000"/>
              </a:lnSpc>
              <a:buFont typeface="+mj-lt"/>
              <a:buAutoNum type="arabicPeriod"/>
            </a:pPr>
            <a:r>
              <a:rPr lang="en-US" dirty="0"/>
              <a:t>Indicate key recommendations</a:t>
            </a:r>
            <a:r>
              <a:rPr lang="pl-PL" dirty="0"/>
              <a:t>.</a:t>
            </a:r>
          </a:p>
        </p:txBody>
      </p:sp>
    </p:spTree>
    <p:extLst>
      <p:ext uri="{BB962C8B-B14F-4D97-AF65-F5344CB8AC3E}">
        <p14:creationId xmlns:p14="http://schemas.microsoft.com/office/powerpoint/2010/main" val="425833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a:xfrm>
            <a:off x="1678075" y="1989573"/>
            <a:ext cx="9143999" cy="2434789"/>
          </a:xfrm>
          <a:solidFill>
            <a:schemeClr val="bg1">
              <a:lumMod val="95000"/>
            </a:schemeClr>
          </a:solidFill>
        </p:spPr>
        <p:txBody>
          <a:bodyPr>
            <a:normAutofit/>
          </a:bodyPr>
          <a:lstStyle/>
          <a:p>
            <a:pPr>
              <a:lnSpc>
                <a:spcPct val="120000"/>
              </a:lnSpc>
            </a:pPr>
            <a:r>
              <a:rPr lang="en-AU" sz="4400" dirty="0"/>
              <a:t>Questions </a:t>
            </a:r>
            <a:br>
              <a:rPr lang="en-AU" sz="4400" dirty="0"/>
            </a:br>
            <a:r>
              <a:rPr lang="en-AU" sz="4400" dirty="0"/>
              <a:t>Comments and Remarks </a:t>
            </a:r>
            <a:br>
              <a:rPr lang="en-AU" sz="4400" dirty="0"/>
            </a:br>
            <a:r>
              <a:rPr lang="en-AU" sz="4400" dirty="0"/>
              <a:t>Conclusions</a:t>
            </a:r>
            <a:endParaRPr lang="pl-PL" sz="4400"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A1D309-00AD-4FD5-B3F6-B862C7FBD4DC}"/>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3116</TotalTime>
  <Words>269</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vt:lpstr>
      <vt:lpstr>Calibri</vt:lpstr>
      <vt:lpstr>Tahoma</vt:lpstr>
      <vt:lpstr>Motyw pakietu Office</vt:lpstr>
      <vt:lpstr>PowerPoint Presentation</vt:lpstr>
      <vt:lpstr>Agenda</vt:lpstr>
      <vt:lpstr>Purpose of the case study</vt:lpstr>
      <vt:lpstr>Map showing the customer volume served</vt:lpstr>
      <vt:lpstr>A chart showing the sum of pallet spaces and the number of shipments delegated to the logistics operator</vt:lpstr>
      <vt:lpstr>A chart showing the number of pallet spaces versus time</vt:lpstr>
      <vt:lpstr>New recipients located by zip codes</vt:lpstr>
      <vt:lpstr>Task progress</vt:lpstr>
      <vt:lpstr>Questions  Comments and Remarks  Conclusions</vt:lpstr>
      <vt:lpstr>Authors:  Michał Adamczak Jędrzej Jankowski-Guzy Adrianna Toboła-Walaszczyk  Final version: June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36</cp:revision>
  <dcterms:created xsi:type="dcterms:W3CDTF">2023-07-06T12:09:08Z</dcterms:created>
  <dcterms:modified xsi:type="dcterms:W3CDTF">2025-10-22T09:29:59Z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