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77" r:id="rId12"/>
    <p:sldId id="263" r:id="rId13"/>
    <p:sldId id="33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Arkusz2!$F$4:$F$36</c:f>
              <c:numCache>
                <c:formatCode>General</c:formatCode>
                <c:ptCount val="33"/>
                <c:pt idx="0">
                  <c:v>115</c:v>
                </c:pt>
                <c:pt idx="1">
                  <c:v>392</c:v>
                </c:pt>
                <c:pt idx="2">
                  <c:v>744</c:v>
                </c:pt>
                <c:pt idx="3">
                  <c:v>1272</c:v>
                </c:pt>
                <c:pt idx="4">
                  <c:v>1865</c:v>
                </c:pt>
                <c:pt idx="5">
                  <c:v>2460</c:v>
                </c:pt>
                <c:pt idx="6">
                  <c:v>3325</c:v>
                </c:pt>
                <c:pt idx="7">
                  <c:v>4232</c:v>
                </c:pt>
                <c:pt idx="8">
                  <c:v>4230</c:v>
                </c:pt>
                <c:pt idx="9">
                  <c:v>4140</c:v>
                </c:pt>
                <c:pt idx="10">
                  <c:v>4268</c:v>
                </c:pt>
                <c:pt idx="11">
                  <c:v>4008</c:v>
                </c:pt>
                <c:pt idx="12">
                  <c:v>3744</c:v>
                </c:pt>
                <c:pt idx="13">
                  <c:v>3850</c:v>
                </c:pt>
                <c:pt idx="14">
                  <c:v>3915</c:v>
                </c:pt>
                <c:pt idx="15">
                  <c:v>2640</c:v>
                </c:pt>
                <c:pt idx="16">
                  <c:v>3468</c:v>
                </c:pt>
                <c:pt idx="17">
                  <c:v>2862</c:v>
                </c:pt>
                <c:pt idx="18">
                  <c:v>2375</c:v>
                </c:pt>
                <c:pt idx="19">
                  <c:v>2520</c:v>
                </c:pt>
                <c:pt idx="20">
                  <c:v>1197</c:v>
                </c:pt>
                <c:pt idx="21">
                  <c:v>1980</c:v>
                </c:pt>
                <c:pt idx="22">
                  <c:v>1817</c:v>
                </c:pt>
                <c:pt idx="23">
                  <c:v>1320</c:v>
                </c:pt>
                <c:pt idx="24">
                  <c:v>725</c:v>
                </c:pt>
                <c:pt idx="25">
                  <c:v>1170</c:v>
                </c:pt>
                <c:pt idx="26">
                  <c:v>783</c:v>
                </c:pt>
                <c:pt idx="27">
                  <c:v>1092</c:v>
                </c:pt>
                <c:pt idx="28">
                  <c:v>928</c:v>
                </c:pt>
                <c:pt idx="29">
                  <c:v>750</c:v>
                </c:pt>
                <c:pt idx="30">
                  <c:v>496</c:v>
                </c:pt>
                <c:pt idx="31">
                  <c:v>352</c:v>
                </c:pt>
                <c:pt idx="3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D72-BA40-366449BB1708}"/>
            </c:ext>
          </c:extLst>
        </c:ser>
        <c:ser>
          <c:idx val="1"/>
          <c:order val="1"/>
          <c:tx>
            <c:strRef>
              <c:f>Arkusz2!$G$3</c:f>
              <c:strCache>
                <c:ptCount val="1"/>
                <c:pt idx="0">
                  <c:v>Liczba przesyłek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Arkusz2!$G$4:$G$36</c:f>
              <c:numCache>
                <c:formatCode>General</c:formatCode>
                <c:ptCount val="33"/>
                <c:pt idx="0">
                  <c:v>115</c:v>
                </c:pt>
                <c:pt idx="1">
                  <c:v>196</c:v>
                </c:pt>
                <c:pt idx="2">
                  <c:v>248</c:v>
                </c:pt>
                <c:pt idx="3">
                  <c:v>318</c:v>
                </c:pt>
                <c:pt idx="4">
                  <c:v>373</c:v>
                </c:pt>
                <c:pt idx="5">
                  <c:v>410</c:v>
                </c:pt>
                <c:pt idx="6">
                  <c:v>475</c:v>
                </c:pt>
                <c:pt idx="7">
                  <c:v>529</c:v>
                </c:pt>
                <c:pt idx="8">
                  <c:v>470</c:v>
                </c:pt>
                <c:pt idx="9">
                  <c:v>414</c:v>
                </c:pt>
                <c:pt idx="10">
                  <c:v>388</c:v>
                </c:pt>
                <c:pt idx="11">
                  <c:v>334</c:v>
                </c:pt>
                <c:pt idx="12">
                  <c:v>288</c:v>
                </c:pt>
                <c:pt idx="13">
                  <c:v>275</c:v>
                </c:pt>
                <c:pt idx="14">
                  <c:v>261</c:v>
                </c:pt>
                <c:pt idx="15">
                  <c:v>165</c:v>
                </c:pt>
                <c:pt idx="16">
                  <c:v>204</c:v>
                </c:pt>
                <c:pt idx="17">
                  <c:v>159</c:v>
                </c:pt>
                <c:pt idx="18">
                  <c:v>125</c:v>
                </c:pt>
                <c:pt idx="19">
                  <c:v>126</c:v>
                </c:pt>
                <c:pt idx="20">
                  <c:v>57</c:v>
                </c:pt>
                <c:pt idx="21">
                  <c:v>90</c:v>
                </c:pt>
                <c:pt idx="22">
                  <c:v>79</c:v>
                </c:pt>
                <c:pt idx="23">
                  <c:v>55</c:v>
                </c:pt>
                <c:pt idx="24">
                  <c:v>29</c:v>
                </c:pt>
                <c:pt idx="25">
                  <c:v>45</c:v>
                </c:pt>
                <c:pt idx="26">
                  <c:v>29</c:v>
                </c:pt>
                <c:pt idx="27">
                  <c:v>39</c:v>
                </c:pt>
                <c:pt idx="28">
                  <c:v>32</c:v>
                </c:pt>
                <c:pt idx="29">
                  <c:v>25</c:v>
                </c:pt>
                <c:pt idx="30">
                  <c:v>16</c:v>
                </c:pt>
                <c:pt idx="31">
                  <c:v>11</c:v>
                </c:pt>
                <c:pt idx="3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4-4D72-BA40-366449BB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50767"/>
        <c:axId val="1701753647"/>
      </c:barChart>
      <c:catAx>
        <c:axId val="170175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53647"/>
        <c:crosses val="autoZero"/>
        <c:auto val="1"/>
        <c:lblAlgn val="ctr"/>
        <c:lblOffset val="100"/>
        <c:noMultiLvlLbl val="0"/>
      </c:catAx>
      <c:valAx>
        <c:axId val="17017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75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Arkusz2!$R$3</c:f>
              <c:strCache>
                <c:ptCount val="1"/>
                <c:pt idx="0">
                  <c:v> Suma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Arkusz2!$P$4:$Q$27</c:f>
              <c:multiLvlStrCache>
                <c:ptCount val="24"/>
                <c:lvl>
                  <c:pt idx="0">
                    <c:v>6</c:v>
                  </c:pt>
                  <c:pt idx="1">
                    <c:v>7</c:v>
                  </c:pt>
                  <c:pt idx="2">
                    <c:v>8</c:v>
                  </c:pt>
                  <c:pt idx="3">
                    <c:v>9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7</c:v>
                  </c:pt>
                  <c:pt idx="14">
                    <c:v>8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11</c:v>
                  </c:pt>
                  <c:pt idx="18">
                    <c:v>12</c:v>
                  </c:pt>
                  <c:pt idx="19">
                    <c:v>1</c:v>
                  </c:pt>
                  <c:pt idx="20">
                    <c:v>2</c:v>
                  </c:pt>
                  <c:pt idx="21">
                    <c:v>3</c:v>
                  </c:pt>
                  <c:pt idx="22">
                    <c:v>4</c:v>
                  </c:pt>
                  <c:pt idx="23">
                    <c:v>5</c:v>
                  </c:pt>
                </c:lvl>
                <c:lvl>
                  <c:pt idx="0">
                    <c:v>2022</c:v>
                  </c:pt>
                  <c:pt idx="7">
                    <c:v>2023</c:v>
                  </c:pt>
                  <c:pt idx="19">
                    <c:v>2024</c:v>
                  </c:pt>
                </c:lvl>
              </c:multiLvlStrCache>
            </c:multiLvlStrRef>
          </c:cat>
          <c:val>
            <c:numRef>
              <c:f>Arkusz2!$R$4:$R$27</c:f>
              <c:numCache>
                <c:formatCode>General</c:formatCode>
                <c:ptCount val="24"/>
                <c:pt idx="0">
                  <c:v>3325</c:v>
                </c:pt>
                <c:pt idx="1">
                  <c:v>3214</c:v>
                </c:pt>
                <c:pt idx="2">
                  <c:v>3496</c:v>
                </c:pt>
                <c:pt idx="3">
                  <c:v>2379</c:v>
                </c:pt>
                <c:pt idx="4">
                  <c:v>2304</c:v>
                </c:pt>
                <c:pt idx="5">
                  <c:v>2234</c:v>
                </c:pt>
                <c:pt idx="6">
                  <c:v>2553</c:v>
                </c:pt>
                <c:pt idx="7">
                  <c:v>2416</c:v>
                </c:pt>
                <c:pt idx="8">
                  <c:v>1996</c:v>
                </c:pt>
                <c:pt idx="9">
                  <c:v>2558</c:v>
                </c:pt>
                <c:pt idx="10">
                  <c:v>3061</c:v>
                </c:pt>
                <c:pt idx="11">
                  <c:v>4750</c:v>
                </c:pt>
                <c:pt idx="12">
                  <c:v>3202</c:v>
                </c:pt>
                <c:pt idx="13">
                  <c:v>3121</c:v>
                </c:pt>
                <c:pt idx="14">
                  <c:v>3638</c:v>
                </c:pt>
                <c:pt idx="15">
                  <c:v>2612</c:v>
                </c:pt>
                <c:pt idx="16">
                  <c:v>2554</c:v>
                </c:pt>
                <c:pt idx="17">
                  <c:v>2395</c:v>
                </c:pt>
                <c:pt idx="18">
                  <c:v>2794</c:v>
                </c:pt>
                <c:pt idx="19">
                  <c:v>2758</c:v>
                </c:pt>
                <c:pt idx="20">
                  <c:v>2240</c:v>
                </c:pt>
                <c:pt idx="21">
                  <c:v>3149</c:v>
                </c:pt>
                <c:pt idx="22">
                  <c:v>3129</c:v>
                </c:pt>
                <c:pt idx="23">
                  <c:v>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F41-896C-78D49D9B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186224"/>
        <c:axId val="541182384"/>
      </c:barChart>
      <c:catAx>
        <c:axId val="5411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82384"/>
        <c:crosses val="autoZero"/>
        <c:auto val="1"/>
        <c:lblAlgn val="ctr"/>
        <c:lblOffset val="100"/>
        <c:noMultiLvlLbl val="0"/>
      </c:catAx>
      <c:valAx>
        <c:axId val="5411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07FBFD-ACF2-4BEC-A8E7-FAE3656C53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00976" y="6176963"/>
            <a:ext cx="891024" cy="6810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A7B29D7-1EAA-4B34-BA6E-486BA92167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88354" y="6269325"/>
            <a:ext cx="4220620" cy="5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492" y="703905"/>
            <a:ext cx="4967366" cy="2563908"/>
          </a:xfrm>
        </p:spPr>
        <p:txBody>
          <a:bodyPr>
            <a:noAutofit/>
          </a:bodyPr>
          <a:lstStyle/>
          <a:p>
            <a:r>
              <a:rPr lang="pl-PL" sz="3200" b="1" dirty="0"/>
              <a:t>Zaawansowane zastosowanie arkusza kalkulacyjnego do analizy danych logistycznych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2" y="3810000"/>
            <a:ext cx="4967366" cy="1234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  <a:p>
            <a:pPr>
              <a:lnSpc>
                <a:spcPct val="100000"/>
              </a:lnSpc>
            </a:pPr>
            <a:r>
              <a:rPr lang="en-A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WYBÓR OPERATORA LOGISTYCZNEGO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l-PL" sz="3600" dirty="0"/>
              <a:t>Cel studium przypadku</a:t>
            </a:r>
          </a:p>
          <a:p>
            <a:pPr>
              <a:lnSpc>
                <a:spcPct val="140000"/>
              </a:lnSpc>
            </a:pPr>
            <a:r>
              <a:rPr lang="pl-PL" sz="3600" dirty="0"/>
              <a:t>Warunki brzegowe</a:t>
            </a:r>
          </a:p>
          <a:p>
            <a:pPr>
              <a:lnSpc>
                <a:spcPct val="140000"/>
              </a:lnSpc>
            </a:pPr>
            <a:r>
              <a:rPr lang="pl-PL" sz="3600" dirty="0"/>
              <a:t>Przebieg zadania</a:t>
            </a:r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studium przypadku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56"/>
            <a:ext cx="10515600" cy="4656841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pl-PL" dirty="0"/>
              <a:t>Cel główny: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wybór operatora logistycznego na podstawie kompleksowej analizy ofert logistycznych 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przewidywanie wyników w oparciu o dane historyczne </a:t>
            </a:r>
          </a:p>
          <a:p>
            <a:pPr>
              <a:lnSpc>
                <a:spcPct val="130000"/>
              </a:lnSpc>
            </a:pPr>
            <a:r>
              <a:rPr lang="pl-PL" dirty="0"/>
              <a:t>Cele szczegółowe: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Rozwój kompetencji analitycznych – porównywania ofert na podstawie danych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Praktyczne zastosowanie wiedzy – formułowanie rekomendacji dla wyboru najlepszego operatora logistycznego</a:t>
            </a:r>
          </a:p>
          <a:p>
            <a:pPr>
              <a:lnSpc>
                <a:spcPct val="130000"/>
              </a:lnSpc>
            </a:pPr>
            <a:r>
              <a:rPr lang="pl-PL" dirty="0"/>
              <a:t>Efekt realizacji studium przypadku: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Zdobycie praktycznej wiedzy i umiejętności oraz rozwój umiejętności podejmowania decyzji w oparciu o analizę danych</a:t>
            </a:r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przedstawiająca obsługiwany wolumen Klientów</a:t>
            </a:r>
          </a:p>
        </p:txBody>
      </p:sp>
      <p:pic>
        <p:nvPicPr>
          <p:cNvPr id="5" name="Obraz 4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510EA8E-75DA-4272-B502-DD6C2C9AE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1733867"/>
            <a:ext cx="5760720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DDA9D-A85D-4C3C-A741-068EAC5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Wykres przedstawiający sumę miejsc paletowych oraz liczbę przesyłek zlecanych operatorowi logistycznemu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DA8BD86-4B5A-0EA9-614C-D3E8B33F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04868"/>
              </p:ext>
            </p:extLst>
          </p:nvPr>
        </p:nvGraphicFramePr>
        <p:xfrm>
          <a:off x="1608667" y="1972236"/>
          <a:ext cx="9754596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3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09C9E-FECB-478D-ACEC-76591040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 przedstawiający liczbę miejsc paletowych względem czasu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494A43B-921C-D375-F774-12B247603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313486"/>
              </p:ext>
            </p:extLst>
          </p:nvPr>
        </p:nvGraphicFramePr>
        <p:xfrm>
          <a:off x="1290917" y="1873624"/>
          <a:ext cx="10062881" cy="40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FA16-92DC-412F-98FE-B90DA08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Nowi odbiorcy zlokalizowani po kodach pocztowych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4337BA-6E9B-41E8-8591-BA2F38F86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45061"/>
              </p:ext>
            </p:extLst>
          </p:nvPr>
        </p:nvGraphicFramePr>
        <p:xfrm>
          <a:off x="3191435" y="1481668"/>
          <a:ext cx="5809130" cy="46874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352497395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832328080"/>
                    </a:ext>
                  </a:extLst>
                </a:gridCol>
              </a:tblGrid>
              <a:tr h="44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Kod pocztowy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>
                          <a:effectLst/>
                        </a:rPr>
                        <a:t>Dodatkowe dzienne MP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0284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10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712100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786102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12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9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64576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14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14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68431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21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74233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27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12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03964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30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1647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41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8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248855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44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13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66007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51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51031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62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99723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64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6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390588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71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98418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80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12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778166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90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10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472948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>
                          <a:effectLst/>
                        </a:rPr>
                        <a:t>95</a:t>
                      </a:r>
                      <a:endParaRPr lang="pl-PL" sz="12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85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0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/>
              <a:t>Wybierz operatora logistycznego, który proponuje najniższą całkowitą opłatę w całym okresie.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/>
              <a:t>Porównaj ceny różnych operatorów logistycznych i zidentyfikuj ewentualne oszczędności.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/>
              <a:t>Wskaż ryzyka związane z prognozą.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/>
              <a:t>Przygotuj prognozę dla każdego klienta na podstawie danych,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/>
              <a:t>Wskaż główne rekomendacje.</a:t>
            </a:r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77" y="2017908"/>
            <a:ext cx="9553711" cy="29028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Pytania</a:t>
            </a:r>
            <a:br>
              <a:rPr lang="pl-PL" dirty="0"/>
            </a:br>
            <a:r>
              <a:rPr lang="pl-PL" dirty="0"/>
              <a:t>Uwagi i komentarze</a:t>
            </a:r>
            <a:br>
              <a:rPr lang="pl-PL" dirty="0"/>
            </a:br>
            <a:r>
              <a:rPr lang="pl-PL" dirty="0"/>
              <a:t>Wnioski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F1C1EDB0-48C5-4B28-A604-8C56943CD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250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Motyw pakietu Office</vt:lpstr>
      <vt:lpstr>Zaawansowane zastosowanie arkusza kalkulacyjnego do analizy danych logistycznych</vt:lpstr>
      <vt:lpstr>Agenda</vt:lpstr>
      <vt:lpstr>Cel studium przypadku</vt:lpstr>
      <vt:lpstr>Mapa przedstawiająca obsługiwany wolumen Klientów</vt:lpstr>
      <vt:lpstr>Wykres przedstawiający sumę miejsc paletowych oraz liczbę przesyłek zlecanych operatorowi logistycznemu</vt:lpstr>
      <vt:lpstr>Wykres przedstawiający liczbę miejsc paletowych względem czasu</vt:lpstr>
      <vt:lpstr>Nowi odbiorcy zlokalizowani po kodach pocztowych</vt:lpstr>
      <vt:lpstr>Przebieg zadania</vt:lpstr>
      <vt:lpstr>Pytania Uwagi i komentarze Wnioski</vt:lpstr>
      <vt:lpstr>Autorzy:  Katarzyna Grzybowska Katarzyna Ragin-Skorecka Katarzyna Siemieniak Piotr Cyplik Michał Adamczak Jędrzej Jankowski-Guzy Adrianna Toboła-Walaszczyk   Wersja finalna: czerwiec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27</cp:revision>
  <dcterms:created xsi:type="dcterms:W3CDTF">2023-07-06T12:09:08Z</dcterms:created>
  <dcterms:modified xsi:type="dcterms:W3CDTF">2025-10-21T17:25:02Z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