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93" r:id="rId10"/>
    <p:sldId id="294" r:id="rId11"/>
    <p:sldId id="281" r:id="rId12"/>
    <p:sldId id="282" r:id="rId13"/>
    <p:sldId id="292" r:id="rId14"/>
    <p:sldId id="283" r:id="rId15"/>
    <p:sldId id="284" r:id="rId16"/>
    <p:sldId id="285" r:id="rId17"/>
    <p:sldId id="295" r:id="rId18"/>
    <p:sldId id="296" r:id="rId19"/>
    <p:sldId id="286" r:id="rId20"/>
    <p:sldId id="287" r:id="rId21"/>
    <p:sldId id="288" r:id="rId22"/>
    <p:sldId id="297" r:id="rId23"/>
    <p:sldId id="289" r:id="rId24"/>
    <p:sldId id="290" r:id="rId25"/>
    <p:sldId id="291" r:id="rId26"/>
    <p:sldId id="266" r:id="rId27"/>
    <p:sldId id="263" r:id="rId28"/>
    <p:sldId id="335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86746-822D-464C-9215-7E3DA8656D59}" v="4" dt="2025-11-05T08:58:44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modSld modMainMaster">
      <pc:chgData name="Dario Šebalj" userId="a71eced3-786e-4eb6-80ca-f62c4fda7d06" providerId="ADAL" clId="{0D71F56B-DD92-4394-A640-FC2E09197DEC}" dt="2025-11-05T08:58:44.960" v="8"/>
      <pc:docMkLst>
        <pc:docMk/>
      </pc:docMkLst>
      <pc:sldChg chg="addSp delSp modSp mod">
        <pc:chgData name="Dario Šebalj" userId="a71eced3-786e-4eb6-80ca-f62c4fda7d06" providerId="ADAL" clId="{0D71F56B-DD92-4394-A640-FC2E09197DEC}" dt="2025-11-05T08:58:27.633" v="6"/>
        <pc:sldMkLst>
          <pc:docMk/>
          <pc:sldMk cId="2920479427" sldId="256"/>
        </pc:sldMkLst>
        <pc:spChg chg="mod">
          <ac:chgData name="Dario Šebalj" userId="a71eced3-786e-4eb6-80ca-f62c4fda7d06" providerId="ADAL" clId="{0D71F56B-DD92-4394-A640-FC2E09197DEC}" dt="2025-11-05T08:58:20.682" v="0" actId="20577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rio Šebalj" userId="a71eced3-786e-4eb6-80ca-f62c4fda7d06" providerId="ADAL" clId="{0D71F56B-DD92-4394-A640-FC2E09197DEC}" dt="2025-11-05T08:58:23.321" v="4" actId="20577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8:58:27.633" v="6"/>
          <ac:picMkLst>
            <pc:docMk/>
            <pc:sldMk cId="2920479427" sldId="256"/>
            <ac:picMk id="3" creationId="{AC3D2178-50C3-781D-3212-2AC9F9D66B3F}"/>
          </ac:picMkLst>
        </pc:picChg>
        <pc:picChg chg="del">
          <ac:chgData name="Dario Šebalj" userId="a71eced3-786e-4eb6-80ca-f62c4fda7d06" providerId="ADAL" clId="{0D71F56B-DD92-4394-A640-FC2E09197DEC}" dt="2025-11-05T08:58:24.594" v="5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">
        <pc:chgData name="Dario Šebalj" userId="a71eced3-786e-4eb6-80ca-f62c4fda7d06" providerId="ADAL" clId="{0D71F56B-DD92-4394-A640-FC2E09197DEC}" dt="2025-11-05T08:58:44.960" v="8"/>
        <pc:sldMasterMkLst>
          <pc:docMk/>
          <pc:sldMasterMk cId="3146977866" sldId="2147483648"/>
        </pc:sldMasterMkLst>
        <pc:spChg chg="add mod">
          <ac:chgData name="Dario Šebalj" userId="a71eced3-786e-4eb6-80ca-f62c4fda7d06" providerId="ADAL" clId="{0D71F56B-DD92-4394-A640-FC2E09197DEC}" dt="2025-11-05T08:58:44.960" v="8"/>
          <ac:spMkLst>
            <pc:docMk/>
            <pc:sldMasterMk cId="3146977866" sldId="2147483648"/>
            <ac:spMk id="4" creationId="{15F5FEEF-46F2-BC2E-A286-373DDE9CDE0B}"/>
          </ac:spMkLst>
        </pc:spChg>
        <pc:spChg chg="del">
          <ac:chgData name="Dario Šebalj" userId="a71eced3-786e-4eb6-80ca-f62c4fda7d06" providerId="ADAL" clId="{0D71F56B-DD92-4394-A640-FC2E09197DEC}" dt="2025-11-05T08:58:39.393" v="7" actId="478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8:58:39.393" v="7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8:58:44.960" v="8"/>
          <ac:picMkLst>
            <pc:docMk/>
            <pc:sldMasterMk cId="3146977866" sldId="2147483648"/>
            <ac:picMk id="10" creationId="{0A754E25-DE8A-636C-1E30-063CFE7D86DA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15F5FEEF-46F2-BC2E-A286-373DDE9CDE0B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0A754E25-DE8A-636C-1E30-063CFE7D86D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Informacijski sustavi u logistici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E5F1D-370A-1D7A-7E79-CCEB891EE01F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AC3D2178-50C3-781D-3212-2AC9F9D66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8F10-C389-B20D-8212-28F62ADD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DD3F-BD53-AB26-D01C-34B7153D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složena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propadne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Saundersu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(2022),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otkazano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odgođeno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55%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ispunilo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dionika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856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Najkritičnija pitanja u implementaciji ERP-a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Podrška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najvišeg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menadžmenta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podrška</a:t>
            </a:r>
            <a:r>
              <a:rPr lang="en-US" sz="2000" dirty="0"/>
              <a:t>,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usmjerenje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aktivno</a:t>
            </a:r>
            <a:r>
              <a:rPr lang="en-US" sz="2000" dirty="0"/>
              <a:t> </a:t>
            </a:r>
            <a:r>
              <a:rPr lang="en-US" sz="2000" dirty="0" err="1"/>
              <a:t>uključivanje</a:t>
            </a:r>
            <a:r>
              <a:rPr lang="en-US" sz="2000" dirty="0"/>
              <a:t> </a:t>
            </a:r>
            <a:r>
              <a:rPr lang="en-US" sz="2000" dirty="0" err="1"/>
              <a:t>najvišeg</a:t>
            </a:r>
            <a:r>
              <a:rPr lang="en-US" sz="2000" dirty="0"/>
              <a:t> </a:t>
            </a:r>
            <a:r>
              <a:rPr lang="en-US" sz="2000" dirty="0" err="1"/>
              <a:t>menadžmenta</a:t>
            </a:r>
            <a:r>
              <a:rPr lang="en-US" sz="2000" dirty="0"/>
              <a:t> </a:t>
            </a:r>
            <a:r>
              <a:rPr lang="en-US" sz="2000" dirty="0" err="1"/>
              <a:t>ključni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za </a:t>
            </a:r>
            <a:r>
              <a:rPr lang="en-US" sz="2000" dirty="0" err="1"/>
              <a:t>uspješnu</a:t>
            </a:r>
            <a:r>
              <a:rPr lang="en-US" sz="2000" dirty="0"/>
              <a:t> </a:t>
            </a:r>
            <a:r>
              <a:rPr lang="en-US" sz="2000" dirty="0" err="1"/>
              <a:t>implementaciju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ERP </a:t>
            </a:r>
            <a:r>
              <a:rPr lang="en-US" sz="2000" dirty="0" err="1"/>
              <a:t>sustavima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Upravljanje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promjenama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otpor</a:t>
            </a:r>
            <a:r>
              <a:rPr lang="en-US" sz="2000" dirty="0"/>
              <a:t>,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srednjih</a:t>
            </a:r>
            <a:r>
              <a:rPr lang="en-US" sz="2000" dirty="0"/>
              <a:t> </a:t>
            </a:r>
            <a:r>
              <a:rPr lang="en-US" sz="2000" dirty="0" err="1"/>
              <a:t>menadžera</a:t>
            </a:r>
            <a:r>
              <a:rPr lang="en-US" sz="2000" dirty="0"/>
              <a:t> </a:t>
            </a:r>
            <a:r>
              <a:rPr lang="en-US" sz="2000" dirty="0" err="1"/>
              <a:t>naviknutih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tradicionalne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,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značajne</a:t>
            </a:r>
            <a:r>
              <a:rPr lang="en-US" sz="2000" dirty="0"/>
              <a:t> </a:t>
            </a:r>
            <a:r>
              <a:rPr lang="en-US" sz="2000" dirty="0" err="1"/>
              <a:t>izazove</a:t>
            </a:r>
            <a:r>
              <a:rPr lang="en-US" sz="2000" dirty="0"/>
              <a:t> za </a:t>
            </a:r>
            <a:r>
              <a:rPr lang="en-US" sz="2000" dirty="0" err="1"/>
              <a:t>usvajanje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ERP </a:t>
            </a:r>
            <a:r>
              <a:rPr lang="en-US" sz="2000" dirty="0" err="1"/>
              <a:t>sustava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Obuka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razvoj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složenost</a:t>
            </a:r>
            <a:r>
              <a:rPr lang="en-US" sz="2000" dirty="0"/>
              <a:t> ERP </a:t>
            </a:r>
            <a:r>
              <a:rPr lang="en-US" sz="2000" dirty="0" err="1"/>
              <a:t>sustava</a:t>
            </a:r>
            <a:r>
              <a:rPr lang="en-US" sz="2000" dirty="0"/>
              <a:t> </a:t>
            </a:r>
            <a:r>
              <a:rPr lang="en-US" sz="2000" dirty="0" err="1"/>
              <a:t>zahtijeva</a:t>
            </a:r>
            <a:r>
              <a:rPr lang="en-US" sz="2000" dirty="0"/>
              <a:t> </a:t>
            </a:r>
            <a:r>
              <a:rPr lang="en-US" sz="2000" dirty="0" err="1"/>
              <a:t>opsežnu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stalnu</a:t>
            </a:r>
            <a:r>
              <a:rPr lang="en-US" sz="2000" dirty="0"/>
              <a:t> </a:t>
            </a:r>
            <a:r>
              <a:rPr lang="en-US" sz="2000" dirty="0" err="1"/>
              <a:t>obuku</a:t>
            </a:r>
            <a:r>
              <a:rPr lang="en-US" sz="2000" dirty="0"/>
              <a:t> </a:t>
            </a:r>
            <a:r>
              <a:rPr lang="en-US" sz="2000" dirty="0" err="1"/>
              <a:t>zaposlenika</a:t>
            </a:r>
            <a:r>
              <a:rPr lang="en-US" sz="2000" dirty="0"/>
              <a:t>,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čemu</a:t>
            </a:r>
            <a:r>
              <a:rPr lang="en-US" sz="2000" dirty="0"/>
              <a:t> </a:t>
            </a:r>
            <a:r>
              <a:rPr lang="en-US" sz="2000" dirty="0" err="1"/>
              <a:t>nedovoljna</a:t>
            </a:r>
            <a:r>
              <a:rPr lang="en-US" sz="2000" dirty="0"/>
              <a:t> </a:t>
            </a:r>
            <a:r>
              <a:rPr lang="en-US" sz="2000" dirty="0" err="1"/>
              <a:t>obuka</a:t>
            </a:r>
            <a:r>
              <a:rPr lang="en-US" sz="2000" dirty="0"/>
              <a:t> </a:t>
            </a:r>
            <a:r>
              <a:rPr lang="en-US" sz="2000" dirty="0" err="1"/>
              <a:t>dovodi</a:t>
            </a:r>
            <a:r>
              <a:rPr lang="en-US" sz="2000" dirty="0"/>
              <a:t> do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kvarova</a:t>
            </a:r>
            <a:r>
              <a:rPr lang="en-US" sz="2000" dirty="0"/>
              <a:t> ERP-a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skrivene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za </a:t>
            </a:r>
            <a:r>
              <a:rPr lang="en-US" sz="2000" dirty="0" err="1"/>
              <a:t>organizacije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Učinkovita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komunikacija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jasna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kontinuirana</a:t>
            </a:r>
            <a:r>
              <a:rPr lang="en-US" sz="2000" dirty="0"/>
              <a:t> </a:t>
            </a:r>
            <a:r>
              <a:rPr lang="en-US" sz="2000" dirty="0" err="1"/>
              <a:t>komunikacija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koordinacija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err="1"/>
              <a:t>odjela</a:t>
            </a:r>
            <a:r>
              <a:rPr lang="en-US" sz="2000" dirty="0"/>
              <a:t> </a:t>
            </a:r>
            <a:r>
              <a:rPr lang="en-US" sz="2000" dirty="0" err="1"/>
              <a:t>ključna</a:t>
            </a:r>
            <a:r>
              <a:rPr lang="en-US" sz="2000" dirty="0"/>
              <a:t> je za </a:t>
            </a:r>
            <a:r>
              <a:rPr lang="en-US" sz="2000" dirty="0" err="1"/>
              <a:t>uspješnu</a:t>
            </a:r>
            <a:r>
              <a:rPr lang="en-US" sz="2000" dirty="0"/>
              <a:t> </a:t>
            </a:r>
            <a:r>
              <a:rPr lang="en-US" sz="2000" dirty="0" err="1"/>
              <a:t>implementaciju</a:t>
            </a:r>
            <a:r>
              <a:rPr lang="en-US" sz="2000" dirty="0"/>
              <a:t> ERP-a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organizacijskim</a:t>
            </a:r>
            <a:r>
              <a:rPr lang="en-US" sz="2000" dirty="0"/>
              <a:t> </a:t>
            </a:r>
            <a:r>
              <a:rPr lang="en-US" sz="2000" dirty="0" err="1"/>
              <a:t>promjenama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Integracija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sustava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složeni</a:t>
            </a:r>
            <a:r>
              <a:rPr lang="en-US" sz="2000" dirty="0"/>
              <a:t> </a:t>
            </a:r>
            <a:r>
              <a:rPr lang="en-US" sz="2000" dirty="0" err="1"/>
              <a:t>zadatak</a:t>
            </a:r>
            <a:r>
              <a:rPr lang="en-US" sz="2000" dirty="0"/>
              <a:t> </a:t>
            </a:r>
            <a:r>
              <a:rPr lang="en-US" sz="2000" dirty="0" err="1"/>
              <a:t>integracije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ERP </a:t>
            </a:r>
            <a:r>
              <a:rPr lang="en-US" sz="2000" dirty="0" err="1"/>
              <a:t>modula</a:t>
            </a:r>
            <a:r>
              <a:rPr lang="en-US" sz="2000" dirty="0"/>
              <a:t> s </a:t>
            </a:r>
            <a:r>
              <a:rPr lang="en-US" sz="2000" dirty="0" err="1"/>
              <a:t>postojećim</a:t>
            </a:r>
            <a:r>
              <a:rPr lang="en-US" sz="2000" dirty="0"/>
              <a:t> </a:t>
            </a:r>
            <a:r>
              <a:rPr lang="en-US" sz="2000" dirty="0" err="1"/>
              <a:t>poslovnim</a:t>
            </a:r>
            <a:r>
              <a:rPr lang="en-US" sz="2000" dirty="0"/>
              <a:t> </a:t>
            </a:r>
            <a:r>
              <a:rPr lang="en-US" sz="2000" dirty="0" err="1"/>
              <a:t>aplikacijama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naslijeđenim</a:t>
            </a:r>
            <a:r>
              <a:rPr lang="en-US" sz="2000" dirty="0"/>
              <a:t> </a:t>
            </a:r>
            <a:r>
              <a:rPr lang="en-US" sz="2000" dirty="0" err="1"/>
              <a:t>sustavima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,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bitan</a:t>
            </a:r>
            <a:r>
              <a:rPr lang="en-US" sz="2000" dirty="0"/>
              <a:t> za </a:t>
            </a:r>
            <a:r>
              <a:rPr lang="en-US" sz="2000" dirty="0" err="1"/>
              <a:t>optimizaciju</a:t>
            </a:r>
            <a:r>
              <a:rPr lang="en-US" sz="2000" dirty="0"/>
              <a:t> </a:t>
            </a:r>
            <a:r>
              <a:rPr lang="en-US" sz="2000" dirty="0" err="1"/>
              <a:t>poslovnih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učinkovitosti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skup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složen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Troškovi ERP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9A2B-B3D2-D44E-C88C-50C60AC9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skupa i složena implementacija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ukupni trošak implementacije ERP sustava uključuje troškove vezane uz licenciranje softvera, hardverske zahtjeve, implementaciju, održavanje, savjetovanje, formalnu i neformalnu obuku i prilagodbu  TCO (ukupni trošak vlasništva)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 značajno varirati ovisno o opsegu implementacije, složenosti softvera i odabranom ERP dobavljaču.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organizacije srednje veličine samo ulaganje u paketni ERP softver može doseći nekoliko milijuna dolara (Leon, 2014.; </a:t>
            </a:r>
            <a:r>
              <a:rPr lang="hr-HR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Tilley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2020.)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Osim troškova softvera, implementacija ERP sustava često zahtijeva značajna ulaganja u IT infrastrukturu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poslužitelji, sustava za pohranu podataka, mrežnih komponenti i moguće nadogradnje postojećih komponenti koje su pri kraju svog životnog ciklusa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Skriveni troškovi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konzultantske naknade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održavanja</a:t>
            </a:r>
          </a:p>
          <a:p>
            <a:endParaRPr lang="hr-HR" sz="1800" b="1" dirty="0">
              <a:solidFill>
                <a:srgbClr val="1065AB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Troškovi ERP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0851-F33A-AE80-25C2-9D417121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utječu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čimbenici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lokaciji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koštati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aplikacije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specifičnih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Razina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prilagodbe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nadogradnja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inicijalnog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obično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uvijek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naknade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uključuju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Nadogradnje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hardvera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hardver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poslužitelje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pohranu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podržale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novi ERP.</a:t>
            </a:r>
            <a:endParaRPr lang="hr-HR" sz="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cjenovnog modela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Trajna</a:t>
            </a:r>
            <a:r>
              <a:rPr lang="en-US" sz="2000" b="1" dirty="0"/>
              <a:t> </a:t>
            </a:r>
            <a:r>
              <a:rPr lang="en-US" sz="2000" b="1" dirty="0" err="1"/>
              <a:t>licenca</a:t>
            </a:r>
            <a:r>
              <a:rPr lang="en-US" sz="2000" b="1" dirty="0"/>
              <a:t> (on-premise model) </a:t>
            </a:r>
            <a:r>
              <a:rPr lang="en-US" sz="2000" dirty="0"/>
              <a:t>–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kupuje</a:t>
            </a:r>
            <a:r>
              <a:rPr lang="en-US" sz="2000" dirty="0"/>
              <a:t> </a:t>
            </a:r>
            <a:r>
              <a:rPr lang="en-US" sz="2000" dirty="0" err="1"/>
              <a:t>licencu</a:t>
            </a:r>
            <a:r>
              <a:rPr lang="en-US" sz="2000" dirty="0"/>
              <a:t> za </a:t>
            </a:r>
            <a:r>
              <a:rPr lang="en-US" sz="2000" dirty="0" err="1"/>
              <a:t>korištenje</a:t>
            </a:r>
            <a:r>
              <a:rPr lang="en-US" sz="2000" dirty="0"/>
              <a:t> </a:t>
            </a:r>
            <a:r>
              <a:rPr lang="en-US" sz="2000" dirty="0" err="1"/>
              <a:t>softvera</a:t>
            </a:r>
            <a:endParaRPr lang="en-US" sz="2000" dirty="0"/>
          </a:p>
          <a:p>
            <a:pPr lvl="1"/>
            <a:r>
              <a:rPr lang="en-US" sz="2000" dirty="0" err="1"/>
              <a:t>Softver</a:t>
            </a:r>
            <a:r>
              <a:rPr lang="en-US" sz="2000" dirty="0"/>
              <a:t> se </a:t>
            </a:r>
            <a:r>
              <a:rPr lang="en-US" sz="2000" dirty="0" err="1"/>
              <a:t>instalira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klijentov</a:t>
            </a:r>
            <a:r>
              <a:rPr lang="en-US" sz="2000" dirty="0"/>
              <a:t> </a:t>
            </a:r>
            <a:r>
              <a:rPr lang="en-US" sz="2000" dirty="0" err="1"/>
              <a:t>poslužitelj</a:t>
            </a:r>
            <a:r>
              <a:rPr lang="en-US" sz="2000" dirty="0"/>
              <a:t> koji je </a:t>
            </a:r>
            <a:r>
              <a:rPr lang="en-US" sz="2000" dirty="0" err="1"/>
              <a:t>odgovoran</a:t>
            </a:r>
            <a:r>
              <a:rPr lang="en-US" sz="2000" dirty="0"/>
              <a:t> za </a:t>
            </a:r>
            <a:r>
              <a:rPr lang="en-US" sz="2000" dirty="0" err="1"/>
              <a:t>održavanje</a:t>
            </a:r>
            <a:r>
              <a:rPr lang="en-US" sz="2000" dirty="0"/>
              <a:t> </a:t>
            </a:r>
            <a:r>
              <a:rPr lang="en-US" sz="2000" dirty="0" err="1"/>
              <a:t>hardvera</a:t>
            </a:r>
            <a:endParaRPr lang="en-US" sz="2000" dirty="0"/>
          </a:p>
          <a:p>
            <a:pPr lvl="1"/>
            <a:r>
              <a:rPr lang="en-US" sz="2000" dirty="0" err="1"/>
              <a:t>Prednosti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/>
              <a:t>Dobro </a:t>
            </a:r>
            <a:r>
              <a:rPr lang="en-US" sz="1600" dirty="0" err="1"/>
              <a:t>definiran</a:t>
            </a:r>
            <a:r>
              <a:rPr lang="en-US" sz="1600" dirty="0"/>
              <a:t> TCO</a:t>
            </a:r>
          </a:p>
          <a:p>
            <a:pPr lvl="2"/>
            <a:r>
              <a:rPr lang="en-US" sz="1600" dirty="0" err="1"/>
              <a:t>Licenca</a:t>
            </a:r>
            <a:r>
              <a:rPr lang="en-US" sz="1600" dirty="0"/>
              <a:t> se </a:t>
            </a:r>
            <a:r>
              <a:rPr lang="en-US" sz="1600" dirty="0" err="1"/>
              <a:t>plaća</a:t>
            </a:r>
            <a:r>
              <a:rPr lang="en-US" sz="1600" dirty="0"/>
              <a:t> </a:t>
            </a:r>
            <a:r>
              <a:rPr lang="en-US" sz="1600" dirty="0" err="1"/>
              <a:t>jednokratno</a:t>
            </a:r>
            <a:endParaRPr lang="en-US" sz="1600" dirty="0"/>
          </a:p>
          <a:p>
            <a:pPr lvl="1"/>
            <a:r>
              <a:rPr lang="en-US" sz="2000" dirty="0" err="1"/>
              <a:t>Nedostaci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Dodatni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</a:t>
            </a:r>
            <a:r>
              <a:rPr lang="en-US" sz="1600" dirty="0" err="1"/>
              <a:t>hardvera</a:t>
            </a:r>
            <a:r>
              <a:rPr lang="en-US" sz="1600" dirty="0"/>
              <a:t> za male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srednje</a:t>
            </a:r>
            <a:r>
              <a:rPr lang="en-US" sz="1600" dirty="0"/>
              <a:t> </a:t>
            </a:r>
            <a:r>
              <a:rPr lang="en-US" sz="1600" dirty="0" err="1"/>
              <a:t>tvrtke</a:t>
            </a:r>
            <a:endParaRPr lang="en-US" sz="1600" dirty="0"/>
          </a:p>
          <a:p>
            <a:pPr lvl="2"/>
            <a:r>
              <a:rPr lang="en-US" sz="1600" dirty="0" err="1"/>
              <a:t>Upitna</a:t>
            </a:r>
            <a:r>
              <a:rPr lang="en-US" sz="1600" dirty="0"/>
              <a:t> </a:t>
            </a:r>
            <a:r>
              <a:rPr lang="en-US" sz="1600" dirty="0" err="1"/>
              <a:t>skalabilnost</a:t>
            </a:r>
            <a:r>
              <a:rPr lang="en-US" sz="1600" dirty="0"/>
              <a:t> </a:t>
            </a:r>
            <a:r>
              <a:rPr lang="en-US" sz="1600" dirty="0" err="1"/>
              <a:t>zbog</a:t>
            </a:r>
            <a:r>
              <a:rPr lang="en-US" sz="1600" dirty="0"/>
              <a:t> rasta </a:t>
            </a:r>
            <a:r>
              <a:rPr lang="en-US" sz="1600" dirty="0" err="1"/>
              <a:t>tvrtke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178720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cjenovnog modela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SaaS model (cloud </a:t>
            </a:r>
            <a:r>
              <a:rPr lang="en-US" sz="2000" dirty="0" err="1"/>
              <a:t>sustavi</a:t>
            </a:r>
            <a:r>
              <a:rPr lang="en-US" sz="2000" dirty="0"/>
              <a:t>) –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plaća</a:t>
            </a:r>
            <a:r>
              <a:rPr lang="en-US" sz="2000" dirty="0"/>
              <a:t> </a:t>
            </a:r>
            <a:r>
              <a:rPr lang="en-US" sz="2000" dirty="0" err="1"/>
              <a:t>naknadu</a:t>
            </a:r>
            <a:r>
              <a:rPr lang="en-US" sz="2000" dirty="0"/>
              <a:t> za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softveru</a:t>
            </a:r>
            <a:endParaRPr lang="en-US" sz="2000" dirty="0"/>
          </a:p>
          <a:p>
            <a:pPr lvl="1"/>
            <a:r>
              <a:rPr lang="en-US" sz="2000" dirty="0" err="1"/>
              <a:t>Softver</a:t>
            </a:r>
            <a:r>
              <a:rPr lang="en-US" sz="2000" dirty="0"/>
              <a:t> se </a:t>
            </a:r>
            <a:r>
              <a:rPr lang="en-US" sz="2000" dirty="0" err="1"/>
              <a:t>nalazi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poslužiteljima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en-US" sz="2000" dirty="0"/>
              <a:t>, a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softveru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preglednika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mobilne</a:t>
            </a:r>
            <a:r>
              <a:rPr lang="en-US" sz="2000" dirty="0"/>
              <a:t> </a:t>
            </a:r>
            <a:r>
              <a:rPr lang="en-US" sz="2000" dirty="0" err="1"/>
              <a:t>aplikacije</a:t>
            </a:r>
            <a:endParaRPr lang="en-US" sz="2000" dirty="0"/>
          </a:p>
          <a:p>
            <a:pPr lvl="1"/>
            <a:r>
              <a:rPr lang="en-US" sz="2000" dirty="0" err="1"/>
              <a:t>Prednosti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Cijena</a:t>
            </a:r>
            <a:r>
              <a:rPr lang="en-US" sz="1600" dirty="0"/>
              <a:t> </a:t>
            </a:r>
            <a:r>
              <a:rPr lang="en-US" sz="1600" dirty="0" err="1"/>
              <a:t>ovisi</a:t>
            </a:r>
            <a:r>
              <a:rPr lang="en-US" sz="1600" dirty="0"/>
              <a:t> o </a:t>
            </a:r>
            <a:r>
              <a:rPr lang="en-US" sz="1600" dirty="0" err="1"/>
              <a:t>broju</a:t>
            </a:r>
            <a:r>
              <a:rPr lang="en-US" sz="1600" dirty="0"/>
              <a:t> </a:t>
            </a:r>
            <a:r>
              <a:rPr lang="en-US" sz="1600" dirty="0" err="1"/>
              <a:t>korisnika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broju</a:t>
            </a:r>
            <a:r>
              <a:rPr lang="en-US" sz="1600" dirty="0"/>
              <a:t> </a:t>
            </a:r>
            <a:r>
              <a:rPr lang="en-US" sz="1600" dirty="0" err="1"/>
              <a:t>transakcija</a:t>
            </a:r>
            <a:endParaRPr lang="en-US" sz="1600" dirty="0"/>
          </a:p>
          <a:p>
            <a:pPr lvl="2"/>
            <a:r>
              <a:rPr lang="en-US" sz="1600" dirty="0" err="1"/>
              <a:t>Niži</a:t>
            </a:r>
            <a:r>
              <a:rPr lang="en-US" sz="1600" dirty="0"/>
              <a:t> </a:t>
            </a:r>
            <a:r>
              <a:rPr lang="en-US" sz="1600" dirty="0" err="1"/>
              <a:t>početni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(bez </a:t>
            </a:r>
            <a:r>
              <a:rPr lang="en-US" sz="1600" dirty="0" err="1"/>
              <a:t>poslužitelja</a:t>
            </a:r>
            <a:r>
              <a:rPr lang="en-US" sz="1600" dirty="0"/>
              <a:t>)</a:t>
            </a:r>
          </a:p>
          <a:p>
            <a:pPr lvl="1"/>
            <a:r>
              <a:rPr lang="en-US" sz="2000" dirty="0" err="1"/>
              <a:t>Nedostaci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Cijena</a:t>
            </a:r>
            <a:r>
              <a:rPr lang="en-US" sz="1600" dirty="0"/>
              <a:t> </a:t>
            </a:r>
            <a:r>
              <a:rPr lang="en-US" sz="1600" dirty="0" err="1"/>
              <a:t>pretplate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premašiti</a:t>
            </a:r>
            <a:r>
              <a:rPr lang="en-US" sz="1600" dirty="0"/>
              <a:t> </a:t>
            </a:r>
            <a:r>
              <a:rPr lang="en-US" sz="1600" dirty="0" err="1"/>
              <a:t>cijenu</a:t>
            </a:r>
            <a:r>
              <a:rPr lang="en-US" sz="1600" dirty="0"/>
              <a:t> </a:t>
            </a:r>
            <a:r>
              <a:rPr lang="en-US" sz="1600" dirty="0" err="1"/>
              <a:t>trajne</a:t>
            </a:r>
            <a:r>
              <a:rPr lang="en-US" sz="1600" dirty="0"/>
              <a:t> </a:t>
            </a:r>
            <a:r>
              <a:rPr lang="en-US" sz="1600" dirty="0" err="1"/>
              <a:t>licence</a:t>
            </a:r>
            <a:r>
              <a:rPr lang="en-US" sz="1600" dirty="0"/>
              <a:t>, </a:t>
            </a:r>
            <a:r>
              <a:rPr lang="en-US" sz="1600" dirty="0" err="1"/>
              <a:t>posebno</a:t>
            </a:r>
            <a:r>
              <a:rPr lang="en-US" sz="1600" dirty="0"/>
              <a:t> za </a:t>
            </a:r>
            <a:r>
              <a:rPr lang="en-US" sz="1600" dirty="0" err="1"/>
              <a:t>velika</a:t>
            </a:r>
            <a:r>
              <a:rPr lang="en-US" sz="1600" dirty="0"/>
              <a:t> </a:t>
            </a:r>
            <a:r>
              <a:rPr lang="en-US" sz="1600" dirty="0" err="1"/>
              <a:t>poduzeća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vlastitu</a:t>
            </a:r>
            <a:r>
              <a:rPr lang="en-US" sz="1600" dirty="0"/>
              <a:t> </a:t>
            </a:r>
            <a:r>
              <a:rPr lang="en-US" sz="1600" dirty="0" err="1"/>
              <a:t>infrastrukturu</a:t>
            </a:r>
            <a:endParaRPr lang="hr-HR" sz="300" dirty="0"/>
          </a:p>
        </p:txBody>
      </p:sp>
    </p:spTree>
    <p:extLst>
      <p:ext uri="{BB962C8B-B14F-4D97-AF65-F5344CB8AC3E}">
        <p14:creationId xmlns:p14="http://schemas.microsoft.com/office/powerpoint/2010/main" val="152479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FB25-70BD-09A0-D06F-8E7BC798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 trendovi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B2506-FF24-DC2E-330C-CD7463AE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 ERP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Dvoslojni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Digitalna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transformacija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tehnologijama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Personalizacija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Uvidi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poboljšanja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pokreće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Prediktivna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analitika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Mobilni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438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5DCE-5EDD-B994-4FD8-0EA5030A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 upravljanja skladištem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103A-55DC-3F64-4A17-664D56B8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14"/>
            <a:ext cx="10515600" cy="4351338"/>
          </a:xfrm>
        </p:spPr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trenutka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uđu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centar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odlaska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cjelokupnog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tranzitu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opskrbnim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lancem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pojednostavljuje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odlaganja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koristeći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RFID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artiklima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vidljivost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naprednu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komisioniranje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ispunjavanje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narudžbi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pronalaženje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koristeći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RF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obrade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narudžbi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olakšava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dvorištem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utovara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cross-docking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kvarljivu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​​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omogućujući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736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8057-E6B0-A017-5A3F-940C0335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WMS koristi </a:t>
            </a:r>
            <a:r>
              <a:rPr lang="hr-HR" sz="1800" dirty="0"/>
              <a:t>(SAP, </a:t>
            </a:r>
            <a:r>
              <a:rPr lang="hr-HR" sz="1800" dirty="0" err="1"/>
              <a:t>n.d</a:t>
            </a:r>
            <a:r>
              <a:rPr lang="hr-HR" sz="1800" dirty="0"/>
              <a:t>.)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85AD-1A81-7315-0F37-543D8357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Poboljšana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operativna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učinkovitost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sustavi</a:t>
            </a:r>
            <a:r>
              <a:rPr lang="en-US" sz="2000" dirty="0"/>
              <a:t> </a:t>
            </a:r>
            <a:r>
              <a:rPr lang="en-US" sz="2000" dirty="0" err="1"/>
              <a:t>poboljšavaju</a:t>
            </a:r>
            <a:r>
              <a:rPr lang="en-US" sz="2000" dirty="0"/>
              <a:t> </a:t>
            </a:r>
            <a:r>
              <a:rPr lang="en-US" sz="2000" dirty="0" err="1"/>
              <a:t>učinkovitost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rukovanja</a:t>
            </a:r>
            <a:r>
              <a:rPr lang="en-US" sz="2000" dirty="0"/>
              <a:t> </a:t>
            </a:r>
            <a:r>
              <a:rPr lang="en-US" sz="2000" dirty="0" err="1"/>
              <a:t>automatiziranjem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pojednostavljenjem</a:t>
            </a:r>
            <a:r>
              <a:rPr lang="en-US" sz="2000" dirty="0"/>
              <a:t> </a:t>
            </a:r>
            <a:r>
              <a:rPr lang="en-US" sz="2000" dirty="0" err="1"/>
              <a:t>skladišnih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od </a:t>
            </a:r>
            <a:r>
              <a:rPr lang="en-US" sz="2000" dirty="0" err="1"/>
              <a:t>ulaznih</a:t>
            </a:r>
            <a:r>
              <a:rPr lang="en-US" sz="2000" dirty="0"/>
              <a:t> </a:t>
            </a:r>
            <a:r>
              <a:rPr lang="en-US" sz="2000" dirty="0" err="1"/>
              <a:t>primitaka</a:t>
            </a:r>
            <a:r>
              <a:rPr lang="en-US" sz="2000" dirty="0"/>
              <a:t> do </a:t>
            </a:r>
            <a:r>
              <a:rPr lang="en-US" sz="2000" dirty="0" err="1"/>
              <a:t>izlaznih</a:t>
            </a:r>
            <a:r>
              <a:rPr lang="en-US" sz="2000" dirty="0"/>
              <a:t> </a:t>
            </a:r>
            <a:r>
              <a:rPr lang="en-US" sz="2000" dirty="0" err="1"/>
              <a:t>isporuka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Smanjeni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otpad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troškovi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err="1"/>
              <a:t>smanjenju</a:t>
            </a:r>
            <a:r>
              <a:rPr lang="en-US" sz="2000" dirty="0"/>
              <a:t> </a:t>
            </a:r>
            <a:r>
              <a:rPr lang="en-US" sz="2000" dirty="0" err="1"/>
              <a:t>otpada</a:t>
            </a:r>
            <a:r>
              <a:rPr lang="en-US" sz="2000" dirty="0"/>
              <a:t>, </a:t>
            </a:r>
            <a:r>
              <a:rPr lang="en-US" sz="2000" dirty="0" err="1"/>
              <a:t>posebno</a:t>
            </a:r>
            <a:r>
              <a:rPr lang="en-US" sz="2000" dirty="0"/>
              <a:t> za </a:t>
            </a:r>
            <a:r>
              <a:rPr lang="en-US" sz="2000" dirty="0" err="1"/>
              <a:t>rokovno</a:t>
            </a:r>
            <a:r>
              <a:rPr lang="en-US" sz="2000" dirty="0"/>
              <a:t> </a:t>
            </a:r>
            <a:r>
              <a:rPr lang="en-US" sz="2000" dirty="0" err="1"/>
              <a:t>ograničene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kvarljive</a:t>
            </a:r>
            <a:r>
              <a:rPr lang="en-US" sz="2000" dirty="0"/>
              <a:t> </a:t>
            </a:r>
            <a:r>
              <a:rPr lang="en-US" sz="2000" dirty="0" err="1"/>
              <a:t>zalihe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optimizira</a:t>
            </a:r>
            <a:r>
              <a:rPr lang="en-US" sz="2000" dirty="0"/>
              <a:t> </a:t>
            </a:r>
            <a:r>
              <a:rPr lang="en-US" sz="2000" dirty="0" err="1"/>
              <a:t>iskorištenost</a:t>
            </a:r>
            <a:r>
              <a:rPr lang="en-US" sz="2000" dirty="0"/>
              <a:t> </a:t>
            </a:r>
            <a:r>
              <a:rPr lang="en-US" sz="2000" dirty="0" err="1"/>
              <a:t>skladišnog</a:t>
            </a:r>
            <a:r>
              <a:rPr lang="en-US" sz="2000" dirty="0"/>
              <a:t> </a:t>
            </a:r>
            <a:r>
              <a:rPr lang="en-US" sz="2000" dirty="0" err="1"/>
              <a:t>prostora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Vidljivost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zaliha</a:t>
            </a:r>
            <a:r>
              <a:rPr lang="en-US" sz="2000" b="1" dirty="0">
                <a:solidFill>
                  <a:srgbClr val="1065AB"/>
                </a:solidFill>
              </a:rPr>
              <a:t> u </a:t>
            </a:r>
            <a:r>
              <a:rPr lang="en-US" sz="2000" b="1" dirty="0" err="1">
                <a:solidFill>
                  <a:srgbClr val="1065AB"/>
                </a:solidFill>
              </a:rPr>
              <a:t>stvarnom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vremenu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nudi</a:t>
            </a:r>
            <a:r>
              <a:rPr lang="en-US" sz="2000" dirty="0"/>
              <a:t> </a:t>
            </a:r>
            <a:r>
              <a:rPr lang="en-US" sz="2000" dirty="0" err="1"/>
              <a:t>uvid</a:t>
            </a:r>
            <a:r>
              <a:rPr lang="en-US" sz="2000" dirty="0"/>
              <a:t> u </a:t>
            </a:r>
            <a:r>
              <a:rPr lang="en-US" sz="2000" dirty="0" err="1"/>
              <a:t>kretanje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,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err="1"/>
              <a:t>točnim</a:t>
            </a:r>
            <a:r>
              <a:rPr lang="en-US" sz="2000" dirty="0"/>
              <a:t> </a:t>
            </a:r>
            <a:r>
              <a:rPr lang="en-US" sz="2000" dirty="0" err="1"/>
              <a:t>predviđanjima</a:t>
            </a:r>
            <a:r>
              <a:rPr lang="en-US" sz="2000" dirty="0"/>
              <a:t> </a:t>
            </a:r>
            <a:r>
              <a:rPr lang="en-US" sz="2000" dirty="0" err="1"/>
              <a:t>potražnje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poboljšanoj</a:t>
            </a:r>
            <a:r>
              <a:rPr lang="en-US" sz="2000" dirty="0"/>
              <a:t> </a:t>
            </a:r>
            <a:r>
              <a:rPr lang="en-US" sz="2000" dirty="0" err="1"/>
              <a:t>sljedivosti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Poboljšano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upravljanje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radom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err="1"/>
              <a:t>predviđanju</a:t>
            </a:r>
            <a:r>
              <a:rPr lang="en-US" sz="2000" dirty="0"/>
              <a:t> </a:t>
            </a:r>
            <a:r>
              <a:rPr lang="en-US" sz="2000" dirty="0" err="1"/>
              <a:t>potreba</a:t>
            </a:r>
            <a:r>
              <a:rPr lang="en-US" sz="2000" dirty="0"/>
              <a:t> za </a:t>
            </a:r>
            <a:r>
              <a:rPr lang="en-US" sz="2000" dirty="0" err="1"/>
              <a:t>radnom</a:t>
            </a:r>
            <a:r>
              <a:rPr lang="en-US" sz="2000" dirty="0"/>
              <a:t> </a:t>
            </a:r>
            <a:r>
              <a:rPr lang="en-US" sz="2000" dirty="0" err="1"/>
              <a:t>snagom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optimiziranju</a:t>
            </a:r>
            <a:r>
              <a:rPr lang="en-US" sz="2000" dirty="0"/>
              <a:t> </a:t>
            </a:r>
            <a:r>
              <a:rPr lang="en-US" sz="2000" dirty="0" err="1"/>
              <a:t>dodjele</a:t>
            </a:r>
            <a:r>
              <a:rPr lang="en-US" sz="2000" dirty="0"/>
              <a:t> </a:t>
            </a:r>
            <a:r>
              <a:rPr lang="en-US" sz="2000" dirty="0" err="1"/>
              <a:t>zadataka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temelju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čimbenika</a:t>
            </a:r>
            <a:r>
              <a:rPr lang="en-US" sz="2000" dirty="0"/>
              <a:t>, </a:t>
            </a:r>
            <a:r>
              <a:rPr lang="en-US" sz="2000" dirty="0" err="1"/>
              <a:t>čime</a:t>
            </a:r>
            <a:r>
              <a:rPr lang="en-US" sz="2000" dirty="0"/>
              <a:t> se </a:t>
            </a:r>
            <a:r>
              <a:rPr lang="en-US" sz="2000" dirty="0" err="1"/>
              <a:t>poboljšava</a:t>
            </a:r>
            <a:r>
              <a:rPr lang="en-US" sz="2000" dirty="0"/>
              <a:t> moral </a:t>
            </a:r>
            <a:r>
              <a:rPr lang="en-US" sz="2000" dirty="0" err="1"/>
              <a:t>zaposlenika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Bolji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odnosi</a:t>
            </a:r>
            <a:r>
              <a:rPr lang="en-US" sz="2000" b="1" dirty="0">
                <a:solidFill>
                  <a:srgbClr val="1065AB"/>
                </a:solidFill>
              </a:rPr>
              <a:t> s </a:t>
            </a:r>
            <a:r>
              <a:rPr lang="en-US" sz="2000" b="1" dirty="0" err="1">
                <a:solidFill>
                  <a:srgbClr val="1065AB"/>
                </a:solidFill>
              </a:rPr>
              <a:t>kupcima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dobavljačima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vodi</a:t>
            </a:r>
            <a:r>
              <a:rPr lang="en-US" sz="2000" dirty="0"/>
              <a:t> do </a:t>
            </a:r>
            <a:r>
              <a:rPr lang="en-US" sz="2000" dirty="0" err="1"/>
              <a:t>poboljšanog</a:t>
            </a:r>
            <a:r>
              <a:rPr lang="en-US" sz="2000" dirty="0"/>
              <a:t> </a:t>
            </a:r>
            <a:r>
              <a:rPr lang="en-US" sz="2000" dirty="0" err="1"/>
              <a:t>ispunjavanja</a:t>
            </a:r>
            <a:r>
              <a:rPr lang="en-US" sz="2000" dirty="0"/>
              <a:t> </a:t>
            </a:r>
            <a:r>
              <a:rPr lang="en-US" sz="2000" dirty="0" err="1"/>
              <a:t>narudžbi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bržih</a:t>
            </a:r>
            <a:r>
              <a:rPr lang="en-US" sz="2000" dirty="0"/>
              <a:t> </a:t>
            </a:r>
            <a:r>
              <a:rPr lang="en-US" sz="2000" dirty="0" err="1"/>
              <a:t>isporuka</a:t>
            </a:r>
            <a:r>
              <a:rPr lang="en-US" sz="2000" dirty="0"/>
              <a:t>, </a:t>
            </a:r>
            <a:r>
              <a:rPr lang="en-US" sz="2000" dirty="0" err="1"/>
              <a:t>povećavajući</a:t>
            </a:r>
            <a:r>
              <a:rPr lang="en-US" sz="2000" dirty="0"/>
              <a:t> </a:t>
            </a:r>
            <a:r>
              <a:rPr lang="en-US" sz="2000" dirty="0" err="1"/>
              <a:t>zadovoljstvo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odnose</a:t>
            </a:r>
            <a:r>
              <a:rPr lang="en-US" sz="2000" dirty="0"/>
              <a:t> s </a:t>
            </a:r>
            <a:r>
              <a:rPr lang="en-US" sz="2000" dirty="0" err="1"/>
              <a:t>dobavljačima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976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9702-F4E3-6729-5959-A4DC711C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WMS tehnološki napredak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88F3-CF8D-9042-2AA6-139F3761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Automatizirani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alati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komisioniranje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tehnologije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glasovno</a:t>
            </a:r>
            <a:r>
              <a:rPr lang="en-US" sz="2000" dirty="0"/>
              <a:t> </a:t>
            </a:r>
            <a:r>
              <a:rPr lang="en-US" sz="2000" dirty="0" err="1"/>
              <a:t>automatizirano</a:t>
            </a:r>
            <a:r>
              <a:rPr lang="en-US" sz="2000" dirty="0"/>
              <a:t> </a:t>
            </a:r>
            <a:r>
              <a:rPr lang="en-US" sz="2000" dirty="0" err="1"/>
              <a:t>komisioniranje</a:t>
            </a:r>
            <a:r>
              <a:rPr lang="en-US" sz="2000" dirty="0"/>
              <a:t>, </a:t>
            </a:r>
            <a:r>
              <a:rPr lang="en-US" sz="2000" dirty="0" err="1"/>
              <a:t>robotsko</a:t>
            </a:r>
            <a:r>
              <a:rPr lang="en-US" sz="2000" dirty="0"/>
              <a:t> </a:t>
            </a:r>
            <a:r>
              <a:rPr lang="en-US" sz="2000" dirty="0" err="1"/>
              <a:t>komisioniranje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sustavi</a:t>
            </a:r>
            <a:r>
              <a:rPr lang="en-US" sz="2000" dirty="0"/>
              <a:t> pick-to-light, </a:t>
            </a:r>
            <a:r>
              <a:rPr lang="en-US" sz="2000" dirty="0" err="1"/>
              <a:t>zajedno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sofisticiranim</a:t>
            </a:r>
            <a:r>
              <a:rPr lang="en-US" sz="2000" dirty="0"/>
              <a:t> </a:t>
            </a:r>
            <a:r>
              <a:rPr lang="en-US" sz="2000" dirty="0" err="1"/>
              <a:t>crtičnim</a:t>
            </a:r>
            <a:r>
              <a:rPr lang="en-US" sz="2000" dirty="0"/>
              <a:t> </a:t>
            </a:r>
            <a:r>
              <a:rPr lang="en-US" sz="2000" dirty="0" err="1"/>
              <a:t>kodiranjem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Automatski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vođena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vozila</a:t>
            </a:r>
            <a:r>
              <a:rPr lang="en-US" sz="2000" b="1" dirty="0">
                <a:solidFill>
                  <a:srgbClr val="1065AB"/>
                </a:solidFill>
              </a:rPr>
              <a:t> (AGV) </a:t>
            </a:r>
            <a:r>
              <a:rPr lang="en-US" sz="2000" dirty="0"/>
              <a:t>- </a:t>
            </a:r>
            <a:r>
              <a:rPr lang="en-US" sz="2000" dirty="0" err="1"/>
              <a:t>poboljšavaju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 </a:t>
            </a:r>
            <a:r>
              <a:rPr lang="en-US" sz="2000" dirty="0" err="1"/>
              <a:t>skladištenja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preuzimanja</a:t>
            </a:r>
            <a:r>
              <a:rPr lang="en-US" sz="2000" dirty="0"/>
              <a:t>, </a:t>
            </a:r>
            <a:r>
              <a:rPr lang="en-US" sz="2000" dirty="0" err="1"/>
              <a:t>ključne</a:t>
            </a:r>
            <a:r>
              <a:rPr lang="en-US" sz="2000" dirty="0"/>
              <a:t> za </a:t>
            </a:r>
            <a:r>
              <a:rPr lang="en-US" sz="2000" dirty="0" err="1"/>
              <a:t>zadatke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skladištenje</a:t>
            </a:r>
            <a:r>
              <a:rPr lang="en-US" sz="2000" dirty="0"/>
              <a:t> paleta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regala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kontejnerima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automatizacija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</a:t>
            </a:r>
            <a:r>
              <a:rPr lang="en-US" sz="2000" dirty="0" err="1"/>
              <a:t>prijema</a:t>
            </a:r>
            <a:r>
              <a:rPr lang="en-US" sz="2000" dirty="0"/>
              <a:t>,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Internet </a:t>
            </a:r>
            <a:r>
              <a:rPr lang="en-US" sz="2000" b="1" dirty="0" err="1">
                <a:solidFill>
                  <a:srgbClr val="1065AB"/>
                </a:solidFill>
              </a:rPr>
              <a:t>stvari</a:t>
            </a:r>
            <a:r>
              <a:rPr lang="en-US" sz="2000" b="1" dirty="0">
                <a:solidFill>
                  <a:srgbClr val="1065AB"/>
                </a:solidFill>
              </a:rPr>
              <a:t> (IoT) </a:t>
            </a:r>
            <a:r>
              <a:rPr lang="en-US" sz="2000" dirty="0"/>
              <a:t>- </a:t>
            </a:r>
            <a:r>
              <a:rPr lang="en-US" sz="2000" dirty="0" err="1"/>
              <a:t>integracijom</a:t>
            </a:r>
            <a:r>
              <a:rPr lang="en-US" sz="2000" dirty="0"/>
              <a:t> IoT-a, </a:t>
            </a:r>
            <a:r>
              <a:rPr lang="en-US" sz="2000" dirty="0" err="1"/>
              <a:t>razni</a:t>
            </a:r>
            <a:r>
              <a:rPr lang="en-US" sz="2000" dirty="0"/>
              <a:t> </a:t>
            </a:r>
            <a:r>
              <a:rPr lang="en-US" sz="2000" dirty="0" err="1"/>
              <a:t>automatizirani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ručni</a:t>
            </a:r>
            <a:r>
              <a:rPr lang="en-US" sz="2000" dirty="0"/>
              <a:t> </a:t>
            </a:r>
            <a:r>
              <a:rPr lang="en-US" sz="2000" dirty="0" err="1"/>
              <a:t>elementi</a:t>
            </a:r>
            <a:r>
              <a:rPr lang="en-US" sz="2000" dirty="0"/>
              <a:t> </a:t>
            </a:r>
            <a:r>
              <a:rPr lang="en-US" sz="2000" dirty="0" err="1"/>
              <a:t>kontroliraju</a:t>
            </a:r>
            <a:r>
              <a:rPr lang="en-US" sz="2000" dirty="0"/>
              <a:t> se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objedinjene</a:t>
            </a:r>
            <a:r>
              <a:rPr lang="en-US" sz="2000" dirty="0"/>
              <a:t> </a:t>
            </a:r>
            <a:r>
              <a:rPr lang="en-US" sz="2000" dirty="0" err="1"/>
              <a:t>mreže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kontrolu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, </a:t>
            </a:r>
            <a:r>
              <a:rPr lang="en-US" sz="2000" dirty="0" err="1"/>
              <a:t>planiranje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korisničko</a:t>
            </a:r>
            <a:r>
              <a:rPr lang="en-US" sz="2000" dirty="0"/>
              <a:t> </a:t>
            </a:r>
            <a:r>
              <a:rPr lang="en-US" sz="2000" dirty="0" err="1"/>
              <a:t>iskustvo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bržih</a:t>
            </a:r>
            <a:r>
              <a:rPr lang="en-US" sz="2000" dirty="0"/>
              <a:t> </a:t>
            </a:r>
            <a:r>
              <a:rPr lang="en-US" sz="2000" dirty="0" err="1"/>
              <a:t>stopa</a:t>
            </a:r>
            <a:r>
              <a:rPr lang="en-US" sz="2000" dirty="0"/>
              <a:t> </a:t>
            </a:r>
            <a:r>
              <a:rPr lang="en-US" sz="2000" dirty="0" err="1"/>
              <a:t>ispunjenja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Proširena</a:t>
            </a:r>
            <a:r>
              <a:rPr lang="en-US" sz="2000" b="1" dirty="0">
                <a:solidFill>
                  <a:srgbClr val="1065AB"/>
                </a:solidFill>
              </a:rPr>
              <a:t> (AR)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virtualna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stvarnost</a:t>
            </a:r>
            <a:r>
              <a:rPr lang="en-US" sz="2000" b="1" dirty="0">
                <a:solidFill>
                  <a:srgbClr val="1065AB"/>
                </a:solidFill>
              </a:rPr>
              <a:t> (VR) </a:t>
            </a:r>
            <a:r>
              <a:rPr lang="en-US" sz="2000" dirty="0"/>
              <a:t>- AR </a:t>
            </a:r>
            <a:r>
              <a:rPr lang="en-US" sz="2000" dirty="0" err="1"/>
              <a:t>tehnologija</a:t>
            </a:r>
            <a:r>
              <a:rPr lang="en-US" sz="2000" dirty="0"/>
              <a:t>,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uređaja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pametnih</a:t>
            </a:r>
            <a:r>
              <a:rPr lang="en-US" sz="2000" dirty="0"/>
              <a:t> </a:t>
            </a:r>
            <a:r>
              <a:rPr lang="en-US" sz="2000" dirty="0" err="1"/>
              <a:t>naočala</a:t>
            </a:r>
            <a:r>
              <a:rPr lang="en-US" sz="2000" dirty="0"/>
              <a:t>,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preklapanja</a:t>
            </a:r>
            <a:r>
              <a:rPr lang="en-US" sz="2000" dirty="0"/>
              <a:t> </a:t>
            </a:r>
            <a:r>
              <a:rPr lang="en-US" sz="2000" dirty="0" err="1"/>
              <a:t>uputa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u </a:t>
            </a:r>
            <a:r>
              <a:rPr lang="en-US" sz="2000" dirty="0" err="1"/>
              <a:t>skladišnom</a:t>
            </a:r>
            <a:r>
              <a:rPr lang="en-US" sz="2000" dirty="0"/>
              <a:t> </a:t>
            </a:r>
            <a:r>
              <a:rPr lang="en-US" sz="2000" dirty="0" err="1"/>
              <a:t>okruženju</a:t>
            </a:r>
            <a:r>
              <a:rPr lang="en-US" sz="2000" dirty="0"/>
              <a:t>, </a:t>
            </a:r>
            <a:r>
              <a:rPr lang="en-US" sz="2000" dirty="0" err="1"/>
              <a:t>pomažući</a:t>
            </a:r>
            <a:r>
              <a:rPr lang="en-US" sz="2000" dirty="0"/>
              <a:t> u </a:t>
            </a:r>
            <a:r>
              <a:rPr lang="en-US" sz="2000" dirty="0" err="1"/>
              <a:t>zadacima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navigacije</a:t>
            </a:r>
            <a:r>
              <a:rPr lang="en-US" sz="2000" dirty="0"/>
              <a:t> </a:t>
            </a:r>
            <a:r>
              <a:rPr lang="en-US" sz="2000" dirty="0" err="1"/>
              <a:t>rutom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lociranja</a:t>
            </a:r>
            <a:r>
              <a:rPr lang="en-US" sz="2000" dirty="0"/>
              <a:t> </a:t>
            </a:r>
            <a:r>
              <a:rPr lang="en-US" sz="2000" dirty="0" err="1"/>
              <a:t>spremnika</a:t>
            </a:r>
            <a:r>
              <a:rPr lang="en-US" sz="2000" dirty="0"/>
              <a:t> bez </a:t>
            </a:r>
            <a:r>
              <a:rPr lang="en-US" sz="2000" dirty="0" err="1"/>
              <a:t>upotrebe</a:t>
            </a:r>
            <a:r>
              <a:rPr lang="en-US" sz="2000" dirty="0"/>
              <a:t> </a:t>
            </a:r>
            <a:r>
              <a:rPr lang="en-US" sz="2000" dirty="0" err="1"/>
              <a:t>ruku</a:t>
            </a:r>
            <a:r>
              <a:rPr lang="en-US" sz="2000" dirty="0"/>
              <a:t>. VR se </a:t>
            </a:r>
            <a:r>
              <a:rPr lang="en-US" sz="2000" dirty="0" err="1"/>
              <a:t>koristi</a:t>
            </a:r>
            <a:r>
              <a:rPr lang="en-US" sz="2000" dirty="0"/>
              <a:t> za </a:t>
            </a:r>
            <a:r>
              <a:rPr lang="en-US" sz="2000" dirty="0" err="1"/>
              <a:t>obuku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sigurnosne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obuka</a:t>
            </a:r>
            <a:r>
              <a:rPr lang="en-US" sz="2000" dirty="0"/>
              <a:t> </a:t>
            </a:r>
            <a:r>
              <a:rPr lang="en-US" sz="2000" dirty="0" err="1"/>
              <a:t>operatera</a:t>
            </a:r>
            <a:r>
              <a:rPr lang="en-US" sz="2000" dirty="0"/>
              <a:t> </a:t>
            </a:r>
            <a:r>
              <a:rPr lang="en-US" sz="2000" dirty="0" err="1"/>
              <a:t>viličara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ruta</a:t>
            </a:r>
            <a:r>
              <a:rPr lang="en-US" sz="2000" dirty="0"/>
              <a:t> </a:t>
            </a:r>
            <a:r>
              <a:rPr lang="en-US" sz="2000" dirty="0" err="1"/>
              <a:t>isporuke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4447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Sustavi za planiranje resursa poduzeća</a:t>
            </a:r>
          </a:p>
          <a:p>
            <a:r>
              <a:rPr lang="pl-PL" sz="2000" dirty="0"/>
              <a:t>Troškovi ERP sustava</a:t>
            </a:r>
          </a:p>
          <a:p>
            <a:r>
              <a:rPr lang="pl-PL" sz="2000" dirty="0"/>
              <a:t>Trendovi ERP sustava</a:t>
            </a:r>
          </a:p>
          <a:p>
            <a:r>
              <a:rPr lang="pl-PL" sz="2000" dirty="0"/>
              <a:t>Sustavi upravljanja skladištem</a:t>
            </a:r>
          </a:p>
          <a:p>
            <a:r>
              <a:rPr lang="pl-PL" sz="2000" dirty="0"/>
              <a:t>Sustavi upravljanja prijevozom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1DAE-EACD-A6AD-3515-D9414E1D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Sustavi za upravljanje transportom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6FA5-A2CB-C4BE-FA7D-6BD14D1B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logistici koji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kretanje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robe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prijevoza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utovara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trgovinska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usklađenost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tereta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prijevoza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Odjel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otpremu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uštedjeti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automatizacijom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rezerviranja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pošiljaka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usmjeravanja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osiguravaju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otpremnici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odaberu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prijevoza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košta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pošiljku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Mnogi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kamiona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jeftinije</a:t>
            </a:r>
            <a:endParaRPr lang="hr-HR" sz="32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1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465-3407-AFAD-849A-D2E4BF0B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TMS koristi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A6D77-59FB-19CA-7856-63C34378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Ušteda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troškova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TMS </a:t>
            </a:r>
            <a:r>
              <a:rPr lang="en-US" sz="2000" dirty="0" err="1"/>
              <a:t>značajno</a:t>
            </a:r>
            <a:r>
              <a:rPr lang="en-US" sz="2000" dirty="0"/>
              <a:t> </a:t>
            </a:r>
            <a:r>
              <a:rPr lang="en-US" sz="2000" dirty="0" err="1"/>
              <a:t>smanjuje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administrativne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otpreme</a:t>
            </a:r>
            <a:r>
              <a:rPr lang="en-US" sz="2000" dirty="0"/>
              <a:t>, </a:t>
            </a:r>
            <a:r>
              <a:rPr lang="en-US" sz="2000" dirty="0" err="1"/>
              <a:t>optimizirajući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teretom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teretom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Vidljivost</a:t>
            </a:r>
            <a:r>
              <a:rPr lang="en-US" sz="2000" b="1" dirty="0">
                <a:solidFill>
                  <a:srgbClr val="1065AB"/>
                </a:solidFill>
              </a:rPr>
              <a:t> u </a:t>
            </a:r>
            <a:r>
              <a:rPr lang="en-US" sz="2000" b="1" dirty="0" err="1">
                <a:solidFill>
                  <a:srgbClr val="1065AB"/>
                </a:solidFill>
              </a:rPr>
              <a:t>stvarnom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vremenu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kritične</a:t>
            </a:r>
            <a:r>
              <a:rPr lang="en-US" sz="2000" dirty="0"/>
              <a:t> </a:t>
            </a:r>
            <a:r>
              <a:rPr lang="en-US" sz="2000" dirty="0" err="1"/>
              <a:t>uvide</a:t>
            </a:r>
            <a:r>
              <a:rPr lang="en-US" sz="2000" dirty="0"/>
              <a:t> u </a:t>
            </a:r>
            <a:r>
              <a:rPr lang="en-US" sz="2000" dirty="0" err="1"/>
              <a:t>transportni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učinkovitost</a:t>
            </a:r>
            <a:r>
              <a:rPr lang="en-US" sz="2000" dirty="0"/>
              <a:t> </a:t>
            </a:r>
            <a:r>
              <a:rPr lang="en-US" sz="2000" dirty="0" err="1"/>
              <a:t>rute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praćenje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Veće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zadovoljstvo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kupaca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osigurava</a:t>
            </a:r>
            <a:r>
              <a:rPr lang="en-US" sz="2000" dirty="0"/>
              <a:t> </a:t>
            </a:r>
            <a:r>
              <a:rPr lang="en-US" sz="2000" dirty="0" err="1"/>
              <a:t>isporuku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vrijeme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poboljšava</a:t>
            </a:r>
            <a:r>
              <a:rPr lang="en-US" sz="2000" dirty="0"/>
              <a:t> </a:t>
            </a:r>
            <a:r>
              <a:rPr lang="en-US" sz="2000" dirty="0" err="1"/>
              <a:t>korisničko</a:t>
            </a:r>
            <a:r>
              <a:rPr lang="en-US" sz="2000" dirty="0"/>
              <a:t> </a:t>
            </a:r>
            <a:r>
              <a:rPr lang="en-US" sz="2000" dirty="0" err="1"/>
              <a:t>iskustvo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bolje</a:t>
            </a:r>
            <a:r>
              <a:rPr lang="en-US" sz="2000" dirty="0"/>
              <a:t> </a:t>
            </a:r>
            <a:r>
              <a:rPr lang="en-US" sz="2000" dirty="0" err="1"/>
              <a:t>praćenje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postupke</a:t>
            </a:r>
            <a:r>
              <a:rPr lang="en-US" sz="2000" dirty="0"/>
              <a:t> </a:t>
            </a:r>
            <a:r>
              <a:rPr lang="en-US" sz="2000" dirty="0" err="1"/>
              <a:t>naplate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Poboljšana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učinkovitost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TMS </a:t>
            </a:r>
            <a:r>
              <a:rPr lang="en-US" sz="2000" dirty="0" err="1"/>
              <a:t>poboljšava</a:t>
            </a:r>
            <a:r>
              <a:rPr lang="en-US" sz="2000" dirty="0"/>
              <a:t> </a:t>
            </a:r>
            <a:r>
              <a:rPr lang="en-US" sz="2000" dirty="0" err="1"/>
              <a:t>ukupnu</a:t>
            </a:r>
            <a:r>
              <a:rPr lang="en-US" sz="2000" dirty="0"/>
              <a:t> </a:t>
            </a:r>
            <a:r>
              <a:rPr lang="en-US" sz="2000" dirty="0" err="1"/>
              <a:t>učinkovitost</a:t>
            </a:r>
            <a:r>
              <a:rPr lang="en-US" sz="2000" dirty="0"/>
              <a:t> </a:t>
            </a:r>
            <a:r>
              <a:rPr lang="en-US" sz="2000" dirty="0" err="1"/>
              <a:t>transportnih</a:t>
            </a:r>
            <a:r>
              <a:rPr lang="en-US" sz="2000" dirty="0"/>
              <a:t> </a:t>
            </a:r>
            <a:r>
              <a:rPr lang="en-US" sz="2000" dirty="0" err="1"/>
              <a:t>operacija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Poboljšano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donošenje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odluka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nudi</a:t>
            </a:r>
            <a:r>
              <a:rPr lang="en-US" sz="2000" dirty="0"/>
              <a:t> </a:t>
            </a:r>
            <a:r>
              <a:rPr lang="en-US" sz="2000" dirty="0" err="1"/>
              <a:t>vrijedne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za </a:t>
            </a:r>
            <a:r>
              <a:rPr lang="en-US" sz="2000" dirty="0" err="1"/>
              <a:t>informirano</a:t>
            </a:r>
            <a:r>
              <a:rPr lang="en-US" sz="2000" dirty="0"/>
              <a:t>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 u </a:t>
            </a:r>
            <a:r>
              <a:rPr lang="en-US" sz="2000" dirty="0" err="1"/>
              <a:t>upravljanju</a:t>
            </a:r>
            <a:r>
              <a:rPr lang="en-US" sz="2000" dirty="0"/>
              <a:t> </a:t>
            </a:r>
            <a:r>
              <a:rPr lang="en-US" sz="2000" dirty="0" err="1"/>
              <a:t>prijevozom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1614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C097-F261-06DF-3B49-47922711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 vs. WMS vs. TMS</a:t>
            </a:r>
          </a:p>
        </p:txBody>
      </p:sp>
      <p:pic>
        <p:nvPicPr>
          <p:cNvPr id="3" name="Picture 2" descr="A diagram of a company enterprise&#10;&#10;Description automatically generated">
            <a:extLst>
              <a:ext uri="{FF2B5EF4-FFF2-40B4-BE49-F238E27FC236}">
                <a16:creationId xmlns:a16="http://schemas.microsoft.com/office/drawing/2014/main" id="{CD1400A3-9468-DC9D-2CCF-25A5920F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59" y="1481668"/>
            <a:ext cx="8438793" cy="42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točnosti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racionalizaciju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logistici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poduzeća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(ERP),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(WMS)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(TMS).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okosnicu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poduzeća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integrirajući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odjele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računovodstvo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jedinstveni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WMS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osiguravajući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TMS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posvećen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izvedbi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prijevoza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robe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- Planiranje resursa poduzeća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okosnica tvrtke, integrirajući različite odjele (kao što su računovodstvo, nabava, prodaja, proizvodnja itd.) i procese u jedinstveni sustav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početku su tvrtke bile podijeljene u različite odjele, ovisno o funkcijama koje su obavljale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 je odjel djelovao izolirano na način da je imao vlastiti sustav prikupljanja i analize podataka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Danas se organizacije promatraju kao jedan sustav, a svi odjeli su njegovi podsustavi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 dijele istu, centraliziranu bazu podataka</a:t>
            </a:r>
            <a:endParaRPr lang="pl-PL" sz="18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sustavi</a:t>
            </a:r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3A7C598A-6EBB-8769-9302-5253E846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35" y="1359217"/>
            <a:ext cx="4333690" cy="50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 sustavi koji kombiniraju i organiziraju podatke iz različitih odjela unutar organizacije kako bi stvorili jedinstveni, sveobuhvatni sustav koji služi potrebama cijelog poduzeća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kompleksno, modularno programsko rješenje koje integrira sve poslovne funkcije tvrtke, pomaže u upravljanju poslovnim procesima i dijeli jedinstvenu bazu podataka za cijeli sustav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višefunkcionalni sustav koji automatizira i integrira bitne poslovne operacije organizacije kako bi se maksimizirala učinkovitost i učinkovitost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 mogu implementirati modul ili module ERP softvera bez potrebe za kupnjom i implementacijom kompletnog paketa jer je većina dovoljno fleksibilna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Bradford (2015)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A85F-871E-ED0C-FEA1-9569205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C3EF-F429-018F-8358-3123D1114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Prodaju</a:t>
            </a:r>
            <a:r>
              <a:rPr lang="en-US" sz="2000" dirty="0"/>
              <a:t> se u </a:t>
            </a:r>
            <a:r>
              <a:rPr lang="en-US" sz="2000" dirty="0" err="1"/>
              <a:t>modulima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skupinama</a:t>
            </a:r>
            <a:r>
              <a:rPr lang="en-US" sz="2000" dirty="0"/>
              <a:t> </a:t>
            </a:r>
            <a:r>
              <a:rPr lang="en-US" sz="2000" dirty="0" err="1"/>
              <a:t>povezanih</a:t>
            </a:r>
            <a:r>
              <a:rPr lang="en-US" sz="2000" dirty="0"/>
              <a:t> </a:t>
            </a:r>
            <a:r>
              <a:rPr lang="en-US" sz="2000" dirty="0" err="1"/>
              <a:t>programa</a:t>
            </a:r>
            <a:r>
              <a:rPr lang="en-US" sz="2000" dirty="0"/>
              <a:t> koji </a:t>
            </a:r>
            <a:r>
              <a:rPr lang="en-US" sz="2000" dirty="0" err="1"/>
              <a:t>obavljaju</a:t>
            </a:r>
            <a:r>
              <a:rPr lang="en-US" sz="2000" dirty="0"/>
              <a:t> </a:t>
            </a:r>
            <a:r>
              <a:rPr lang="en-US" sz="2000" dirty="0" err="1"/>
              <a:t>određene</a:t>
            </a:r>
            <a:r>
              <a:rPr lang="en-US" sz="2000" dirty="0"/>
              <a:t> </a:t>
            </a:r>
            <a:r>
              <a:rPr lang="en-US" sz="2000" dirty="0" err="1"/>
              <a:t>funkcije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sustava</a:t>
            </a:r>
            <a:r>
              <a:rPr lang="en-US" sz="2000" dirty="0"/>
              <a:t> (</a:t>
            </a:r>
            <a:r>
              <a:rPr lang="en-US" sz="2000" dirty="0" err="1"/>
              <a:t>računovodstvo</a:t>
            </a:r>
            <a:r>
              <a:rPr lang="en-US" sz="2000" dirty="0"/>
              <a:t>, </a:t>
            </a:r>
            <a:r>
              <a:rPr lang="en-US" sz="2000" dirty="0" err="1"/>
              <a:t>proizvodnja</a:t>
            </a:r>
            <a:r>
              <a:rPr lang="en-US" sz="2000" dirty="0"/>
              <a:t>...)</a:t>
            </a:r>
            <a:endParaRPr lang="hr-HR" sz="2000" dirty="0"/>
          </a:p>
          <a:p>
            <a:r>
              <a:rPr lang="en-US" sz="2000" dirty="0" err="1"/>
              <a:t>Moderni</a:t>
            </a:r>
            <a:r>
              <a:rPr lang="en-US" sz="2000" dirty="0"/>
              <a:t> ERP-</a:t>
            </a:r>
            <a:r>
              <a:rPr lang="en-US" sz="2000" dirty="0" err="1"/>
              <a:t>ovi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fleksibilni</a:t>
            </a:r>
            <a:r>
              <a:rPr lang="en-US" sz="2000" dirty="0"/>
              <a:t> pa je </a:t>
            </a:r>
            <a:r>
              <a:rPr lang="en-US" sz="2000" dirty="0" err="1"/>
              <a:t>moguće</a:t>
            </a:r>
            <a:r>
              <a:rPr lang="en-US" sz="2000" dirty="0"/>
              <a:t> </a:t>
            </a:r>
            <a:r>
              <a:rPr lang="en-US" sz="2000" dirty="0" err="1"/>
              <a:t>kupiti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pojedinačne</a:t>
            </a:r>
            <a:r>
              <a:rPr lang="en-US" sz="2000" dirty="0"/>
              <a:t> module</a:t>
            </a:r>
            <a:endParaRPr lang="hr-HR" sz="2000" dirty="0"/>
          </a:p>
          <a:p>
            <a:r>
              <a:rPr lang="en-US" sz="2000" dirty="0" err="1"/>
              <a:t>Ključni</a:t>
            </a:r>
            <a:r>
              <a:rPr lang="en-US" sz="2000" dirty="0"/>
              <a:t> ERP moduli: </a:t>
            </a:r>
            <a:r>
              <a:rPr lang="en-US" sz="2000" dirty="0" err="1"/>
              <a:t>financije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ljudskim</a:t>
            </a:r>
            <a:r>
              <a:rPr lang="en-US" sz="2000" dirty="0"/>
              <a:t> </a:t>
            </a:r>
            <a:r>
              <a:rPr lang="en-US" sz="2000" dirty="0" err="1"/>
              <a:t>resursima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logistika</a:t>
            </a:r>
            <a:r>
              <a:rPr lang="en-US" sz="2000" dirty="0"/>
              <a:t> (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podsustavima</a:t>
            </a:r>
            <a:r>
              <a:rPr lang="en-US" sz="2000" dirty="0"/>
              <a:t>)</a:t>
            </a:r>
            <a:endParaRPr lang="hr-HR" sz="2000" dirty="0"/>
          </a:p>
          <a:p>
            <a:r>
              <a:rPr lang="en-US" sz="2000" dirty="0" err="1"/>
              <a:t>Sastoji</a:t>
            </a:r>
            <a:r>
              <a:rPr lang="en-US" sz="2000" dirty="0"/>
              <a:t> se od </a:t>
            </a:r>
            <a:r>
              <a:rPr lang="en-US" sz="2000" dirty="0" err="1"/>
              <a:t>nekoliko</a:t>
            </a:r>
            <a:r>
              <a:rPr lang="en-US" sz="2000" dirty="0"/>
              <a:t>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linija</a:t>
            </a:r>
            <a:r>
              <a:rPr lang="en-US" sz="2000" dirty="0"/>
              <a:t> </a:t>
            </a:r>
            <a:r>
              <a:rPr lang="en-US" sz="2000" dirty="0" err="1"/>
              <a:t>programskog</a:t>
            </a:r>
            <a:r>
              <a:rPr lang="en-US" sz="2000" dirty="0"/>
              <a:t> </a:t>
            </a:r>
            <a:r>
              <a:rPr lang="en-US" sz="2000" dirty="0" err="1"/>
              <a:t>koda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0746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D5CC-8F85-FD7C-522B-F3EFD02C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tvrtke</a:t>
            </a:r>
            <a:r>
              <a:rPr lang="en-US" dirty="0"/>
              <a:t> </a:t>
            </a:r>
            <a:r>
              <a:rPr lang="en-US" dirty="0" err="1"/>
              <a:t>biraju</a:t>
            </a:r>
            <a:r>
              <a:rPr lang="en-US" dirty="0"/>
              <a:t> ERP?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6C61-E359-1E86-8442-D8011BEB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Previše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problema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neriješenih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pitanja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ERP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pomoći</a:t>
            </a:r>
            <a:r>
              <a:rPr lang="en-US" sz="2000" dirty="0"/>
              <a:t> u </a:t>
            </a:r>
            <a:r>
              <a:rPr lang="en-US" sz="2000" dirty="0" err="1"/>
              <a:t>poslovnom</a:t>
            </a:r>
            <a:r>
              <a:rPr lang="en-US" sz="2000" dirty="0"/>
              <a:t> </a:t>
            </a:r>
            <a:r>
              <a:rPr lang="en-US" sz="2000" dirty="0" err="1"/>
              <a:t>odlučivanju</a:t>
            </a:r>
            <a:r>
              <a:rPr lang="en-US" sz="2000" dirty="0"/>
              <a:t>, </a:t>
            </a:r>
            <a:r>
              <a:rPr lang="en-US" sz="2000" dirty="0" err="1"/>
              <a:t>izvješćivanju</a:t>
            </a:r>
            <a:r>
              <a:rPr lang="en-US" sz="2000" dirty="0"/>
              <a:t>, </a:t>
            </a:r>
            <a:r>
              <a:rPr lang="en-US" sz="2000" dirty="0" err="1"/>
              <a:t>predviđanju</a:t>
            </a:r>
            <a:r>
              <a:rPr lang="en-US" sz="2000" dirty="0"/>
              <a:t>...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Promjena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poslovnog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modela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trenutni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ne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podržati</a:t>
            </a:r>
            <a:r>
              <a:rPr lang="en-US" sz="2000" dirty="0"/>
              <a:t> novi </a:t>
            </a:r>
            <a:r>
              <a:rPr lang="en-US" sz="2000" dirty="0" err="1"/>
              <a:t>poslovni</a:t>
            </a:r>
            <a:r>
              <a:rPr lang="en-US" sz="2000" dirty="0"/>
              <a:t> model </a:t>
            </a:r>
            <a:r>
              <a:rPr lang="en-US" sz="2000" dirty="0" err="1"/>
              <a:t>tvrtke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Želja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rastom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postojeći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ne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podržati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transakcija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Potreba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naprednim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funkcionalnostima</a:t>
            </a:r>
            <a:endParaRPr lang="en-US" sz="2000" b="1" dirty="0">
              <a:solidFill>
                <a:srgbClr val="1065AB"/>
              </a:solidFill>
            </a:endParaRPr>
          </a:p>
          <a:p>
            <a:r>
              <a:rPr lang="en-US" sz="2000" b="1" dirty="0" err="1">
                <a:solidFill>
                  <a:srgbClr val="1065AB"/>
                </a:solidFill>
              </a:rPr>
              <a:t>Previše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različitih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sustava</a:t>
            </a:r>
            <a:r>
              <a:rPr lang="en-US" sz="2000" b="1" dirty="0">
                <a:solidFill>
                  <a:srgbClr val="1065AB"/>
                </a:solidFill>
              </a:rPr>
              <a:t> u </a:t>
            </a:r>
            <a:r>
              <a:rPr lang="en-US" sz="2000" b="1" dirty="0" err="1">
                <a:solidFill>
                  <a:srgbClr val="1065AB"/>
                </a:solidFill>
              </a:rPr>
              <a:t>isto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vrijeme</a:t>
            </a:r>
            <a:endParaRPr lang="en-US" sz="2000" b="1" dirty="0">
              <a:solidFill>
                <a:srgbClr val="1065AB"/>
              </a:solidFill>
            </a:endParaRPr>
          </a:p>
          <a:p>
            <a:r>
              <a:rPr lang="en-US" sz="2000" b="1" dirty="0" err="1">
                <a:solidFill>
                  <a:srgbClr val="1065AB"/>
                </a:solidFill>
              </a:rPr>
              <a:t>Nepoštivanje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zakona</a:t>
            </a:r>
            <a:r>
              <a:rPr lang="en-US" sz="2000" b="1" dirty="0">
                <a:solidFill>
                  <a:srgbClr val="1065AB"/>
                </a:solidFill>
              </a:rPr>
              <a:t>, </a:t>
            </a:r>
            <a:r>
              <a:rPr lang="en-US" sz="2000" b="1" dirty="0" err="1">
                <a:solidFill>
                  <a:srgbClr val="1065AB"/>
                </a:solidFill>
              </a:rPr>
              <a:t>propisa</a:t>
            </a:r>
            <a:r>
              <a:rPr lang="en-US" sz="2000" b="1" dirty="0">
                <a:solidFill>
                  <a:srgbClr val="1065AB"/>
                </a:solidFill>
              </a:rPr>
              <a:t>...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ERP </a:t>
            </a:r>
            <a:r>
              <a:rPr lang="en-US" sz="2000" b="1" dirty="0" err="1">
                <a:solidFill>
                  <a:srgbClr val="1065AB"/>
                </a:solidFill>
              </a:rPr>
              <a:t>softveri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imaju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višejezične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viševalutne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mogućnosti</a:t>
            </a:r>
            <a:r>
              <a:rPr lang="en-US" sz="2000" b="1" dirty="0">
                <a:solidFill>
                  <a:srgbClr val="1065AB"/>
                </a:solidFill>
              </a:rPr>
              <a:t>, </a:t>
            </a:r>
            <a:r>
              <a:rPr lang="en-US" sz="2000" b="1" dirty="0" err="1">
                <a:solidFill>
                  <a:srgbClr val="1065AB"/>
                </a:solidFill>
              </a:rPr>
              <a:t>tj</a:t>
            </a:r>
            <a:r>
              <a:rPr lang="en-US" sz="2000" b="1" dirty="0">
                <a:solidFill>
                  <a:srgbClr val="1065AB"/>
                </a:solidFill>
              </a:rPr>
              <a:t>. </a:t>
            </a:r>
            <a:r>
              <a:rPr lang="en-US" sz="2000" b="1" dirty="0" err="1">
                <a:solidFill>
                  <a:srgbClr val="1065AB"/>
                </a:solidFill>
              </a:rPr>
              <a:t>prikladni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su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globalno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tržište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5907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prednosti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transparentnost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uvid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svakog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odjela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zaposlenici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izvršnoj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informacijama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korisnicima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odjelima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Smanjenje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operativnih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Jedinstveno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sučelje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module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moduli u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izgledaju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funkcioniranja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Skalabilnost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temeljeni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oblaku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omogućuju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korištenje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dodatnih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računalnih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rasta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novi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personaliziraniju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bržu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centralizira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kupcima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nedostaci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Složena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dugotrajna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trajati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mjeseci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ovisno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veličini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Microsoft Dynamics NAV,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promjenama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trebat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važan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zaposlenik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adekvatno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obučen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korištenje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novog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fdb3a0747c2ecd7720260e746945aa9f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64b2b236de84b52866d49dcb151f096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A46554-A499-423C-BABA-62C56FE1C1BA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1913</Words>
  <Application>Microsoft Office PowerPoint</Application>
  <PresentationFormat>Widescreen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Tahoma</vt:lpstr>
      <vt:lpstr>Times New Roman</vt:lpstr>
      <vt:lpstr>Motyw pakietu Office</vt:lpstr>
      <vt:lpstr>Poslovna inteligencija</vt:lpstr>
      <vt:lpstr>Sadržaj</vt:lpstr>
      <vt:lpstr>ERP</vt:lpstr>
      <vt:lpstr>ERP sustavi</vt:lpstr>
      <vt:lpstr>ERP</vt:lpstr>
      <vt:lpstr>ERP</vt:lpstr>
      <vt:lpstr>Zašto tvrtke biraju ERP?</vt:lpstr>
      <vt:lpstr>ERP prednosti</vt:lpstr>
      <vt:lpstr>ERP nedostaci</vt:lpstr>
      <vt:lpstr>ERP</vt:lpstr>
      <vt:lpstr>Najkritičnija pitanja u implementaciji ERP-a</vt:lpstr>
      <vt:lpstr>Troškovi ERP sustava</vt:lpstr>
      <vt:lpstr>Troškovi ERP sustava</vt:lpstr>
      <vt:lpstr>Odabir cjenovnog modela</vt:lpstr>
      <vt:lpstr>Odabir cjenovnog modela</vt:lpstr>
      <vt:lpstr>ERP trendovi</vt:lpstr>
      <vt:lpstr>Sustav upravljanja skladištem</vt:lpstr>
      <vt:lpstr>WMS koristi (SAP, n.d.)</vt:lpstr>
      <vt:lpstr>WMS tehnološki napredak</vt:lpstr>
      <vt:lpstr>Sustavi za upravljanje transportom</vt:lpstr>
      <vt:lpstr>TMS koristi</vt:lpstr>
      <vt:lpstr>ERP vs. WMS vs. TMS</vt:lpstr>
      <vt:lpstr>Zaključak</vt:lpstr>
      <vt:lpstr>Hvala na pažnji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23</cp:revision>
  <dcterms:created xsi:type="dcterms:W3CDTF">2023-07-06T12:09:08Z</dcterms:created>
  <dcterms:modified xsi:type="dcterms:W3CDTF">2025-11-05T08:58:48Z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