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64" r:id="rId7"/>
    <p:sldId id="292" r:id="rId8"/>
    <p:sldId id="293" r:id="rId9"/>
    <p:sldId id="294" r:id="rId10"/>
    <p:sldId id="271" r:id="rId11"/>
    <p:sldId id="286" r:id="rId12"/>
    <p:sldId id="289" r:id="rId13"/>
    <p:sldId id="287" r:id="rId14"/>
    <p:sldId id="290" r:id="rId15"/>
    <p:sldId id="288" r:id="rId16"/>
    <p:sldId id="291" r:id="rId17"/>
    <p:sldId id="261" r:id="rId18"/>
    <p:sldId id="297" r:id="rId19"/>
    <p:sldId id="298" r:id="rId20"/>
    <p:sldId id="262" r:id="rId21"/>
    <p:sldId id="267" r:id="rId22"/>
    <p:sldId id="295" r:id="rId23"/>
    <p:sldId id="296" r:id="rId24"/>
    <p:sldId id="299" r:id="rId25"/>
    <p:sldId id="300" r:id="rId26"/>
    <p:sldId id="301" r:id="rId27"/>
    <p:sldId id="302" r:id="rId28"/>
    <p:sldId id="303" r:id="rId29"/>
    <p:sldId id="275" r:id="rId30"/>
    <p:sldId id="274" r:id="rId31"/>
    <p:sldId id="305" r:id="rId32"/>
    <p:sldId id="306" r:id="rId33"/>
    <p:sldId id="307" r:id="rId34"/>
    <p:sldId id="308" r:id="rId35"/>
    <p:sldId id="270" r:id="rId36"/>
    <p:sldId id="304" r:id="rId37"/>
    <p:sldId id="282" r:id="rId38"/>
    <p:sldId id="283" r:id="rId39"/>
    <p:sldId id="284" r:id="rId40"/>
    <p:sldId id="285" r:id="rId41"/>
    <p:sldId id="309" r:id="rId42"/>
    <p:sldId id="335" r:id="rId43"/>
    <p:sldId id="263" r:id="rId4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5" d="100"/>
          <a:sy n="95"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Izračun letne vrednosti porabe za vsako postavko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en-US" dirty="0"/>
            <a:t>Razvrščanje vrednosti porabe v padajočem vrstnem redu</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en-US"/>
            <a:t>seštevanje vrednosti vseh predmetov</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en-US" dirty="0"/>
            <a:t>Izračun deleža vrednosti porabe vsake postavke v skupni vrednosti porabe</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en-US" dirty="0"/>
            <a:t>Izračun akumuliranih odstotkov</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en-US" dirty="0"/>
            <a:t>Določitev razdelitve v skupine A, B in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en-US" dirty="0"/>
            <a:t>Izračun vsote </a:t>
          </a:r>
          <a:r>
            <a:rPr lang="pl-PL" dirty="0"/>
            <a:t>kvadratov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en-US" dirty="0"/>
            <a:t>Izračun standardnega odklona</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en-US" dirty="0"/>
            <a:t>Izračun koeficienta variacije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en-US" dirty="0"/>
            <a:t>Razdelitev na skupine X, Y in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a:t>Delitev </a:t>
          </a:r>
          <a:r>
            <a:rPr lang="pl-PL" dirty="0" err="1"/>
            <a:t>zalog</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en-US" dirty="0"/>
            <a:t>Zaloge glede na </a:t>
          </a:r>
          <a:r>
            <a:rPr lang="pl-PL" dirty="0"/>
            <a:t>mesto v oskrbovalni verigi</a:t>
          </a:r>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Struktura zalog</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en-US" dirty="0"/>
            <a:t>Zaloge glede na vzrok stvarjenja </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pl-PL" dirty="0" err="1"/>
            <a:t>Struktura zalog</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pl-PL" dirty="0" err="1"/>
            <a:t>Ciklične zaloge</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pl-PL" dirty="0" err="1"/>
            <a:t>Presežne zaloge</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pl-PL" dirty="0" err="1"/>
            <a:t>Varnostne zaloge</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pl-PL" dirty="0" err="1"/>
            <a:t>Stroški </a:t>
          </a:r>
          <a:r>
            <a:rPr lang="pl-PL" dirty="0"/>
            <a:t>zalog</a:t>
          </a:r>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pl-PL" dirty="0" err="1"/>
            <a:t>Stroški dopolnjevanja </a:t>
          </a:r>
          <a:r>
            <a:rPr lang="pl-PL" dirty="0"/>
            <a:t>zalog</a:t>
          </a:r>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pl-PL" dirty="0" err="1"/>
            <a:t>Stroški </a:t>
          </a:r>
          <a:r>
            <a:rPr lang="pl-PL" dirty="0"/>
            <a:t>skladiščenja zalog</a:t>
          </a:r>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en-GB" dirty="0"/>
            <a:t>Stroški </a:t>
          </a:r>
          <a:r>
            <a:rPr lang="en-GB" dirty="0" err="1"/>
            <a:t>pomanjkanja</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en-US" dirty="0"/>
            <a:t>Stroški izgubljenih dajatev</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pl-PL" dirty="0" err="1"/>
            <a:t>Pogodbene </a:t>
          </a:r>
          <a:r>
            <a:rPr lang="pl-PL" dirty="0"/>
            <a:t>kazni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pl-PL" dirty="0" err="1"/>
            <a:t>Stroški </a:t>
          </a:r>
          <a:r>
            <a:rPr lang="pl-PL" dirty="0"/>
            <a:t>skladiščenja</a:t>
          </a:r>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pl-PL" dirty="0"/>
            <a:t>Stroški </a:t>
          </a:r>
          <a:r>
            <a:rPr lang="pl-PL" dirty="0" err="1"/>
            <a:t>izgube vrednosti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pl-PL" dirty="0" err="1"/>
            <a:t>Stroški naročanja</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pl-PL" dirty="0" err="1"/>
            <a:t>Stroški </a:t>
          </a:r>
          <a:r>
            <a:rPr lang="pl-PL" dirty="0"/>
            <a:t>prevoza</a:t>
          </a:r>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Izračun letne vrednosti porabe za vsako postavko proizvoda</a:t>
          </a:r>
          <a:endParaRPr lang="pl-PL" sz="17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Razvrščanje vrednosti porabe v padajočem vrstnem redu</a:t>
          </a:r>
          <a:endParaRPr lang="pl-PL" sz="17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a:t>seštevanje vrednosti vseh predmetov</a:t>
          </a:r>
          <a:endParaRPr lang="pl-PL" sz="17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dirty="0"/>
            <a:t>Izračun deleža vrednosti porabe vsake postavke v skupni vrednosti porabe</a:t>
          </a:r>
          <a:endParaRPr lang="pl-PL" sz="17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
              <a:srgbClr val="1065AB"/>
            </a:buClr>
            <a:buFont typeface="+mj-lt"/>
            <a:buNone/>
          </a:pPr>
          <a:r>
            <a:rPr lang="en-US" sz="1700" kern="1200" dirty="0"/>
            <a:t>Izračun akumuliranih odstotkov</a:t>
          </a:r>
          <a:endParaRPr lang="pl-PL" sz="17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Določitev razdelitve v skupine A, B in C</a:t>
          </a:r>
          <a:endParaRPr lang="pl-PL" sz="17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10145" y="1305401"/>
          <a:ext cx="2761278"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Izračun vsote </a:t>
          </a:r>
          <a:r>
            <a:rPr lang="pl-PL" sz="3100" kern="1200" dirty="0"/>
            <a:t>kvadratov </a:t>
          </a:r>
        </a:p>
      </dsp:txBody>
      <dsp:txXfrm>
        <a:off x="95111" y="1390367"/>
        <a:ext cx="2591346" cy="1570603"/>
      </dsp:txXfrm>
    </dsp:sp>
    <dsp:sp modelId="{57E71CEE-6724-43C8-B354-2C3D99A825A2}">
      <dsp:nvSpPr>
        <dsp:cNvPr id="0" name=""/>
        <dsp:cNvSpPr/>
      </dsp:nvSpPr>
      <dsp:spPr>
        <a:xfrm>
          <a:off x="2919510" y="1305401"/>
          <a:ext cx="2761278"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en-US" sz="3100" kern="1200" dirty="0"/>
            <a:t>Izračun standardnega odklona</a:t>
          </a:r>
          <a:endParaRPr lang="pl-PL" sz="3100" kern="1200" dirty="0"/>
        </a:p>
      </dsp:txBody>
      <dsp:txXfrm>
        <a:off x="3004476" y="1390367"/>
        <a:ext cx="2591346" cy="1570603"/>
      </dsp:txXfrm>
    </dsp:sp>
    <dsp:sp modelId="{5D3BF441-FDF6-4CDE-8E07-AC14F4B8853B}">
      <dsp:nvSpPr>
        <dsp:cNvPr id="0" name=""/>
        <dsp:cNvSpPr/>
      </dsp:nvSpPr>
      <dsp:spPr>
        <a:xfrm>
          <a:off x="5828874" y="1305401"/>
          <a:ext cx="2761278"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en-US" sz="3100" kern="1200" dirty="0"/>
            <a:t>Izračun koeficienta variacije</a:t>
          </a:r>
          <a:endParaRPr lang="pl-PL" sz="3100" kern="1200" dirty="0"/>
        </a:p>
      </dsp:txBody>
      <dsp:txXfrm>
        <a:off x="5913840" y="1390367"/>
        <a:ext cx="2591346" cy="1570603"/>
      </dsp:txXfrm>
    </dsp:sp>
    <dsp:sp modelId="{17A3109B-F17A-4ADE-873B-A0D51A31BD2E}">
      <dsp:nvSpPr>
        <dsp:cNvPr id="0" name=""/>
        <dsp:cNvSpPr/>
      </dsp:nvSpPr>
      <dsp:spPr>
        <a:xfrm>
          <a:off x="8738239" y="1305401"/>
          <a:ext cx="2761278"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Razdelitev na skupine X, Y in Z</a:t>
          </a:r>
          <a:endParaRPr lang="pl-PL" sz="3100" kern="1200" dirty="0"/>
        </a:p>
      </dsp:txBody>
      <dsp:txXfrm>
        <a:off x="8823205" y="1390367"/>
        <a:ext cx="2591346"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kern="1200" dirty="0"/>
            <a:t>Delitev </a:t>
          </a:r>
          <a:r>
            <a:rPr lang="pl-PL" sz="2500" kern="1200" dirty="0" err="1"/>
            <a:t>zalog</a:t>
          </a:r>
          <a:endParaRPr lang="pl-PL" sz="25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Zaloge glede na </a:t>
          </a:r>
          <a:r>
            <a:rPr lang="pl-PL" sz="2500" kern="1200" dirty="0"/>
            <a:t>mesto v oskrbovalni verigi</a:t>
          </a:r>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Zaloge glede na vzrok stvarjenja </a:t>
          </a:r>
          <a:endParaRPr lang="pl-PL" sz="25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pl-PL" sz="2500" kern="1200" dirty="0" err="1"/>
            <a:t>Struktura zalog</a:t>
          </a:r>
          <a:endParaRPr lang="pl-PL" sz="25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Struktura zalog</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Ciklične zaloge</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Varnostne zaloge</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kern="1200" dirty="0" err="1"/>
            <a:t>Presežne zaloge</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zalog</a:t>
          </a:r>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dopolnjevanja </a:t>
          </a:r>
          <a:r>
            <a:rPr lang="pl-PL" sz="2100" kern="1200" dirty="0"/>
            <a:t>zalog</a:t>
          </a:r>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naročanja</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prevoza</a:t>
          </a:r>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skladiščenja zalog</a:t>
          </a:r>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Stroški </a:t>
          </a:r>
          <a:r>
            <a:rPr lang="pl-PL" sz="2100" kern="1200" dirty="0"/>
            <a:t>skladiščenja</a:t>
          </a:r>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a:t>Stroški </a:t>
          </a:r>
          <a:r>
            <a:rPr lang="pl-PL" sz="2100" kern="1200" dirty="0" err="1"/>
            <a:t>izgube vrednosti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dirty="0"/>
            <a:t>Stroški </a:t>
          </a:r>
          <a:r>
            <a:rPr lang="en-GB" sz="2100" kern="1200" dirty="0" err="1"/>
            <a:t>pomanjkanja</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Stroški izgubljenih dajatev</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l-PL" sz="2100" kern="1200" dirty="0" err="1"/>
            <a:t>Pogodbene </a:t>
          </a:r>
          <a:r>
            <a:rPr lang="pl-PL" sz="2100" kern="1200" dirty="0"/>
            <a:t>kazni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75501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56278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06260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5937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621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5454089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sl-SI" sz="3600" dirty="0"/>
              <a:t>N</a:t>
            </a:r>
            <a:r>
              <a:rPr lang="en-US" sz="3600" dirty="0" err="1"/>
              <a:t>apredna</a:t>
            </a:r>
            <a:r>
              <a:rPr lang="en-US" sz="3600" dirty="0"/>
              <a:t> </a:t>
            </a:r>
            <a:r>
              <a:rPr lang="en-US" sz="3600" dirty="0" err="1"/>
              <a:t>uporaba</a:t>
            </a:r>
            <a:r>
              <a:rPr lang="en-US" sz="3600" dirty="0"/>
              <a:t> </a:t>
            </a:r>
            <a:r>
              <a:rPr lang="en-US" sz="3600" dirty="0" err="1"/>
              <a:t>preglednic</a:t>
            </a:r>
            <a:r>
              <a:rPr lang="en-US" sz="3600" dirty="0"/>
              <a:t> za analizo logističnih podatkov</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818014" y="2789310"/>
            <a:ext cx="4967366" cy="8028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Upravljanje zalog</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4"/>
          <a:stretch>
            <a:fillRect/>
          </a:stretch>
        </p:blipFill>
        <p:spPr>
          <a:xfrm>
            <a:off x="5925440" y="5851938"/>
            <a:ext cx="5207495" cy="671935"/>
          </a:xfrm>
          <a:prstGeom prst="rect">
            <a:avLst/>
          </a:prstGeom>
        </p:spPr>
      </p:pic>
      <p:pic>
        <p:nvPicPr>
          <p:cNvPr id="6" name="Slika 5">
            <a:extLst>
              <a:ext uri="{FF2B5EF4-FFF2-40B4-BE49-F238E27FC236}">
                <a16:creationId xmlns:a16="http://schemas.microsoft.com/office/drawing/2014/main" id="{CEE25876-F521-C3DB-0090-3780001EF5AD}"/>
              </a:ext>
            </a:extLst>
          </p:cNvPr>
          <p:cNvPicPr>
            <a:picLocks noChangeAspect="1"/>
          </p:cNvPicPr>
          <p:nvPr/>
        </p:nvPicPr>
        <p:blipFill>
          <a:blip r:embed="rId5"/>
          <a:stretch>
            <a:fillRect/>
          </a:stretch>
        </p:blipFill>
        <p:spPr>
          <a:xfrm>
            <a:off x="11046328" y="5721313"/>
            <a:ext cx="1063931" cy="1079889"/>
          </a:xfrm>
          <a:prstGeom prst="rect">
            <a:avLst/>
          </a:prstGeom>
        </p:spPr>
      </p:pic>
      <p:sp>
        <p:nvSpPr>
          <p:cNvPr id="9" name="PoljeZBesedilom 8">
            <a:extLst>
              <a:ext uri="{FF2B5EF4-FFF2-40B4-BE49-F238E27FC236}">
                <a16:creationId xmlns:a16="http://schemas.microsoft.com/office/drawing/2014/main" id="{8F7EE76B-759E-1E1B-5D96-0F559E78E875}"/>
              </a:ext>
            </a:extLst>
          </p:cNvPr>
          <p:cNvSpPr txBox="1"/>
          <p:nvPr/>
        </p:nvSpPr>
        <p:spPr>
          <a:xfrm>
            <a:off x="5980188" y="5818573"/>
            <a:ext cx="5011392" cy="738664"/>
          </a:xfrm>
          <a:prstGeom prst="rect">
            <a:avLst/>
          </a:prstGeom>
          <a:solidFill>
            <a:schemeClr val="bg1"/>
          </a:solidFill>
        </p:spPr>
        <p:txBody>
          <a:bodyPr wrap="square" rtlCol="0">
            <a:spAutoFit/>
          </a:body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3" name="Tytuł 1">
            <a:extLst>
              <a:ext uri="{FF2B5EF4-FFF2-40B4-BE49-F238E27FC236}">
                <a16:creationId xmlns:a16="http://schemas.microsoft.com/office/drawing/2014/main" id="{7DE5E990-2E5D-66DE-8B4D-ED678ADAECF5}"/>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grpSp>
        <p:nvGrpSpPr>
          <p:cNvPr id="12" name="Grupa 11">
            <a:extLst>
              <a:ext uri="{FF2B5EF4-FFF2-40B4-BE49-F238E27FC236}">
                <a16:creationId xmlns:a16="http://schemas.microsoft.com/office/drawing/2014/main" id="{8DA21110-50D4-33DF-6F0D-3D1D24F3CC48}"/>
              </a:ext>
            </a:extLst>
          </p:cNvPr>
          <p:cNvGrpSpPr/>
          <p:nvPr/>
        </p:nvGrpSpPr>
        <p:grpSpPr>
          <a:xfrm>
            <a:off x="-186519" y="5341938"/>
            <a:ext cx="6096000" cy="1422929"/>
            <a:chOff x="-170560" y="5378273"/>
            <a:chExt cx="6096000" cy="1422929"/>
          </a:xfrm>
        </p:grpSpPr>
        <p:sp>
          <p:nvSpPr>
            <p:cNvPr id="13" name="pole tekstowe 12">
              <a:extLst>
                <a:ext uri="{FF2B5EF4-FFF2-40B4-BE49-F238E27FC236}">
                  <a16:creationId xmlns:a16="http://schemas.microsoft.com/office/drawing/2014/main" id="{0383FBF8-4273-743D-B708-164E0A4263A6}"/>
                </a:ext>
              </a:extLst>
            </p:cNvPr>
            <p:cNvSpPr txBox="1"/>
            <p:nvPr/>
          </p:nvSpPr>
          <p:spPr>
            <a:xfrm>
              <a:off x="411916" y="5378273"/>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a:extLst>
                <a:ext uri="{FF2B5EF4-FFF2-40B4-BE49-F238E27FC236}">
                  <a16:creationId xmlns:a16="http://schemas.microsoft.com/office/drawing/2014/main" id="{BA2EF165-DCA7-2678-57B1-F3718A64E39C}"/>
                </a:ext>
              </a:extLst>
            </p:cNvPr>
            <p:cNvSpPr txBox="1"/>
            <p:nvPr/>
          </p:nvSpPr>
          <p:spPr>
            <a:xfrm>
              <a:off x="-170560" y="6462648"/>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XYZ - koraki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2E8B74A5-49EB-B4DD-16C3-8437BE54749B}"/>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B8793E-3E81-233A-A242-75A69A94ED87}"/>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A6FDEB8-4994-67C6-21D6-806BA11DCF62}"/>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ABC/XYZ</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en-US" sz="1800" spc="-10" dirty="0">
                <a:cs typeface="Times New Roman" panose="02020603050405020304" pitchFamily="18" charset="0"/>
              </a:rPr>
              <a:t>V gospodarski praksi je uporaba delitve XYZ smiselna v kombinaciji s klasifikacijo ABC</a:t>
            </a:r>
            <a:r>
              <a:rPr lang="pl-PL" sz="1800" spc="-10" dirty="0">
                <a:cs typeface="Times New Roman" panose="02020603050405020304" pitchFamily="18" charset="0"/>
              </a:rPr>
              <a:t>. </a:t>
            </a:r>
            <a:r>
              <a:rPr lang="en-US" sz="1800" spc="-10" dirty="0">
                <a:cs typeface="Times New Roman" panose="02020603050405020304" pitchFamily="18" charset="0"/>
              </a:rPr>
              <a:t>(Pandya &amp; Thakkar, 2016), (Cyplik &amp; Hadaś, 2012). </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en-US" sz="1800" spc="-10" dirty="0">
                <a:cs typeface="Times New Roman" panose="02020603050405020304" pitchFamily="18" charset="0"/>
              </a:rPr>
              <a:t>Izvedba kombinirane analize ABZ/XYZ omogoča razdelitev obravnavanega asortimana v 9 skupin, za katere je mogoče sprejeti različne rešitve glede vzdrževanja in dopolnjevanja zalog (Krzyżaniak in Cyplik, 2008). </a:t>
            </a:r>
            <a:endParaRPr lang="pl-PL" sz="1800" spc="-10" dirty="0">
              <a:cs typeface="Times New Roman" panose="02020603050405020304" pitchFamily="18" charset="0"/>
            </a:endParaRPr>
          </a:p>
        </p:txBody>
      </p:sp>
      <p:pic>
        <p:nvPicPr>
          <p:cNvPr id="5" name="Slika 4">
            <a:extLst>
              <a:ext uri="{FF2B5EF4-FFF2-40B4-BE49-F238E27FC236}">
                <a16:creationId xmlns:a16="http://schemas.microsoft.com/office/drawing/2014/main" id="{CE27D030-748B-2E33-20BE-B87A7145F7B0}"/>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01E1A6DF-751D-CAA8-23EF-E69A19EDA3F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AC7F662-1165-1219-88B8-416EC68D3D1D}"/>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en-US" sz="3200" kern="100" dirty="0">
                <a:cs typeface="Times New Roman" panose="02020603050405020304" pitchFamily="18" charset="0"/>
              </a:rPr>
              <a:t>Pristop z devetimi škatlami za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1926147014"/>
              </p:ext>
            </p:extLst>
          </p:nvPr>
        </p:nvGraphicFramePr>
        <p:xfrm>
          <a:off x="1173192" y="1490294"/>
          <a:ext cx="9927762" cy="4586617"/>
        </p:xfrm>
        <a:graphic>
          <a:graphicData uri="http://schemas.openxmlformats.org/drawingml/2006/table">
            <a:tbl>
              <a:tblPr firstRow="1" firstCol="1" bandRow="1">
                <a:tableStyleId>{5C22544A-7EE6-4342-B048-85BDC9FD1C3A}</a:tableStyleId>
              </a:tblPr>
              <a:tblGrid>
                <a:gridCol w="513600">
                  <a:extLst>
                    <a:ext uri="{9D8B030D-6E8A-4147-A177-3AD203B41FA5}">
                      <a16:colId xmlns:a16="http://schemas.microsoft.com/office/drawing/2014/main" val="3181095630"/>
                    </a:ext>
                  </a:extLst>
                </a:gridCol>
                <a:gridCol w="3138054">
                  <a:extLst>
                    <a:ext uri="{9D8B030D-6E8A-4147-A177-3AD203B41FA5}">
                      <a16:colId xmlns:a16="http://schemas.microsoft.com/office/drawing/2014/main" val="2014041563"/>
                    </a:ext>
                  </a:extLst>
                </a:gridCol>
                <a:gridCol w="3138054">
                  <a:extLst>
                    <a:ext uri="{9D8B030D-6E8A-4147-A177-3AD203B41FA5}">
                      <a16:colId xmlns:a16="http://schemas.microsoft.com/office/drawing/2014/main" val="3915610236"/>
                    </a:ext>
                  </a:extLst>
                </a:gridCol>
                <a:gridCol w="3138054">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pl-PL"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pl-PL"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pl-PL"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 z blagom, visoka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Povprečna vrednost prometa</a:t>
                      </a:r>
                    </a:p>
                    <a:p>
                      <a:pPr algn="ctr">
                        <a:lnSpc>
                          <a:spcPct val="115000"/>
                        </a:lnSpc>
                        <a:spcAft>
                          <a:spcPts val="600"/>
                        </a:spcAft>
                      </a:pPr>
                      <a:r>
                        <a:rPr lang="en-US" sz="2000" dirty="0"/>
                        <a:t>blago, visoka natančnost</a:t>
                      </a:r>
                    </a:p>
                    <a:p>
                      <a:pPr algn="ctr">
                        <a:lnSpc>
                          <a:spcPct val="115000"/>
                        </a:lnSpc>
                        <a:spcAft>
                          <a:spcPts val="600"/>
                        </a:spcAft>
                      </a:pPr>
                      <a:r>
                        <a:rPr lang="en-US" sz="2000" dirty="0"/>
                        <a:t>napovedi povpraševanja</a:t>
                      </a: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blago, visoka natančnost</a:t>
                      </a:r>
                    </a:p>
                    <a:p>
                      <a:pPr algn="ctr">
                        <a:lnSpc>
                          <a:spcPct val="115000"/>
                        </a:lnSpc>
                        <a:spcAft>
                          <a:spcPts val="600"/>
                        </a:spcAft>
                      </a:pPr>
                      <a:r>
                        <a:rPr lang="en-US" sz="2000" dirty="0"/>
                        <a:t>napovedi povpraševanja</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pl-PL"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a:t>
                      </a:r>
                    </a:p>
                    <a:p>
                      <a:pPr algn="ctr">
                        <a:lnSpc>
                          <a:spcPct val="115000"/>
                        </a:lnSpc>
                        <a:spcAft>
                          <a:spcPts val="600"/>
                        </a:spcAft>
                      </a:pPr>
                      <a:r>
                        <a:rPr lang="en-US" sz="2000" dirty="0"/>
                        <a:t>izdelek, povprečna natančnost napovedi povpraševanja</a:t>
                      </a:r>
                    </a:p>
                  </a:txBody>
                  <a:tcPr marL="52853" marR="52853" marT="0" marB="0"/>
                </a:tc>
                <a:tc>
                  <a:txBody>
                    <a:bodyPr/>
                    <a:lstStyle/>
                    <a:p>
                      <a:pPr algn="ctr">
                        <a:lnSpc>
                          <a:spcPct val="115000"/>
                        </a:lnSpc>
                        <a:spcAft>
                          <a:spcPts val="600"/>
                        </a:spcAft>
                      </a:pPr>
                      <a:r>
                        <a:rPr lang="en-US" sz="2000" dirty="0"/>
                        <a:t>Povprečna vrednost prometa</a:t>
                      </a:r>
                    </a:p>
                    <a:p>
                      <a:pPr algn="ctr">
                        <a:lnSpc>
                          <a:spcPct val="115000"/>
                        </a:lnSpc>
                        <a:spcAft>
                          <a:spcPts val="600"/>
                        </a:spcAft>
                      </a:pPr>
                      <a:r>
                        <a:rPr lang="en-US" sz="2000" dirty="0"/>
                        <a:t>izdelek, povprečna natančnost napovedi povpraševanja</a:t>
                      </a: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izdelek, povprečna natančnost napovedi povpraševanja</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pl-PL"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Visoka vrednost prometa z blagom, premajhna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Povprečna vrednost prometa z blagom, premajhna natančnost napovedi povpraševanja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en-US" sz="2000" dirty="0"/>
                        <a:t>Nizka vrednost prometa</a:t>
                      </a:r>
                    </a:p>
                    <a:p>
                      <a:pPr algn="ctr">
                        <a:lnSpc>
                          <a:spcPct val="115000"/>
                        </a:lnSpc>
                        <a:spcAft>
                          <a:spcPts val="600"/>
                        </a:spcAft>
                      </a:pPr>
                      <a:r>
                        <a:rPr lang="en-US" sz="2000" dirty="0"/>
                        <a:t>blago, pomanjkanje natančnosti</a:t>
                      </a:r>
                    </a:p>
                    <a:p>
                      <a:pPr algn="ctr">
                        <a:lnSpc>
                          <a:spcPct val="115000"/>
                        </a:lnSpc>
                        <a:spcAft>
                          <a:spcPts val="600"/>
                        </a:spcAft>
                      </a:pPr>
                      <a:r>
                        <a:rPr lang="en-US" sz="2000" dirty="0"/>
                        <a:t>napovedi povpraševanja</a:t>
                      </a:r>
                    </a:p>
                  </a:txBody>
                  <a:tcPr marL="52853" marR="52853" marT="0" marB="0"/>
                </a:tc>
                <a:extLst>
                  <a:ext uri="{0D108BD9-81ED-4DB2-BD59-A6C34878D82A}">
                    <a16:rowId xmlns:a16="http://schemas.microsoft.com/office/drawing/2014/main" val="3527221338"/>
                  </a:ext>
                </a:extLst>
              </a:tr>
            </a:tbl>
          </a:graphicData>
        </a:graphic>
      </p:graphicFrame>
      <p:pic>
        <p:nvPicPr>
          <p:cNvPr id="3" name="Slika 2">
            <a:extLst>
              <a:ext uri="{FF2B5EF4-FFF2-40B4-BE49-F238E27FC236}">
                <a16:creationId xmlns:a16="http://schemas.microsoft.com/office/drawing/2014/main" id="{D69BE679-F8C0-8AAF-D598-F20C0F4113E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780B684-7DC9-5DED-280C-DB548C16FCB8}"/>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B7F3697-C48F-F891-2399-E9C86A01D656}"/>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RAVEN STORITEV ZA NAROČNIKE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C6E08582-5CC1-E371-0701-186D034BED52}"/>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9B5923C2-E30E-27DF-0242-F7EC4DBD972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A062F278-0A68-0234-37E1-014D3074702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Raven storitev za </a:t>
            </a:r>
            <a:r>
              <a:rPr lang="pl-PL" sz="3200" kern="100" dirty="0" err="1">
                <a:cs typeface="Times New Roman" panose="02020603050405020304" pitchFamily="18" charset="0"/>
              </a:rPr>
              <a:t>stranke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kern="100" dirty="0">
                <a:cs typeface="Times New Roman" panose="02020603050405020304" pitchFamily="18" charset="0"/>
              </a:rPr>
              <a:t>Storitve za stranke so širok pojem, zato je težko oblikovati jasno opredelitev. Ta pojem zajema vse vidike interakcije med ponudnikom in potrošnikom, vključno z nematerialnimi in materialnimi elementi (Strojny, 2008). Zato se storitev za stranke pogosto obravnava s treh različnih vidikov (Bowersox in Closs, 1996):</a:t>
            </a:r>
          </a:p>
          <a:p>
            <a:pPr lvl="2">
              <a:lnSpc>
                <a:spcPct val="100000"/>
              </a:lnSpc>
            </a:pPr>
            <a:r>
              <a:rPr lang="en-US" sz="1800" kern="100" dirty="0">
                <a:cs typeface="Times New Roman" panose="02020603050405020304" pitchFamily="18" charset="0"/>
              </a:rPr>
              <a:t>storitve za stranke kot posebne dejavnosti - gre za poseben sklop nalog, ki jih mora podjetje opraviti, da izpolni pričakovanja strank, npr. obdelava naročil, izdaja računov, obravnava vračil in pritožb,</a:t>
            </a:r>
          </a:p>
          <a:p>
            <a:pPr lvl="2">
              <a:lnSpc>
                <a:spcPct val="100000"/>
              </a:lnSpc>
            </a:pPr>
            <a:r>
              <a:rPr lang="en-US" sz="1800" kern="100" dirty="0">
                <a:cs typeface="Times New Roman" panose="02020603050405020304" pitchFamily="18" charset="0"/>
              </a:rPr>
              <a:t>storitve za stranke kot merjenje uspešnosti dejavnosti - to pomeni ocenjevanje skozi prizmo različnih kazalnikov uspešnosti, kot sta odstotek pravočasno in v celoti dostavljenih naročil ter hitrost obdelave naročil,</a:t>
            </a:r>
          </a:p>
          <a:p>
            <a:pPr lvl="2">
              <a:lnSpc>
                <a:spcPct val="100000"/>
              </a:lnSpc>
            </a:pPr>
            <a:r>
              <a:rPr lang="en-US" sz="1800" kern="100" dirty="0">
                <a:cs typeface="Times New Roman" panose="02020603050405020304" pitchFamily="18" charset="0"/>
              </a:rPr>
              <a:t>storitev za stranke kot filozofija - vključuje ustvarjanje okolja in organizacijske kulture, katere cilj je zagotoviti najvišjo raven zadovoljstva strank z optimalno storitvijo na vseh ravneh delovanja podjetja.</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Slika 2">
            <a:extLst>
              <a:ext uri="{FF2B5EF4-FFF2-40B4-BE49-F238E27FC236}">
                <a16:creationId xmlns:a16="http://schemas.microsoft.com/office/drawing/2014/main" id="{842B8A2E-CD1F-4561-4833-1E95A61CAE35}"/>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67D003A-1952-A19F-04A9-1598AA527A39}"/>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93898AD-1CF7-88DD-2518-800996D2BCB8}"/>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Raven storitev za </a:t>
            </a:r>
            <a:r>
              <a:rPr lang="pl-PL" sz="3200" kern="100" dirty="0" err="1">
                <a:cs typeface="Times New Roman" panose="02020603050405020304" pitchFamily="18" charset="0"/>
              </a:rPr>
              <a:t>stranke</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b="1" kern="100" dirty="0">
                <a:cs typeface="Times New Roman" panose="02020603050405020304" pitchFamily="18" charset="0"/>
              </a:rPr>
              <a:t>Raven storitev za </a:t>
            </a:r>
            <a:r>
              <a:rPr lang="en-US" sz="1800" b="1" kern="100" dirty="0" err="1">
                <a:cs typeface="Times New Roman" panose="02020603050405020304" pitchFamily="18" charset="0"/>
              </a:rPr>
              <a:t>stranke </a:t>
            </a:r>
            <a:r>
              <a:rPr lang="pl-PL" sz="1800" kern="100" dirty="0">
                <a:cs typeface="Times New Roman" panose="02020603050405020304" pitchFamily="18" charset="0"/>
              </a:rPr>
              <a:t>je</a:t>
            </a:r>
            <a:r>
              <a:rPr lang="pl-PL" sz="1800" kern="100" dirty="0" err="1">
                <a:cs typeface="Times New Roman" panose="02020603050405020304" pitchFamily="18" charset="0"/>
              </a:rPr>
              <a:t> mogoče opredeliti </a:t>
            </a:r>
            <a:r>
              <a:rPr lang="en-US" sz="1800" kern="100" dirty="0">
                <a:cs typeface="Times New Roman" panose="02020603050405020304" pitchFamily="18" charset="0"/>
              </a:rPr>
              <a:t>z vidika posameznega obsega izdelkov (Bowersox in Closs, 1996), (Cyplik in Hadaś, 2012):</a:t>
            </a:r>
          </a:p>
          <a:p>
            <a:pPr lvl="2"/>
            <a:r>
              <a:rPr lang="en-US" sz="1800" kern="100" dirty="0">
                <a:cs typeface="Times New Roman" panose="02020603050405020304" pitchFamily="18" charset="0"/>
              </a:rPr>
              <a:t>verjetnostno - kot verjetnost, da v danem ciklu dopolnjevanja zalog ne bo prišlo do pomanjkanja,</a:t>
            </a:r>
          </a:p>
          <a:p>
            <a:pPr lvl="2"/>
            <a:r>
              <a:rPr lang="en-US" sz="1800" kern="100" dirty="0">
                <a:cs typeface="Times New Roman" panose="02020603050405020304" pitchFamily="18" charset="0"/>
              </a:rPr>
              <a:t>kvantitativno - kot stopnja izpolnitve kvantitativnega povpraševanja.</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3" name="Slika 2">
            <a:extLst>
              <a:ext uri="{FF2B5EF4-FFF2-40B4-BE49-F238E27FC236}">
                <a16:creationId xmlns:a16="http://schemas.microsoft.com/office/drawing/2014/main" id="{C87DB909-CFB7-BF71-C89D-020472B355E0}"/>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86A6146-E807-98A6-8B4D-3322DE989BB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0BD207E-6918-827C-9124-AB4AE83252C4}"/>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Verjetnostna raven storitev za stranke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en-US" sz="2000" b="1" dirty="0"/>
              <a:t>Verjetnostna raven storitev za stranke </a:t>
            </a:r>
            <a:r>
              <a:rPr lang="en-US" sz="2000" dirty="0"/>
              <a:t>pomeni verjetnost, da bodo od trenutka oddaje naročila, tj. začetka procesa dopolnjevanja zalog, do trenutka, ko bo prejeta pošiljka na voljo za uporabo (kar pomeni konec cikla dopolnjevanja zalog), vse potrebe zadovoljene, ne da bi zaloge zmanjkale. To je opredeljeno kot verjetnostna raven storitve, ki je izražena v odstotkih (Bowersox in Closs, 1996), (Cyplik in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Verjetnostno raven storitev za stranke je mogoče izračunati s formulo: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PSL = (</a:t>
            </a: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a:t>
            </a:r>
            <a:r>
              <a:rPr lang="en-US" sz="1800" kern="100" dirty="0" err="1">
                <a:solidFill>
                  <a:srgbClr val="002060"/>
                </a:solidFill>
                <a:cs typeface="Times New Roman" panose="02020603050405020304" pitchFamily="18" charset="0"/>
              </a:rPr>
              <a:t>ldn</a:t>
            </a:r>
            <a:r>
              <a:rPr lang="en-US" sz="1800" kern="100" dirty="0">
                <a:solidFill>
                  <a:srgbClr val="002060"/>
                </a:solidFill>
                <a:cs typeface="Times New Roman" panose="02020603050405020304" pitchFamily="18" charset="0"/>
              </a:rPr>
              <a:t>) / </a:t>
            </a: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100%</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PSL - verjetnostna raven storitev,</a:t>
            </a:r>
          </a:p>
          <a:p>
            <a:pPr marL="457200" lvl="1" indent="0">
              <a:buNone/>
            </a:pPr>
            <a:r>
              <a:rPr lang="en-US" sz="1800" kern="100" dirty="0" err="1">
                <a:solidFill>
                  <a:srgbClr val="002060"/>
                </a:solidFill>
                <a:cs typeface="Times New Roman" panose="02020603050405020304" pitchFamily="18" charset="0"/>
              </a:rPr>
              <a:t>ld </a:t>
            </a:r>
            <a:r>
              <a:rPr lang="en-US" sz="1800" kern="100" dirty="0">
                <a:solidFill>
                  <a:srgbClr val="002060"/>
                </a:solidFill>
                <a:cs typeface="Times New Roman" panose="02020603050405020304" pitchFamily="18" charset="0"/>
              </a:rPr>
              <a:t>- število ciklov dopolnjevanja zalog v proučevanem obdobju,</a:t>
            </a:r>
          </a:p>
          <a:p>
            <a:pPr marL="457200" lvl="1" indent="0">
              <a:buNone/>
            </a:pPr>
            <a:r>
              <a:rPr lang="en-US" sz="1800" kern="100" dirty="0" err="1">
                <a:solidFill>
                  <a:srgbClr val="002060"/>
                </a:solidFill>
                <a:cs typeface="Times New Roman" panose="02020603050405020304" pitchFamily="18" charset="0"/>
              </a:rPr>
              <a:t>ldn </a:t>
            </a:r>
            <a:r>
              <a:rPr lang="en-US" sz="1800" kern="100" dirty="0">
                <a:solidFill>
                  <a:srgbClr val="002060"/>
                </a:solidFill>
                <a:cs typeface="Times New Roman" panose="02020603050405020304" pitchFamily="18" charset="0"/>
              </a:rPr>
              <a:t>- število ciklov dopolnjevanja zalog, v katerih je bilo v proučevanem obdobju zabeleženo pomanjkanje.</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6" name="Slika 5">
            <a:extLst>
              <a:ext uri="{FF2B5EF4-FFF2-40B4-BE49-F238E27FC236}">
                <a16:creationId xmlns:a16="http://schemas.microsoft.com/office/drawing/2014/main" id="{19606DC5-8AFC-8483-FC46-695CFCD6E26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F79BE92A-C9FF-4207-1E58-8BE550AF7D49}"/>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450B15B7-67F4-3ADD-1F9B-9FF91FC98DB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Raven </a:t>
            </a:r>
            <a:r>
              <a:rPr lang="pl-PL" sz="3200" kern="100" dirty="0">
                <a:cs typeface="Times New Roman" panose="02020603050405020304" pitchFamily="18" charset="0"/>
              </a:rPr>
              <a:t>storitev za </a:t>
            </a:r>
            <a:r>
              <a:rPr lang="pl-PL" sz="3200" kern="100" dirty="0" err="1">
                <a:cs typeface="Times New Roman" panose="02020603050405020304" pitchFamily="18" charset="0"/>
              </a:rPr>
              <a:t>stranke - 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en-US" sz="1800" b="1" dirty="0">
                <a:effectLst/>
                <a:latin typeface="Tahoma" panose="020B0604030504040204" pitchFamily="34" charset="0"/>
                <a:ea typeface="Calibri" panose="020F0502020204030204" pitchFamily="34" charset="0"/>
                <a:cs typeface="Times New Roman" panose="02020603050405020304" pitchFamily="18" charset="0"/>
              </a:rPr>
              <a:t>Kvantitativna raven storitev za stranke </a:t>
            </a:r>
            <a:r>
              <a:rPr lang="en-US" sz="1800" dirty="0">
                <a:effectLst/>
                <a:latin typeface="Tahoma" panose="020B0604030504040204" pitchFamily="34" charset="0"/>
                <a:ea typeface="Calibri" panose="020F0502020204030204" pitchFamily="34" charset="0"/>
                <a:cs typeface="Times New Roman" panose="02020603050405020304" pitchFamily="18" charset="0"/>
              </a:rPr>
              <a:t>se nanaša na izvajanje naročil v količinskem smislu. Stopnja zapolnitve povpraševanja (DFR) - določa, kolikšen odstotek povpraševanja, o katerem poročajo stranke, je bil sproščen iz zaloge (Bowersox in Closs, 1996), (Cyplik in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Stopnjo zapolnjenosti povpraševanja lahko izračunate s formulo:</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DFR = (PR - NB) / PR</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DFR - stopnja zapolnitve povpraševanja,</a:t>
            </a:r>
          </a:p>
          <a:p>
            <a:pPr marL="457200" lvl="1" indent="0">
              <a:buNone/>
            </a:pPr>
            <a:r>
              <a:rPr lang="en-US" sz="1800" kern="100" dirty="0">
                <a:solidFill>
                  <a:srgbClr val="002060"/>
                </a:solidFill>
                <a:cs typeface="Times New Roman" panose="02020603050405020304" pitchFamily="18" charset="0"/>
              </a:rPr>
              <a:t>PR - povpraševanje , skupno število naročenih enot,</a:t>
            </a:r>
          </a:p>
          <a:p>
            <a:pPr marL="457200" lvl="1" indent="0">
              <a:buNone/>
            </a:pPr>
            <a:r>
              <a:rPr lang="en-US" sz="1800" kern="100" dirty="0">
                <a:solidFill>
                  <a:srgbClr val="002060"/>
                </a:solidFill>
                <a:cs typeface="Times New Roman" panose="02020603050405020304" pitchFamily="18" charset="0"/>
              </a:rPr>
              <a:t>NB - število pomanjkljivosti.</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pic>
        <p:nvPicPr>
          <p:cNvPr id="5" name="Slika 4">
            <a:extLst>
              <a:ext uri="{FF2B5EF4-FFF2-40B4-BE49-F238E27FC236}">
                <a16:creationId xmlns:a16="http://schemas.microsoft.com/office/drawing/2014/main" id="{D07840C9-6B0D-09B4-646B-9360C8BFA9CC}"/>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29A8C4F-8F00-6BFF-C3B0-69B9D50A13A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1525EEE3-8FC1-C702-8111-4B607CD0FF35}"/>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FUNKCIJE IN DELITEV ZALOG</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0C3482EB-48EA-84D5-0B63-2AA53169FE9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F9C4710-209C-D929-0ED9-A781761CBED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6C2C8CEB-EFC8-15CC-5ABB-692B0A2C2739}"/>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Funkcije zalog</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en-US" sz="1800" kern="100" dirty="0" err="1">
                <a:cs typeface="Times New Roman" panose="02020603050405020304" pitchFamily="18" charset="0"/>
              </a:rPr>
              <a:t>Funkcije </a:t>
            </a:r>
            <a:r>
              <a:rPr lang="en-US" sz="1800" kern="100" dirty="0">
                <a:cs typeface="Times New Roman" panose="02020603050405020304" pitchFamily="18" charset="0"/>
              </a:rPr>
              <a:t>inventarjev so lahko navedene (</a:t>
            </a:r>
            <a:r>
              <a:rPr lang="en-US" sz="1800" kern="100" dirty="0" err="1">
                <a:cs typeface="Times New Roman" panose="02020603050405020304" pitchFamily="18" charset="0"/>
              </a:rPr>
              <a:t>Bril </a:t>
            </a:r>
            <a:r>
              <a:rPr lang="en-US" sz="1800" kern="100" dirty="0">
                <a:cs typeface="Times New Roman" panose="02020603050405020304" pitchFamily="18" charset="0"/>
              </a:rPr>
              <a:t>&amp; Łukasik, 2013), (Hachuła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2016):</a:t>
            </a:r>
          </a:p>
          <a:p>
            <a:pPr lvl="1">
              <a:lnSpc>
                <a:spcPct val="100000"/>
              </a:lnSpc>
            </a:pPr>
            <a:r>
              <a:rPr lang="en-US" sz="1800" kern="100" dirty="0">
                <a:cs typeface="Times New Roman" panose="02020603050405020304" pitchFamily="18" charset="0"/>
              </a:rPr>
              <a:t>zagotavljanje razpoložljivosti blaga ob pojavu povpraševanja,</a:t>
            </a:r>
          </a:p>
          <a:p>
            <a:pPr lvl="1">
              <a:lnSpc>
                <a:spcPct val="100000"/>
              </a:lnSpc>
            </a:pPr>
            <a:r>
              <a:rPr lang="en-US" sz="1800" kern="100" dirty="0">
                <a:cs typeface="Times New Roman" panose="02020603050405020304" pitchFamily="18" charset="0"/>
              </a:rPr>
              <a:t>zaščita pred naključnimi nihanji neodvisnega povpraševanja in materialnih potreb v podjetju,</a:t>
            </a:r>
          </a:p>
          <a:p>
            <a:pPr lvl="1">
              <a:lnSpc>
                <a:spcPct val="100000"/>
              </a:lnSpc>
            </a:pPr>
            <a:r>
              <a:rPr lang="en-US" sz="1800" kern="100" dirty="0">
                <a:cs typeface="Times New Roman" panose="02020603050405020304" pitchFamily="18" charset="0"/>
              </a:rPr>
              <a:t>zaščita pred nepričakovanimi spremembami časa obdelave naročila,</a:t>
            </a:r>
          </a:p>
          <a:p>
            <a:pPr lvl="1">
              <a:lnSpc>
                <a:spcPct val="100000"/>
              </a:lnSpc>
            </a:pPr>
            <a:r>
              <a:rPr lang="en-US" sz="1800" kern="100" dirty="0">
                <a:cs typeface="Times New Roman" panose="02020603050405020304" pitchFamily="18" charset="0"/>
              </a:rPr>
              <a:t>zaščita pred zvišanjem cen,</a:t>
            </a:r>
          </a:p>
          <a:p>
            <a:pPr lvl="1">
              <a:lnSpc>
                <a:spcPct val="100000"/>
              </a:lnSpc>
            </a:pPr>
            <a:r>
              <a:rPr lang="en-US" sz="1800" kern="100" dirty="0">
                <a:cs typeface="Times New Roman" panose="02020603050405020304" pitchFamily="18" charset="0"/>
              </a:rPr>
              <a:t>doseganje nižjih cen zaradi večjega obsega nakupov,</a:t>
            </a:r>
          </a:p>
          <a:p>
            <a:pPr lvl="1">
              <a:lnSpc>
                <a:spcPct val="100000"/>
              </a:lnSpc>
            </a:pPr>
            <a:r>
              <a:rPr lang="en-US" sz="1800" kern="100" dirty="0">
                <a:cs typeface="Times New Roman" panose="02020603050405020304" pitchFamily="18" charset="0"/>
              </a:rPr>
              <a:t>nižji stroški prevoza zaradi večjega obsega nakupov,</a:t>
            </a:r>
          </a:p>
          <a:p>
            <a:pPr lvl="1">
              <a:lnSpc>
                <a:spcPct val="100000"/>
              </a:lnSpc>
            </a:pPr>
            <a:r>
              <a:rPr lang="en-US" sz="1800" kern="100" dirty="0">
                <a:cs typeface="Times New Roman" panose="02020603050405020304" pitchFamily="18" charset="0"/>
              </a:rPr>
              <a:t>potrebo po nakupu sezonskega blaga,</a:t>
            </a:r>
          </a:p>
          <a:p>
            <a:pPr lvl="1">
              <a:lnSpc>
                <a:spcPct val="100000"/>
              </a:lnSpc>
            </a:pPr>
            <a:r>
              <a:rPr lang="en-US" sz="1800" kern="100" dirty="0">
                <a:cs typeface="Times New Roman" panose="02020603050405020304" pitchFamily="18" charset="0"/>
              </a:rPr>
              <a:t>potrebo po začinitvi nekaterih materialov zaradi tehnoloških razlogov.</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8D8E08D6-B3E7-DEE6-8E81-7427E211F354}"/>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679954D-F171-6D29-9C38-4AB29547093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DE1F5FFC-924F-9FA8-E413-3BC5FA16810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pl-PL" sz="1800" kern="100" dirty="0">
                <a:cs typeface="Times New Roman" panose="02020603050405020304" pitchFamily="18" charset="0"/>
              </a:rPr>
              <a:t>Opredelitev </a:t>
            </a:r>
            <a:r>
              <a:rPr lang="pl-PL" sz="1800" kern="100" dirty="0" err="1">
                <a:cs typeface="Times New Roman" panose="02020603050405020304" pitchFamily="18" charset="0"/>
              </a:rPr>
              <a:t>zaloge</a:t>
            </a:r>
            <a:endParaRPr lang="pl-PL" sz="1800" kern="100" dirty="0">
              <a:cs typeface="Times New Roman" panose="02020603050405020304" pitchFamily="18" charset="0"/>
            </a:endParaRPr>
          </a:p>
          <a:p>
            <a:r>
              <a:rPr lang="pl-PL" sz="1800" kern="100" dirty="0">
                <a:cs typeface="Times New Roman" panose="02020603050405020304" pitchFamily="18" charset="0"/>
              </a:rPr>
              <a:t>Osnovni </a:t>
            </a:r>
            <a:r>
              <a:rPr lang="pl-PL" sz="1800" kern="100" dirty="0" err="1">
                <a:cs typeface="Times New Roman" panose="02020603050405020304" pitchFamily="18" charset="0"/>
              </a:rPr>
              <a:t>modeli klasifikacije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Raven </a:t>
            </a:r>
            <a:r>
              <a:rPr lang="pl-PL" sz="1800" kern="100" dirty="0">
                <a:cs typeface="Times New Roman" panose="02020603050405020304" pitchFamily="18" charset="0"/>
              </a:rPr>
              <a:t>storitev za </a:t>
            </a:r>
            <a:r>
              <a:rPr lang="pl-PL" sz="1800" kern="100" dirty="0" err="1">
                <a:cs typeface="Times New Roman" panose="02020603050405020304" pitchFamily="18" charset="0"/>
              </a:rPr>
              <a:t>stranke</a:t>
            </a:r>
            <a:endParaRPr lang="pl-PL" sz="1800" kern="100" dirty="0">
              <a:cs typeface="Times New Roman" panose="02020603050405020304" pitchFamily="18" charset="0"/>
            </a:endParaRPr>
          </a:p>
          <a:p>
            <a:r>
              <a:rPr lang="en-US" sz="1800" kern="100" dirty="0" err="1">
                <a:cs typeface="Times New Roman" panose="02020603050405020304" pitchFamily="18" charset="0"/>
              </a:rPr>
              <a:t>Funkcije </a:t>
            </a:r>
            <a:r>
              <a:rPr lang="en-US" sz="1800" kern="100" dirty="0">
                <a:cs typeface="Times New Roman" panose="02020603050405020304" pitchFamily="18" charset="0"/>
              </a:rPr>
              <a:t>in delitev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Sistemi za dopolnjevanje zalog</a:t>
            </a:r>
            <a:endParaRPr lang="pl-PL" sz="1800" kern="100" dirty="0">
              <a:cs typeface="Times New Roman" panose="02020603050405020304" pitchFamily="18" charset="0"/>
            </a:endParaRPr>
          </a:p>
          <a:p>
            <a:r>
              <a:rPr lang="pl-PL" sz="1800" kern="100" dirty="0" err="1">
                <a:cs typeface="Times New Roman" panose="02020603050405020304" pitchFamily="18" charset="0"/>
              </a:rPr>
              <a:t>Stroški </a:t>
            </a:r>
            <a:r>
              <a:rPr lang="pl-PL" sz="1800" kern="100" dirty="0">
                <a:cs typeface="Times New Roman" panose="02020603050405020304" pitchFamily="18" charset="0"/>
              </a:rPr>
              <a:t>zalog</a:t>
            </a:r>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B0DCE586-D8E1-B8AF-205F-F285F992509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pl-PL" sz="3200" kern="100" dirty="0">
                <a:cs typeface="Times New Roman" panose="02020603050405020304" pitchFamily="18" charset="0"/>
              </a:rPr>
              <a:t>Delitev </a:t>
            </a:r>
            <a:r>
              <a:rPr lang="pl-PL" sz="3200" kern="100" dirty="0" err="1">
                <a:cs typeface="Times New Roman" panose="02020603050405020304" pitchFamily="18" charset="0"/>
              </a:rPr>
              <a:t>zalog</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38216074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8FAD0FDA-288B-5AA7-64E4-8C8071BE4726}"/>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75608BB-8DCF-E496-4A75-673EEC786B1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910BBFB-DD3D-9F81-A0DE-E4287195A523}"/>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Zaloge glede na mesto v </a:t>
            </a:r>
            <a:r>
              <a:rPr lang="sl-SI" kern="100" dirty="0">
                <a:cs typeface="Times New Roman" panose="02020603050405020304" pitchFamily="18" charset="0"/>
              </a:rPr>
              <a:t>oskrbovalni</a:t>
            </a:r>
            <a:r>
              <a:rPr lang="en-US" sz="3200" kern="100" dirty="0">
                <a:cs typeface="Times New Roman" panose="02020603050405020304" pitchFamily="18" charset="0"/>
              </a:rPr>
              <a:t> verigi</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en-US" sz="1800" b="1" kern="100" dirty="0">
                <a:cs typeface="Times New Roman" panose="02020603050405020304" pitchFamily="18" charset="0"/>
              </a:rPr>
              <a:t>materiali </a:t>
            </a:r>
            <a:r>
              <a:rPr lang="en-US" sz="1800" kern="100" dirty="0">
                <a:cs typeface="Times New Roman" panose="02020603050405020304" pitchFamily="18" charset="0"/>
              </a:rPr>
              <a:t>- surovine, osnovni in pomožni materiali, polizdelki tuje proizvodnje, embalaža, rezervni deli in odpadki,</a:t>
            </a:r>
          </a:p>
          <a:p>
            <a:pPr lvl="1"/>
            <a:r>
              <a:rPr lang="en-US" sz="1800" b="1" kern="100" dirty="0">
                <a:cs typeface="Times New Roman" panose="02020603050405020304" pitchFamily="18" charset="0"/>
              </a:rPr>
              <a:t>končni izdelki </a:t>
            </a:r>
            <a:r>
              <a:rPr lang="en-US" sz="1800" kern="100" dirty="0">
                <a:cs typeface="Times New Roman" panose="02020603050405020304" pitchFamily="18" charset="0"/>
              </a:rPr>
              <a:t>- končni izdelki, opravljene storitve, dokončana dela, vključno z gradbenimi in montažnimi deli, znanstvenimi in raziskovalnimi deli, projektiranjem, geodetskimi in kartografskimi deli itd,</a:t>
            </a:r>
          </a:p>
          <a:p>
            <a:pPr lvl="1"/>
            <a:r>
              <a:rPr lang="pl-PL" sz="1800" b="1" kern="100" dirty="0">
                <a:cs typeface="Times New Roman" panose="02020603050405020304" pitchFamily="18" charset="0"/>
              </a:rPr>
              <a:t>Polizdelki </a:t>
            </a:r>
            <a:r>
              <a:rPr lang="en-US" sz="1800" b="1" kern="100" dirty="0">
                <a:cs typeface="Times New Roman" panose="02020603050405020304" pitchFamily="18" charset="0"/>
              </a:rPr>
              <a:t>in nedokončani izdelki </a:t>
            </a:r>
            <a:r>
              <a:rPr lang="en-US" sz="1800" kern="100" dirty="0">
                <a:cs typeface="Times New Roman" panose="02020603050405020304" pitchFamily="18" charset="0"/>
              </a:rPr>
              <a:t>- nedokončana proizvodnja, tj. nedokončana proizvodnja (storitve, vključno z gradbenimi deli) in polizdelki (nedokončani izdelki) lastne proizvodnje,</a:t>
            </a:r>
          </a:p>
          <a:p>
            <a:pPr lvl="1"/>
            <a:r>
              <a:rPr lang="en-US" sz="1800" b="1" kern="100" dirty="0">
                <a:cs typeface="Times New Roman" panose="02020603050405020304" pitchFamily="18" charset="0"/>
              </a:rPr>
              <a:t>blago </a:t>
            </a:r>
            <a:r>
              <a:rPr lang="en-US" sz="1800" kern="100" dirty="0">
                <a:cs typeface="Times New Roman" panose="02020603050405020304" pitchFamily="18" charset="0"/>
              </a:rPr>
              <a:t>- opredmetene sestavine obratnih sredstev, kupljene za nadaljnjo prodajo v nespremenjeni obliki; predplačila za dobavo materiala</a:t>
            </a:r>
            <a:r>
              <a:rPr lang="en-US"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DD678836-379B-F80F-7EC2-7468E98FA78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0E9E94F-6170-3093-1A82-7C2832B4C95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8F1554A-E026-89F1-090B-6A62365B2748}"/>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Zaloge glede na merilo vzroka nastanka </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en-US" sz="1800" kern="100" dirty="0">
                <a:cs typeface="Times New Roman" panose="02020603050405020304" pitchFamily="18" charset="0"/>
              </a:rPr>
              <a:t>zaloge </a:t>
            </a:r>
            <a:r>
              <a:rPr lang="en-US" sz="1800" b="1" kern="100" dirty="0">
                <a:cs typeface="Times New Roman" panose="02020603050405020304" pitchFamily="18" charset="0"/>
              </a:rPr>
              <a:t>nedokončane proizvodnje </a:t>
            </a:r>
            <a:r>
              <a:rPr lang="en-US" sz="1800" kern="100" dirty="0">
                <a:cs typeface="Times New Roman" panose="02020603050405020304" pitchFamily="18" charset="0"/>
              </a:rPr>
              <a:t>so materiali in polizdelki v proizvodnem prostoru ter zaloge na poti, so vrednotene po proizvajalnih stroških, ki v skladu z Zakonom o računovodstvu vključujejo stroške, neposredno povezane z določenim izdelkom, in upravičen del stroškov, posredno povezanih s proizvodnjo izdelka,</a:t>
            </a:r>
          </a:p>
          <a:p>
            <a:pPr lvl="1"/>
            <a:r>
              <a:rPr lang="en-US" sz="1800" b="1" kern="100" dirty="0">
                <a:cs typeface="Times New Roman" panose="02020603050405020304" pitchFamily="18" charset="0"/>
              </a:rPr>
              <a:t>sezonska zaloga </a:t>
            </a:r>
            <a:r>
              <a:rPr lang="en-US" sz="1800" kern="100" dirty="0">
                <a:cs typeface="Times New Roman" panose="02020603050405020304" pitchFamily="18" charset="0"/>
              </a:rPr>
              <a:t>se ustvarja za zadovoljitev povpraševanja skozi vse leto, vendar se proizvaja le sezonsko (kmetijski proizvodi, sadje), je namerno ustvarjena in je posledica razlike med obsegom prodaje in obsegom proizvodnje v določenem obdobju,</a:t>
            </a:r>
          </a:p>
          <a:p>
            <a:pPr lvl="1"/>
            <a:r>
              <a:rPr lang="en-US" sz="1800" b="1" kern="100" dirty="0">
                <a:cs typeface="Times New Roman" panose="02020603050405020304" pitchFamily="18" charset="0"/>
              </a:rPr>
              <a:t>promocijske zaloge </a:t>
            </a:r>
            <a:r>
              <a:rPr lang="en-US" sz="1800" kern="100" dirty="0">
                <a:cs typeface="Times New Roman" panose="02020603050405020304" pitchFamily="18" charset="0"/>
              </a:rPr>
              <a:t>se vzdržujejo med tržno promocijo in se kopičijo pred datumom promocije; gre za zaloge, ki se vzdržujejo zato, da se logistični sistem lahko hitro odzove na tržno ali cenovno promocijo,</a:t>
            </a:r>
          </a:p>
          <a:p>
            <a:pPr lvl="1"/>
            <a:r>
              <a:rPr lang="en-US" sz="1800" b="1" kern="100" dirty="0">
                <a:cs typeface="Times New Roman" panose="02020603050405020304" pitchFamily="18" charset="0"/>
              </a:rPr>
              <a:t>špekulativne zaloge </a:t>
            </a:r>
            <a:r>
              <a:rPr lang="en-US" sz="1800" kern="100" dirty="0">
                <a:cs typeface="Times New Roman" panose="02020603050405020304" pitchFamily="18" charset="0"/>
              </a:rPr>
              <a:t>se ustvarjajo v pričakovanju rasti cen, sprememb deviznih tečajev ali sprememb v družbenopolitični razsežnosti.</a:t>
            </a:r>
          </a:p>
          <a:p>
            <a:pPr marL="0" indent="0">
              <a:buNone/>
            </a:pP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118771E7-241B-8B66-3A8C-9BFE430382A9}"/>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603708C-8454-12D1-3220-0A57C03875C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709F7E5D-B3B2-44FB-AA47-83D58CAE756F}"/>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sz="3200" kern="100" dirty="0">
                <a:cs typeface="Times New Roman" panose="02020603050405020304" pitchFamily="18" charset="0"/>
              </a:rPr>
              <a:t>Elementi strukture </a:t>
            </a:r>
            <a:r>
              <a:rPr lang="pl-PL" sz="3200" kern="100" dirty="0" err="1">
                <a:cs typeface="Times New Roman" panose="02020603050405020304" pitchFamily="18" charset="0"/>
              </a:rPr>
              <a:t>zalog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391185781"/>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C9A17638-10E7-E745-F906-7A7E50DD68FC}"/>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A721AA6-66A0-5A72-58AA-C9AFC003109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FBD1C3D8-630D-5B5B-06BC-F4070B6E63D6}"/>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en-US" sz="1800" b="1" dirty="0" err="1">
                <a:effectLst/>
                <a:latin typeface="Tahoma" panose="020B0604030504040204" pitchFamily="34" charset="0"/>
                <a:ea typeface="Calibri" panose="020F0502020204030204" pitchFamily="34" charset="0"/>
                <a:cs typeface="Times New Roman" panose="02020603050405020304" pitchFamily="18" charset="0"/>
              </a:rPr>
              <a:t>Ciklična </a:t>
            </a:r>
            <a:r>
              <a:rPr lang="en-US" sz="1800" b="1" dirty="0">
                <a:effectLst/>
                <a:latin typeface="Tahoma" panose="020B0604030504040204" pitchFamily="34" charset="0"/>
                <a:ea typeface="Calibri" panose="020F0502020204030204" pitchFamily="34" charset="0"/>
                <a:cs typeface="Times New Roman" panose="02020603050405020304" pitchFamily="18" charset="0"/>
              </a:rPr>
              <a:t>zaloga</a:t>
            </a:r>
            <a:r>
              <a:rPr lang="en-US" sz="1800" dirty="0">
                <a:effectLst/>
                <a:latin typeface="Tahoma" panose="020B0604030504040204" pitchFamily="34" charset="0"/>
                <a:ea typeface="Calibri" panose="020F0502020204030204" pitchFamily="34" charset="0"/>
                <a:cs typeface="Times New Roman" panose="02020603050405020304" pitchFamily="18" charset="0"/>
              </a:rPr>
              <a:t>, obnavljajoča se zaloga, je zaloga, ki jo podjetje porabi pri običajni proizvodnji ali distribuciji in jo ponovno ustvari v rutinskem postopku naročanja</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ciklične zaloge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Ciklična zaloga v določenem obdobju je enaka polovici povprečnega obsega pošiljk v tem obdobju:</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SC = 1/2 × DS</a:t>
            </a:r>
            <a:endParaRPr lang="pl-PL" sz="1800"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SC - ciklična zaloga,</a:t>
            </a:r>
          </a:p>
          <a:p>
            <a:pPr marL="457200" lvl="1" indent="0">
              <a:buNone/>
            </a:pPr>
            <a:r>
              <a:rPr lang="en-US" sz="1800" kern="100" dirty="0">
                <a:solidFill>
                  <a:srgbClr val="002060"/>
                </a:solidFill>
                <a:cs typeface="Times New Roman" panose="02020603050405020304" pitchFamily="18" charset="0"/>
              </a:rPr>
              <a:t>DS - povprečna velikost dostave.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
        <p:nvSpPr>
          <p:cNvPr id="5" name="PoljeZBesedilom 4">
            <a:extLst>
              <a:ext uri="{FF2B5EF4-FFF2-40B4-BE49-F238E27FC236}">
                <a16:creationId xmlns:a16="http://schemas.microsoft.com/office/drawing/2014/main" id="{D38311CB-7FE6-E78A-65E6-D96EA5BBD408}"/>
              </a:ext>
            </a:extLst>
          </p:cNvPr>
          <p:cNvSpPr txBox="1"/>
          <p:nvPr/>
        </p:nvSpPr>
        <p:spPr>
          <a:xfrm>
            <a:off x="6459697" y="6137687"/>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6" name="Slika 5">
            <a:extLst>
              <a:ext uri="{FF2B5EF4-FFF2-40B4-BE49-F238E27FC236}">
                <a16:creationId xmlns:a16="http://schemas.microsoft.com/office/drawing/2014/main" id="{24C1D2CC-7927-7B07-F2C4-D6A25107FCBA}"/>
              </a:ext>
            </a:extLst>
          </p:cNvPr>
          <p:cNvPicPr>
            <a:picLocks noChangeAspect="1"/>
          </p:cNvPicPr>
          <p:nvPr/>
        </p:nvPicPr>
        <p:blipFill>
          <a:blip r:embed="rId3"/>
          <a:stretch>
            <a:fillRect/>
          </a:stretch>
        </p:blipFill>
        <p:spPr>
          <a:xfrm>
            <a:off x="11443995" y="6160955"/>
            <a:ext cx="635235" cy="644763"/>
          </a:xfrm>
          <a:prstGeom prst="rect">
            <a:avLst/>
          </a:prstGeom>
          <a:solidFill>
            <a:schemeClr val="bg1"/>
          </a:solidFill>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varnostne zaloge</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err="1">
                <a:ea typeface="Calibri" panose="020F0502020204030204" pitchFamily="34" charset="0"/>
                <a:cs typeface="Times New Roman" panose="02020603050405020304" pitchFamily="18" charset="0"/>
              </a:rPr>
              <a:t>Varnostne </a:t>
            </a:r>
            <a:r>
              <a:rPr lang="en-US" sz="1800" b="1" dirty="0">
                <a:ea typeface="Calibri" panose="020F0502020204030204" pitchFamily="34" charset="0"/>
                <a:cs typeface="Times New Roman" panose="02020603050405020304" pitchFamily="18" charset="0"/>
              </a:rPr>
              <a:t>zaloge</a:t>
            </a:r>
            <a:r>
              <a:rPr lang="en-US" sz="1800" dirty="0">
                <a:ea typeface="Calibri" panose="020F0502020204030204" pitchFamily="34" charset="0"/>
                <a:cs typeface="Times New Roman" panose="02020603050405020304" pitchFamily="18" charset="0"/>
              </a:rPr>
              <a:t>, zaloge, ki se ne obračajo, so namenjene preprečevanju izrednih izpadov v proizvodnji ali distribuciji ter so rezerva za zamude pri dobavah in izpolnjevanju naročil, so odvisne od ravni storitev za stranke na podlagi verjetnostnega pristopa (PSL)</a:t>
            </a:r>
            <a:r>
              <a:rPr lang="pl-PL" sz="1800" dirty="0">
                <a:ea typeface="Calibri" panose="020F0502020204030204" pitchFamily="34" charset="0"/>
                <a:cs typeface="Times New Roman" panose="02020603050405020304" pitchFamily="18" charset="0"/>
              </a:rPr>
              <a:t>.</a:t>
            </a:r>
            <a:endParaRPr lang="pl-PL" sz="2000" dirty="0"/>
          </a:p>
        </p:txBody>
      </p:sp>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Varnostne zaloge se lahko spremenijo zaradi nihanja povpraševanja in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dobavnih</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rokov. Izračuna se na naslednji način: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pl-PL" sz="1600" kern="100" dirty="0">
                <a:solidFill>
                  <a:srgbClr val="002060"/>
                </a:solidFill>
                <a:cs typeface="Times New Roman" panose="02020603050405020304" pitchFamily="18" charset="0"/>
              </a:rPr>
              <a:t>SS = ω(PSL) × </a:t>
            </a:r>
            <a:r>
              <a:rPr lang="pl-PL" sz="1600" kern="100" dirty="0" err="1">
                <a:solidFill>
                  <a:srgbClr val="002060"/>
                </a:solidFill>
                <a:cs typeface="Times New Roman" panose="02020603050405020304" pitchFamily="18" charset="0"/>
              </a:rPr>
              <a:t>ϭDT</a:t>
            </a:r>
            <a:endParaRPr lang="pl-PL" sz="1600"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varnostne zaloge,</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varnostni faktor, ki je odvisen od ravni storitev za stranke in vrste porazdelitve, ki opisuje spremenljivost povpraševanja v ciklu dopolnjevanja; v literaturi in praktičnih aplikacijah se najpogosteje predpostavlja normalna porazdelitev, ki se za določeno raven POP odčita iz statističnih tabel,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ϭ- standardni odklon povpraševanja v ciklu dopolnjevanja zalog, se izračuna po formuli:</a:t>
            </a:r>
            <a:endParaRPr lang="pl-PL" sz="1200" kern="100" dirty="0">
              <a:solidFill>
                <a:srgbClr val="002060"/>
              </a:solidFill>
              <a:cs typeface="Times New Roman" panose="02020603050405020304" pitchFamily="18" charset="0"/>
            </a:endParaRPr>
          </a:p>
          <a:p>
            <a:pPr marL="457200" lvl="1" indent="0" algn="ctr">
              <a:buNone/>
            </a:pPr>
            <a:r>
              <a:rPr lang="pl-PL" sz="1800" kern="100" dirty="0" err="1">
                <a:solidFill>
                  <a:srgbClr val="002060"/>
                </a:solidFill>
                <a:cs typeface="Times New Roman" panose="02020603050405020304" pitchFamily="18" charset="0"/>
              </a:rPr>
              <a:t>ϭD</a:t>
            </a:r>
            <a:r>
              <a:rPr lang="pl-PL" sz="1800" kern="100" dirty="0">
                <a:solidFill>
                  <a:srgbClr val="002060"/>
                </a:solidFill>
                <a:cs typeface="Times New Roman" panose="02020603050405020304" pitchFamily="18" charset="0"/>
              </a:rPr>
              <a:t>T </a:t>
            </a:r>
          </a:p>
          <a:p>
            <a:pPr marL="457200" lvl="1" indent="0">
              <a:buNone/>
            </a:pPr>
            <a:r>
              <a:rPr lang="pl-PL" sz="1100" kern="100" dirty="0" err="1">
                <a:solidFill>
                  <a:srgbClr val="002060"/>
                </a:solidFill>
                <a:cs typeface="Times New Roman" panose="02020603050405020304" pitchFamily="18" charset="0"/>
              </a:rPr>
              <a:t>ϭD </a:t>
            </a:r>
            <a:r>
              <a:rPr lang="pl-PL" sz="1100" kern="100" dirty="0">
                <a:solidFill>
                  <a:srgbClr val="002060"/>
                </a:solidFill>
                <a:cs typeface="Times New Roman" panose="02020603050405020304" pitchFamily="18" charset="0"/>
              </a:rPr>
              <a:t>- standardni </a:t>
            </a:r>
            <a:r>
              <a:rPr lang="pl-PL" sz="1100" kern="100" dirty="0" err="1">
                <a:solidFill>
                  <a:srgbClr val="002060"/>
                </a:solidFill>
                <a:cs typeface="Times New Roman" panose="02020603050405020304" pitchFamily="18" charset="0"/>
              </a:rPr>
              <a:t>odklon povpraševanja</a:t>
            </a:r>
            <a:endParaRPr lang="pl-PL" sz="1100" kern="100" dirty="0">
              <a:solidFill>
                <a:srgbClr val="002060"/>
              </a:solidFill>
              <a:cs typeface="Times New Roman" panose="02020603050405020304" pitchFamily="18" charset="0"/>
            </a:endParaRPr>
          </a:p>
          <a:p>
            <a:pPr marL="457200" lvl="1" indent="0">
              <a:buNone/>
            </a:pPr>
            <a:r>
              <a:rPr lang="pl-PL" sz="1100" kern="100" dirty="0" err="1">
                <a:solidFill>
                  <a:srgbClr val="002060"/>
                </a:solidFill>
                <a:cs typeface="Times New Roman" panose="02020603050405020304" pitchFamily="18" charset="0"/>
              </a:rPr>
              <a:t>ϭT </a:t>
            </a:r>
            <a:r>
              <a:rPr lang="pl-PL" sz="1100" kern="100" dirty="0">
                <a:solidFill>
                  <a:srgbClr val="002060"/>
                </a:solidFill>
                <a:cs typeface="Times New Roman" panose="02020603050405020304" pitchFamily="18" charset="0"/>
              </a:rPr>
              <a:t>- standardni </a:t>
            </a:r>
            <a:r>
              <a:rPr lang="pl-PL" sz="1100" kern="100" dirty="0" err="1">
                <a:solidFill>
                  <a:srgbClr val="002060"/>
                </a:solidFill>
                <a:cs typeface="Times New Roman" panose="02020603050405020304" pitchFamily="18" charset="0"/>
              </a:rPr>
              <a:t>odklon časa priprave</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D - </a:t>
            </a:r>
            <a:r>
              <a:rPr lang="pl-PL" sz="1100" kern="100" dirty="0" err="1">
                <a:solidFill>
                  <a:srgbClr val="002060"/>
                </a:solidFill>
                <a:cs typeface="Times New Roman" panose="02020603050405020304" pitchFamily="18" charset="0"/>
              </a:rPr>
              <a:t>povprečno povpraševanje</a:t>
            </a:r>
            <a:endParaRPr lang="pl-PL" sz="1100" kern="100" dirty="0">
              <a:solidFill>
                <a:srgbClr val="002060"/>
              </a:solidFill>
              <a:cs typeface="Times New Roman" panose="02020603050405020304" pitchFamily="18" charset="0"/>
            </a:endParaRPr>
          </a:p>
          <a:p>
            <a:pPr marL="457200" lvl="1" indent="0">
              <a:buNone/>
            </a:pPr>
            <a:r>
              <a:rPr lang="pl-PL" sz="1100" kern="100" dirty="0">
                <a:solidFill>
                  <a:srgbClr val="002060"/>
                </a:solidFill>
                <a:cs typeface="Times New Roman" panose="02020603050405020304" pitchFamily="18" charset="0"/>
              </a:rPr>
              <a:t>T - </a:t>
            </a:r>
            <a:r>
              <a:rPr lang="pl-PL" sz="1100" kern="100" dirty="0" err="1">
                <a:solidFill>
                  <a:srgbClr val="002060"/>
                </a:solidFill>
                <a:cs typeface="Times New Roman" panose="02020603050405020304" pitchFamily="18" charset="0"/>
              </a:rPr>
              <a:t>čas izvedbe</a:t>
            </a:r>
            <a:endParaRPr lang="pl-PL" sz="11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400146" y="3429000"/>
            <a:ext cx="1360920" cy="1145765"/>
          </a:xfrm>
          <a:prstGeom prst="rect">
            <a:avLst/>
          </a:prstGeom>
        </p:spPr>
      </p:pic>
      <p:pic>
        <p:nvPicPr>
          <p:cNvPr id="2" name="Slika 1">
            <a:extLst>
              <a:ext uri="{FF2B5EF4-FFF2-40B4-BE49-F238E27FC236}">
                <a16:creationId xmlns:a16="http://schemas.microsoft.com/office/drawing/2014/main" id="{EE1667C7-8074-562A-FF69-E9AA2577DD41}"/>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4FB9429-B70C-4C00-02A6-6FAA519DD265}"/>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A7B79BB4-DE1E-D5F1-0B79-EC342383911B}"/>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pl-PL" kern="100" dirty="0" err="1">
                <a:cs typeface="Times New Roman" panose="02020603050405020304" pitchFamily="18" charset="0"/>
              </a:rPr>
              <a:t>Struktura </a:t>
            </a:r>
            <a:r>
              <a:rPr lang="pl-PL" kern="100" dirty="0">
                <a:cs typeface="Times New Roman" panose="02020603050405020304" pitchFamily="18" charset="0"/>
              </a:rPr>
              <a:t>zalog - </a:t>
            </a:r>
            <a:r>
              <a:rPr lang="pl-PL" kern="100" dirty="0" err="1">
                <a:cs typeface="Times New Roman" panose="02020603050405020304" pitchFamily="18" charset="0"/>
              </a:rPr>
              <a:t>presežne 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en-US" sz="1800" b="1" dirty="0" err="1">
                <a:ea typeface="Calibri" panose="020F0502020204030204" pitchFamily="34" charset="0"/>
                <a:cs typeface="Times New Roman" panose="02020603050405020304" pitchFamily="18" charset="0"/>
              </a:rPr>
              <a:t>Presežne </a:t>
            </a:r>
            <a:r>
              <a:rPr lang="en-US" sz="1800" b="1" dirty="0">
                <a:ea typeface="Calibri" panose="020F0502020204030204" pitchFamily="34" charset="0"/>
                <a:cs typeface="Times New Roman" panose="02020603050405020304" pitchFamily="18" charset="0"/>
              </a:rPr>
              <a:t>zaloge </a:t>
            </a:r>
            <a:r>
              <a:rPr lang="en-US" sz="1800" dirty="0">
                <a:ea typeface="Calibri" panose="020F0502020204030204" pitchFamily="34" charset="0"/>
                <a:cs typeface="Times New Roman" panose="02020603050405020304" pitchFamily="18" charset="0"/>
              </a:rPr>
              <a:t>so opredeljene kot neobratne, odvečne ali mrtve zaloge, ki za podjetje nimajo vrednosti in se jih mora znebiti, saj je vzdrževanje teh zalog za podjetje neupravičen strošek</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pl-PL" sz="1800" kern="100" dirty="0">
                <a:solidFill>
                  <a:srgbClr val="002060"/>
                </a:solidFill>
                <a:cs typeface="Times New Roman" panose="02020603050405020304" pitchFamily="18" charset="0"/>
              </a:rPr>
              <a:t>Zapas cykliczny w danym okresie jest równy połowie średniej wielkości dostawy </a:t>
            </a:r>
            <a:br>
              <a:rPr lang="pl-PL" sz="1800" kern="100" dirty="0">
                <a:solidFill>
                  <a:srgbClr val="002060"/>
                </a:solidFill>
                <a:cs typeface="Times New Roman" panose="02020603050405020304" pitchFamily="18" charset="0"/>
              </a:rPr>
            </a:br>
            <a:r>
              <a:rPr lang="pl-PL"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pl-PL"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pl-PL" sz="1800" kern="100" dirty="0">
                <a:solidFill>
                  <a:srgbClr val="002060"/>
                </a:solidFill>
                <a:cs typeface="Times New Roman" panose="02020603050405020304" pitchFamily="18" charset="0"/>
              </a:rPr>
              <a:t>ZC - zapas cykliczny</a:t>
            </a:r>
          </a:p>
          <a:p>
            <a:pPr marL="457200" lvl="1" indent="0">
              <a:buNone/>
            </a:pPr>
            <a:r>
              <a:rPr lang="pl-PL"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Presežek zalog je presežek zalog nad potrebami, ki so opredeljene s povprečnim povpraševanjem v ciklu dopolnjevanja zalog in predvideno ravnjo storitev za stranke. Izračuna se po formuli:</a:t>
            </a:r>
          </a:p>
          <a:p>
            <a:pPr marL="457200" lvl="1" indent="0" algn="ctr">
              <a:buNone/>
            </a:pPr>
            <a:r>
              <a:rPr lang="en-US" sz="1800" kern="100" dirty="0">
                <a:solidFill>
                  <a:srgbClr val="002060"/>
                </a:solidFill>
                <a:cs typeface="Times New Roman" panose="02020603050405020304" pitchFamily="18" charset="0"/>
              </a:rPr>
              <a:t>SE = SAV - SS - SC </a:t>
            </a:r>
          </a:p>
          <a:p>
            <a:pPr marL="457200" lvl="1" indent="0">
              <a:buNone/>
            </a:pPr>
            <a:r>
              <a:rPr lang="en-US" sz="1800" kern="100" dirty="0">
                <a:solidFill>
                  <a:srgbClr val="002060"/>
                </a:solidFill>
                <a:cs typeface="Times New Roman" panose="02020603050405020304" pitchFamily="18" charset="0"/>
              </a:rPr>
              <a:t>SE - presežne zaloge,</a:t>
            </a:r>
          </a:p>
          <a:p>
            <a:pPr marL="457200" lvl="1" indent="0">
              <a:buNone/>
            </a:pPr>
            <a:r>
              <a:rPr lang="en-US" sz="1800" kern="100" dirty="0">
                <a:solidFill>
                  <a:srgbClr val="002060"/>
                </a:solidFill>
                <a:cs typeface="Times New Roman" panose="02020603050405020304" pitchFamily="18" charset="0"/>
              </a:rPr>
              <a:t>SAV - </a:t>
            </a:r>
            <a:r>
              <a:rPr lang="pl-PL" sz="1800" kern="100" dirty="0" err="1">
                <a:solidFill>
                  <a:srgbClr val="002060"/>
                </a:solidFill>
                <a:cs typeface="Times New Roman" panose="02020603050405020304" pitchFamily="18" charset="0"/>
              </a:rPr>
              <a:t>povprečna </a:t>
            </a:r>
            <a:r>
              <a:rPr lang="en-US" sz="1800" kern="100" dirty="0">
                <a:solidFill>
                  <a:srgbClr val="002060"/>
                </a:solidFill>
                <a:cs typeface="Times New Roman" panose="02020603050405020304" pitchFamily="18" charset="0"/>
              </a:rPr>
              <a:t>zaloga,</a:t>
            </a:r>
          </a:p>
          <a:p>
            <a:pPr marL="457200" lvl="1" indent="0">
              <a:buNone/>
            </a:pPr>
            <a:r>
              <a:rPr lang="en-US" sz="1800" kern="100" dirty="0">
                <a:solidFill>
                  <a:srgbClr val="002060"/>
                </a:solidFill>
                <a:cs typeface="Times New Roman" panose="02020603050405020304" pitchFamily="18" charset="0"/>
              </a:rPr>
              <a:t>SS - varnostna zaloga,</a:t>
            </a:r>
          </a:p>
          <a:p>
            <a:pPr marL="457200" lvl="1" indent="0">
              <a:buNone/>
            </a:pPr>
            <a:r>
              <a:rPr lang="en-US" sz="1800" kern="100" dirty="0">
                <a:solidFill>
                  <a:srgbClr val="002060"/>
                </a:solidFill>
                <a:cs typeface="Times New Roman" panose="02020603050405020304" pitchFamily="18" charset="0"/>
              </a:rPr>
              <a:t>SC - ciklična zaloga.</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5" name="Slika 4">
            <a:extLst>
              <a:ext uri="{FF2B5EF4-FFF2-40B4-BE49-F238E27FC236}">
                <a16:creationId xmlns:a16="http://schemas.microsoft.com/office/drawing/2014/main" id="{38E67F52-A347-D764-C1A2-4B1AB8A100EF}"/>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9" name="PoljeZBesedilom 8">
            <a:extLst>
              <a:ext uri="{FF2B5EF4-FFF2-40B4-BE49-F238E27FC236}">
                <a16:creationId xmlns:a16="http://schemas.microsoft.com/office/drawing/2014/main" id="{57B41A21-DA66-3736-FE2F-F1E5B28E1504}"/>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BAEF3276-FFFE-D5FA-9C0B-7FB2C9140152}"/>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SISTEMI ZA DOPOLNJEVANJE ZALOG</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EC76127F-1AF1-6CBA-8EF7-DCBA42EFC98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AAAE00A-A44B-F919-EB3E-4D39A02E100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74978A0E-95FA-9EF1-FB06-A644EBF709F4}"/>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 brezplačen zalogaj</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en-US" sz="2000" b="1" dirty="0" err="1"/>
              <a:t>Prosta </a:t>
            </a:r>
            <a:r>
              <a:rPr lang="en-US" sz="2000" b="1" dirty="0"/>
              <a:t>zaloga </a:t>
            </a:r>
            <a:r>
              <a:rPr lang="en-US" sz="2000" dirty="0"/>
              <a:t>ali razpoložljiva zaloga je zaloga, ki je trenutno ali v bližnji prihodnosti na voljo za izdajo strankam (zunanjim ali notranjim); upošteva se zaloga, ki je bila naročena pri dobaviteljih, vendar še ni bila dobavljena, vendar bo dobavljena v bližnji prihodnosti in bo povečala raven zaloge; blago, ki ga je kupila zunanja stranka ali rezervirala notranja stranka, vendar še ni fizično zapustilo skladišča, ni vključeno v razpoložljivo zalogo</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800" kern="100" dirty="0">
                <a:solidFill>
                  <a:srgbClr val="002060"/>
                </a:solidFill>
                <a:cs typeface="Times New Roman" panose="02020603050405020304" pitchFamily="18" charset="0"/>
              </a:rPr>
              <a:t>Prosta zaloga se izračuna na naslednji način:</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en-US" sz="1800" kern="100" dirty="0">
                <a:solidFill>
                  <a:srgbClr val="002060"/>
                </a:solidFill>
                <a:cs typeface="Times New Roman" panose="02020603050405020304" pitchFamily="18" charset="0"/>
              </a:rPr>
              <a:t>SF = SW + SO - SR </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en-US" sz="1800" kern="100" dirty="0">
                <a:solidFill>
                  <a:srgbClr val="002060"/>
                </a:solidFill>
                <a:cs typeface="Times New Roman" panose="02020603050405020304" pitchFamily="18" charset="0"/>
              </a:rPr>
              <a:t>SF - prosta zaloga,</a:t>
            </a:r>
          </a:p>
          <a:p>
            <a:pPr marL="457200" lvl="1" indent="0">
              <a:buNone/>
            </a:pPr>
            <a:r>
              <a:rPr lang="en-US" sz="1800" kern="100" dirty="0">
                <a:solidFill>
                  <a:srgbClr val="002060"/>
                </a:solidFill>
                <a:cs typeface="Times New Roman" panose="02020603050405020304" pitchFamily="18" charset="0"/>
              </a:rPr>
              <a:t>SW - zaloga v skladišču,</a:t>
            </a:r>
          </a:p>
          <a:p>
            <a:pPr marL="457200" lvl="1" indent="0">
              <a:buNone/>
            </a:pPr>
            <a:r>
              <a:rPr lang="en-US" sz="1800" kern="100" dirty="0">
                <a:solidFill>
                  <a:srgbClr val="002060"/>
                </a:solidFill>
                <a:cs typeface="Times New Roman" panose="02020603050405020304" pitchFamily="18" charset="0"/>
              </a:rPr>
              <a:t>SO - zaloga je bila naročena, vendar ni bila dobavljena,</a:t>
            </a:r>
          </a:p>
          <a:p>
            <a:pPr marL="457200" lvl="1" indent="0">
              <a:buNone/>
            </a:pPr>
            <a:r>
              <a:rPr lang="en-US" sz="1800" kern="100" dirty="0">
                <a:solidFill>
                  <a:srgbClr val="002060"/>
                </a:solidFill>
                <a:cs typeface="Times New Roman" panose="02020603050405020304" pitchFamily="18" charset="0"/>
              </a:rPr>
              <a:t>SR - zaloga je rezervirana, vendar ni sproščena iz zaloge.</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7B5FE9E7-3524-F075-6180-42D0EA5639D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6107F35-76B0-D8F4-28ED-9F507983BCD3}"/>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FA9DBBBF-30B2-34A0-9864-B8595E1ED5B7}"/>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a:t>
            </a:r>
            <a:r>
              <a:rPr lang="pl-PL" kern="100" dirty="0">
                <a:cs typeface="Times New Roman" panose="02020603050405020304" pitchFamily="18" charset="0"/>
              </a:rPr>
              <a:t>- točka ponovnega naročila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pl-PL" sz="2000" b="1" dirty="0"/>
              <a:t>Točka ponovnega naročila </a:t>
            </a:r>
            <a:r>
              <a:rPr lang="en-US" sz="2000" dirty="0"/>
              <a:t>se uporablja v sistemih: obnavljanje zalog na podlagi informacijske ravni, min-max, periodično z določeno informacijsko ravnjo in fiksnimi količinami dobave, periodično z določeno informacijsko in maksimalno ravnjo ter spremenljivimi količinami dobave</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Informacijska zaloga se izračuna po formuli:</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D × T + SS  </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pl-PL" sz="1400" kern="100" dirty="0">
                <a:solidFill>
                  <a:srgbClr val="002060"/>
                </a:solidFill>
                <a:cs typeface="Times New Roman" panose="02020603050405020304" pitchFamily="18" charset="0"/>
              </a:rPr>
              <a:t>ROP </a:t>
            </a:r>
            <a:r>
              <a:rPr lang="en-US" sz="1400" kern="100" dirty="0">
                <a:solidFill>
                  <a:srgbClr val="002060"/>
                </a:solidFill>
                <a:cs typeface="Times New Roman" panose="02020603050405020304" pitchFamily="18" charset="0"/>
              </a:rPr>
              <a:t>- </a:t>
            </a:r>
            <a:r>
              <a:rPr lang="pl-PL" sz="1400" kern="100" dirty="0">
                <a:solidFill>
                  <a:srgbClr val="002060"/>
                </a:solidFill>
                <a:cs typeface="Times New Roman" panose="02020603050405020304" pitchFamily="18" charset="0"/>
              </a:rPr>
              <a:t>točka ponovnega naročila</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D - povprečno povpraševanje v sprejeti časovni enoti (npr. dan, teden),</a:t>
            </a:r>
          </a:p>
          <a:p>
            <a:pPr marL="457200" lvl="1" indent="0">
              <a:buNone/>
            </a:pPr>
            <a:r>
              <a:rPr lang="en-US" sz="1400" kern="100" dirty="0">
                <a:solidFill>
                  <a:srgbClr val="002060"/>
                </a:solidFill>
                <a:cs typeface="Times New Roman" panose="02020603050405020304" pitchFamily="18" charset="0"/>
              </a:rPr>
              <a:t>T - čas cikla dopolnjevanja zalog </a:t>
            </a:r>
            <a:r>
              <a:rPr lang="pl-PL" sz="1400" kern="100" dirty="0">
                <a:solidFill>
                  <a:srgbClr val="002060"/>
                </a:solidFill>
                <a:cs typeface="Times New Roman" panose="02020603050405020304" pitchFamily="18" charset="0"/>
              </a:rPr>
              <a:t>(</a:t>
            </a:r>
            <a:r>
              <a:rPr lang="pl-PL" sz="1400" kern="100" dirty="0" err="1">
                <a:solidFill>
                  <a:srgbClr val="002060"/>
                </a:solidFill>
                <a:cs typeface="Times New Roman" panose="02020603050405020304" pitchFamily="18" charset="0"/>
              </a:rPr>
              <a:t>čas priprave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SS - varnostna zaloga.</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4684CA9E-0A0F-043F-1664-7D76EA07CAF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7753F71-4204-1086-D785-B6ADFDDC5D55}"/>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90F100C-3BF8-30EF-385C-FC1D3BDB4360}"/>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OPREDELITEV ZALOGE</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8923872B-085E-3299-18D9-C0A267237AD5}"/>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6B39CAD5-6824-CE02-17F0-7D5A5257B81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C4739F29-8EC4-4277-B3E0-48A2910F28C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Sistemi za dopolnjevanje zalog </a:t>
            </a:r>
            <a:r>
              <a:rPr lang="pl-PL" kern="100" dirty="0">
                <a:cs typeface="Times New Roman" panose="02020603050405020304" pitchFamily="18" charset="0"/>
              </a:rPr>
              <a:t>- največja </a:t>
            </a:r>
            <a:r>
              <a:rPr lang="pl-PL" kern="100" dirty="0" err="1">
                <a:cs typeface="Times New Roman" panose="02020603050405020304" pitchFamily="18" charset="0"/>
              </a:rPr>
              <a:t>zaloga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en-US" sz="2000" b="1" dirty="0" err="1"/>
              <a:t>Največja </a:t>
            </a:r>
            <a:r>
              <a:rPr lang="en-US" sz="2000" b="1" dirty="0"/>
              <a:t>zaloga </a:t>
            </a:r>
            <a:r>
              <a:rPr lang="en-US" sz="2000" dirty="0"/>
              <a:t>se uporablja v sistemih obnove zalog: na podlagi periodičnega pregleda, min-max, periodično s posebnimi informacijami in največjo ravnjo ter spremenljivim obsegom dobave</a:t>
            </a:r>
            <a:r>
              <a:rPr lang="pl-PL" sz="2000" dirty="0"/>
              <a:t>.</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Največja zaloga se izračuna po formuli:</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SMAX = D × (T + T0) + SS</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SMAX - največja zaloga,</a:t>
            </a:r>
          </a:p>
          <a:p>
            <a:pPr marL="457200" lvl="1" indent="0">
              <a:buNone/>
            </a:pPr>
            <a:r>
              <a:rPr lang="en-US" sz="1400" kern="100" dirty="0">
                <a:solidFill>
                  <a:srgbClr val="002060"/>
                </a:solidFill>
                <a:cs typeface="Times New Roman" panose="02020603050405020304" pitchFamily="18" charset="0"/>
              </a:rPr>
              <a:t>D - povprečno povpraševanje na časovno enoto (npr. dan, teden),</a:t>
            </a:r>
          </a:p>
          <a:p>
            <a:pPr marL="457200" lvl="1" indent="0">
              <a:buNone/>
            </a:pPr>
            <a:r>
              <a:rPr lang="en-US" sz="1400" kern="100" dirty="0">
                <a:solidFill>
                  <a:srgbClr val="002060"/>
                </a:solidFill>
                <a:cs typeface="Times New Roman" panose="02020603050405020304" pitchFamily="18" charset="0"/>
              </a:rPr>
              <a:t>T - čas cikla dopolnjevanja </a:t>
            </a:r>
            <a:r>
              <a:rPr lang="pl-PL" sz="1400" kern="100" dirty="0">
                <a:solidFill>
                  <a:srgbClr val="002060"/>
                </a:solidFill>
                <a:cs typeface="Times New Roman" panose="02020603050405020304" pitchFamily="18" charset="0"/>
              </a:rPr>
              <a:t>(</a:t>
            </a:r>
            <a:r>
              <a:rPr lang="pl-PL" sz="1400" kern="100" dirty="0" err="1">
                <a:solidFill>
                  <a:srgbClr val="002060"/>
                </a:solidFill>
                <a:cs typeface="Times New Roman" panose="02020603050405020304" pitchFamily="18" charset="0"/>
              </a:rPr>
              <a:t>čas priprave</a:t>
            </a:r>
            <a:r>
              <a:rPr lang="pl-PL" sz="1400" kern="100" dirty="0">
                <a:solidFill>
                  <a:srgbClr val="002060"/>
                </a:solidFill>
                <a:cs typeface="Times New Roman" panose="02020603050405020304" pitchFamily="18" charset="0"/>
              </a:rPr>
              <a:t>)</a:t>
            </a:r>
            <a:r>
              <a:rPr lang="en-US" sz="1400" kern="100" dirty="0">
                <a:solidFill>
                  <a:srgbClr val="002060"/>
                </a:solidFill>
                <a:cs typeface="Times New Roman" panose="02020603050405020304" pitchFamily="18" charset="0"/>
              </a:rPr>
              <a:t>,</a:t>
            </a:r>
          </a:p>
          <a:p>
            <a:pPr marL="457200" lvl="1" indent="0">
              <a:buNone/>
            </a:pPr>
            <a:r>
              <a:rPr lang="en-US" sz="1400" kern="100" dirty="0">
                <a:solidFill>
                  <a:srgbClr val="002060"/>
                </a:solidFill>
                <a:cs typeface="Times New Roman" panose="02020603050405020304" pitchFamily="18" charset="0"/>
              </a:rPr>
              <a:t>T0 - čas rednega cikla pregleda,</a:t>
            </a:r>
          </a:p>
          <a:p>
            <a:pPr marL="457200" lvl="1" indent="0">
              <a:buNone/>
            </a:pPr>
            <a:r>
              <a:rPr lang="en-US" sz="1400" kern="100" dirty="0">
                <a:solidFill>
                  <a:srgbClr val="002060"/>
                </a:solidFill>
                <a:cs typeface="Times New Roman" panose="02020603050405020304" pitchFamily="18" charset="0"/>
              </a:rPr>
              <a:t>SS - varnostna zaloga.</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08093B5A-71FB-88CD-B4F4-8BB1F2E978F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D91E416-02E4-892C-D8E0-E3E581218A7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E216BF1A-20C6-7C5D-6040-1EE5980CA200}"/>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STROŠKI ZALOG</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369C198E-726E-27C8-75B7-B2BB7AE29854}"/>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72062D67-47D3-9AED-B0B6-035249B55FFE}"/>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15C14B22-D445-378C-FCA5-04FF9A5B06E9}"/>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Stroški </a:t>
            </a:r>
            <a:r>
              <a:rPr lang="pl-PL" kern="100" dirty="0">
                <a:cs typeface="Times New Roman" panose="02020603050405020304" pitchFamily="18" charset="0"/>
              </a:rPr>
              <a:t>zalog</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en-US" sz="1800" b="1" kern="100" dirty="0">
                <a:cs typeface="Times New Roman" panose="02020603050405020304" pitchFamily="18" charset="0"/>
              </a:rPr>
              <a:t>Stroški zalog so </a:t>
            </a:r>
            <a:r>
              <a:rPr lang="en-US" sz="1800" kern="100" dirty="0">
                <a:cs typeface="Times New Roman" panose="02020603050405020304" pitchFamily="18" charset="0"/>
              </a:rPr>
              <a:t>posledica potrebe po uporabi finančnih sredstev v različnih fazah njihovega kopičenja in skladiščenja. Vključujejo stroške, povezane s celotnim življenjskim ciklom zalog, od nakupa surovin, prek njihovega skladiščenja do proizvodnih in distribucijskih procesov (Śliwczyński, 2008).</a:t>
            </a:r>
            <a:endParaRPr lang="pl-PL" sz="1800" kern="100" dirty="0">
              <a:cs typeface="Times New Roman" panose="02020603050405020304" pitchFamily="18" charset="0"/>
            </a:endParaRPr>
          </a:p>
        </p:txBody>
      </p:sp>
      <p:pic>
        <p:nvPicPr>
          <p:cNvPr id="2" name="Slika 1">
            <a:extLst>
              <a:ext uri="{FF2B5EF4-FFF2-40B4-BE49-F238E27FC236}">
                <a16:creationId xmlns:a16="http://schemas.microsoft.com/office/drawing/2014/main" id="{BAD48C1D-EC59-726A-4908-D1E361A52C1A}"/>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85D99F0-8489-6996-63E9-FD0E33D2514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3A434796-4ED2-8657-6605-2C8D8074A19E}"/>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kern="100" dirty="0" err="1">
                <a:cs typeface="Times New Roman" panose="02020603050405020304" pitchFamily="18" charset="0"/>
              </a:rPr>
              <a:t>Stroški </a:t>
            </a:r>
            <a:r>
              <a:rPr lang="pl-PL" kern="100" dirty="0">
                <a:cs typeface="Times New Roman" panose="02020603050405020304" pitchFamily="18" charset="0"/>
              </a:rPr>
              <a:t>zalog</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091022543"/>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a:extLst>
              <a:ext uri="{FF2B5EF4-FFF2-40B4-BE49-F238E27FC236}">
                <a16:creationId xmlns:a16="http://schemas.microsoft.com/office/drawing/2014/main" id="{B39C2D80-D72B-6520-9364-027926373053}"/>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C0D852F-DC85-2352-96FE-4095DD0B4F60}"/>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5F87FB33-1429-F5C9-C640-1019F01FC729}"/>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dopolnjevanja </a:t>
            </a:r>
            <a:r>
              <a:rPr lang="pl-PL" sz="3200" kern="100" dirty="0">
                <a:cs typeface="Times New Roman" panose="02020603050405020304" pitchFamily="18" charset="0"/>
              </a:rPr>
              <a:t>zalog</a:t>
            </a: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en-US" sz="1800" dirty="0">
                <a:ea typeface="Calibri" panose="020F0502020204030204" pitchFamily="34" charset="0"/>
                <a:cs typeface="Times New Roman" panose="02020603050405020304" pitchFamily="18" charset="0"/>
              </a:rPr>
              <a:t>Stroške dopolnjevanja zalog lahko razdelimo na stroške naročanja in stroške prevoza. Pri stroških naročanja lahko razlikujemo naslednje sestavine (Krzyżaniak &amp; Cyplik, 2008), (Śliwczyński, 2008):</a:t>
            </a:r>
          </a:p>
          <a:p>
            <a:pPr lvl="1"/>
            <a:r>
              <a:rPr lang="en-US" sz="1800" b="1" kern="100" dirty="0">
                <a:cs typeface="Times New Roman" panose="02020603050405020304" pitchFamily="18" charset="0"/>
              </a:rPr>
              <a:t>fiksni stroški </a:t>
            </a:r>
            <a:r>
              <a:rPr lang="en-US" sz="1800" kern="100" dirty="0">
                <a:cs typeface="Times New Roman" panose="02020603050405020304" pitchFamily="18" charset="0"/>
              </a:rPr>
              <a:t>- stroški plač v oddelkih za dobavo ali nabavo, stroški infrastrukture (prostori, oprema, sistemi IT), fiksni stroški povezav IKT, naročnine za uporabo nabavnih platform, fiksni stroški licenc programske opreme, ki jo uporabljajo oddelki za dobavo ali nabavo,</a:t>
            </a:r>
          </a:p>
          <a:p>
            <a:pPr lvl="1"/>
            <a:r>
              <a:rPr lang="en-US" sz="1800" b="1" kern="100" dirty="0">
                <a:cs typeface="Times New Roman" panose="02020603050405020304" pitchFamily="18" charset="0"/>
              </a:rPr>
              <a:t>spremenljivi stroški </a:t>
            </a:r>
            <a:r>
              <a:rPr lang="en-US" sz="1800" kern="100" dirty="0">
                <a:cs typeface="Times New Roman" panose="02020603050405020304" pitchFamily="18" charset="0"/>
              </a:rPr>
              <a:t>- spremenljivi stroški uporabe nakupovalnih platform, spremenljivi elementi stroškov telefonskih storitev, stroški nadurnega dela.</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spremenljivih stroškov dopolnitve: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c </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spremenljivi stroški dopolnjevanja,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a:t>
            </a:r>
            <a:r>
              <a:rPr lang="en-GB"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število dobav v obravnavanem obdobju,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t>
            </a:r>
            <a:r>
              <a:rPr lang="en-GB"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stroški, povezani z eno dostavo.</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pic>
        <p:nvPicPr>
          <p:cNvPr id="2" name="Slika 1">
            <a:extLst>
              <a:ext uri="{FF2B5EF4-FFF2-40B4-BE49-F238E27FC236}">
                <a16:creationId xmlns:a16="http://schemas.microsoft.com/office/drawing/2014/main" id="{1B7984DB-194E-3667-9737-AC7A1CAAACBA}"/>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DC14059-7B04-7F5E-C5A3-18B2856B846B}"/>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D7EC6F9F-4E01-EEBA-8142-99F2F241090B}"/>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a:t>
            </a:r>
            <a:r>
              <a:rPr lang="pl-PL" sz="3200" kern="100" dirty="0">
                <a:cs typeface="Times New Roman" panose="02020603050405020304" pitchFamily="18" charset="0"/>
              </a:rPr>
              <a:t>skladiščenja zalog</a:t>
            </a: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Stroški skladiščenja zalog </a:t>
            </a:r>
            <a:r>
              <a:rPr lang="en-US" sz="1800" dirty="0">
                <a:ea typeface="Calibri" panose="020F0502020204030204" pitchFamily="34" charset="0"/>
                <a:cs typeface="Times New Roman" panose="02020603050405020304" pitchFamily="18" charset="0"/>
              </a:rPr>
              <a:t>so stroški, povezani z lastništvom in skladiščenjem blaga v skladišču ali drugih skladiščih. Fizično se v podjetju evidentirajo od trenutka sprejema materiala, blaga in proizvodov v zalogo in izdaje dokumenta PZ. Stroški vzdrževanja zalog vključujejo stroške skladiščenja in stroške oslabitve vrednosti. Pri stroških skladiščenja </a:t>
            </a:r>
            <a:r>
              <a:rPr lang="pl-PL" sz="1800" dirty="0">
                <a:ea typeface="Calibri" panose="020F0502020204030204" pitchFamily="34" charset="0"/>
                <a:cs typeface="Times New Roman" panose="02020603050405020304" pitchFamily="18" charset="0"/>
              </a:rPr>
              <a:t>in </a:t>
            </a:r>
            <a:r>
              <a:rPr lang="pl-PL" sz="1800" dirty="0" err="1">
                <a:ea typeface="Calibri" panose="020F0502020204030204" pitchFamily="34" charset="0"/>
                <a:cs typeface="Times New Roman" panose="02020603050405020304" pitchFamily="18" charset="0"/>
              </a:rPr>
              <a:t>stroških izgube vrednosti </a:t>
            </a:r>
            <a:r>
              <a:rPr lang="en-US" sz="1800" dirty="0">
                <a:ea typeface="Calibri" panose="020F0502020204030204" pitchFamily="34" charset="0"/>
                <a:cs typeface="Times New Roman" panose="02020603050405020304" pitchFamily="18" charset="0"/>
              </a:rPr>
              <a:t>je mogoče razlikovati naslednje sestavine </a:t>
            </a:r>
            <a:r>
              <a:rPr lang="pl-PL" sz="1800" dirty="0">
                <a:ea typeface="Calibri" panose="020F0502020204030204" pitchFamily="34" charset="0"/>
                <a:cs typeface="Times New Roman" panose="02020603050405020304" pitchFamily="18" charset="0"/>
              </a:rPr>
              <a:t>(</a:t>
            </a:r>
            <a:r>
              <a:rPr lang="en-US" sz="1800" dirty="0">
                <a:ea typeface="Calibri" panose="020F0502020204030204" pitchFamily="34" charset="0"/>
                <a:cs typeface="Times New Roman" panose="02020603050405020304" pitchFamily="18" charset="0"/>
              </a:rPr>
              <a:t>Krzyżaniak &amp;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en-US"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izračun variabilnih stroškov hrambe: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S × P</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spremenljivi stroški imetja zalog,</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a:t>
            </a:r>
            <a:r>
              <a:rPr lang="en-GB"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a:t>
            </a: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 koeficient periodičnih stroškov posedovanja zalog,</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en-GB"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zaloga v količinskem smislu,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en-GB"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nakupna cena; v primeru proizvodnje so to celotni stroški proizvodnje enote zaloge.</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BFC71F7E-BE84-2DC9-84B8-93EEA5DF212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C73FB00-5A74-563D-CCBC-9B13791FACA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631FCA1-2F95-6F6F-D4FA-ABB2F328E27C}"/>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Stroški pomanjkanja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en-US" sz="1800" b="1" dirty="0">
                <a:ea typeface="Calibri" panose="020F0502020204030204" pitchFamily="34" charset="0"/>
                <a:cs typeface="Times New Roman" panose="02020603050405020304" pitchFamily="18" charset="0"/>
              </a:rPr>
              <a:t>Stroški izpada zalog </a:t>
            </a:r>
            <a:r>
              <a:rPr lang="en-US" sz="1800" dirty="0">
                <a:ea typeface="Calibri" panose="020F0502020204030204" pitchFamily="34" charset="0"/>
                <a:cs typeface="Times New Roman" panose="02020603050405020304" pitchFamily="18" charset="0"/>
              </a:rPr>
              <a:t>odražajo izgubljene koristi, zlasti dobiček, ki bi ga podjetje lahko ustvarilo, če bi imelo zaloge na pravem mestu, ob pravem času, v pravi količini in na pravem območju.</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kern="100" dirty="0">
                <a:solidFill>
                  <a:srgbClr val="002060"/>
                </a:solidFill>
                <a:cs typeface="Times New Roman" panose="02020603050405020304" pitchFamily="18" charset="0"/>
              </a:rPr>
              <a:t>Formula za izračun stroškov izdaje zalog:</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en-US" sz="1400" kern="100" dirty="0">
                <a:solidFill>
                  <a:srgbClr val="002060"/>
                </a:solidFill>
                <a:cs typeface="Times New Roman" panose="02020603050405020304" pitchFamily="18" charset="0"/>
              </a:rPr>
              <a:t>SOC = FSOC + VSOC = CSO × p(SO) × NR + NSO × </a:t>
            </a:r>
            <a:r>
              <a:rPr lang="en-US" sz="1400" kern="100" dirty="0" err="1">
                <a:solidFill>
                  <a:srgbClr val="002060"/>
                </a:solidFill>
                <a:cs typeface="Times New Roman" panose="02020603050405020304" pitchFamily="18" charset="0"/>
              </a:rPr>
              <a:t>cSO</a:t>
            </a:r>
            <a:endParaRPr lang="en-US"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en-US" sz="1400" kern="100" dirty="0">
                <a:solidFill>
                  <a:srgbClr val="002060"/>
                </a:solidFill>
                <a:cs typeface="Times New Roman" panose="02020603050405020304" pitchFamily="18" charset="0"/>
              </a:rPr>
              <a:t>SOC - stroški </a:t>
            </a:r>
            <a:r>
              <a:rPr lang="en-US" sz="1400" kern="100" dirty="0" err="1">
                <a:solidFill>
                  <a:srgbClr val="002060"/>
                </a:solidFill>
                <a:cs typeface="Times New Roman" panose="02020603050405020304" pitchFamily="18" charset="0"/>
              </a:rPr>
              <a:t>odpreme zalog,</a:t>
            </a:r>
          </a:p>
          <a:p>
            <a:pPr marL="457200" lvl="1" indent="0">
              <a:buNone/>
            </a:pPr>
            <a:r>
              <a:rPr lang="en-US" sz="1400" kern="100" dirty="0">
                <a:solidFill>
                  <a:srgbClr val="002060"/>
                </a:solidFill>
                <a:cs typeface="Times New Roman" panose="02020603050405020304" pitchFamily="18" charset="0"/>
              </a:rPr>
              <a:t>FSOC - fiksni stroški zalog,</a:t>
            </a:r>
          </a:p>
          <a:p>
            <a:pPr marL="457200" lvl="1" indent="0">
              <a:buNone/>
            </a:pPr>
            <a:r>
              <a:rPr lang="en-US" sz="1400" kern="100" dirty="0">
                <a:solidFill>
                  <a:srgbClr val="002060"/>
                </a:solidFill>
                <a:cs typeface="Times New Roman" panose="02020603050405020304" pitchFamily="18" charset="0"/>
              </a:rPr>
              <a:t>VSOC - variabilni stroški zalog,</a:t>
            </a:r>
          </a:p>
          <a:p>
            <a:pPr marL="457200" lvl="1" indent="0">
              <a:buNone/>
            </a:pPr>
            <a:r>
              <a:rPr lang="en-US" sz="1400" kern="100" dirty="0">
                <a:solidFill>
                  <a:srgbClr val="002060"/>
                </a:solidFill>
                <a:cs typeface="Times New Roman" panose="02020603050405020304" pitchFamily="18" charset="0"/>
              </a:rPr>
              <a:t>CSO - stroški, nastali zaradi pomanjkanja zalog,</a:t>
            </a:r>
          </a:p>
          <a:p>
            <a:pPr marL="457200" lvl="1" indent="0">
              <a:buNone/>
            </a:pPr>
            <a:r>
              <a:rPr lang="en-US" sz="1400" kern="100" dirty="0">
                <a:solidFill>
                  <a:srgbClr val="002060"/>
                </a:solidFill>
                <a:cs typeface="Times New Roman" panose="02020603050405020304" pitchFamily="18" charset="0"/>
              </a:rPr>
              <a:t>p(SO) - verjetnost, da se v določenem ciklu dopolnjevanja zalog pojavi izpad zalog,</a:t>
            </a:r>
          </a:p>
          <a:p>
            <a:pPr marL="457200" lvl="1" indent="0">
              <a:buNone/>
            </a:pPr>
            <a:r>
              <a:rPr lang="en-US" sz="1400" kern="100" dirty="0">
                <a:solidFill>
                  <a:srgbClr val="002060"/>
                </a:solidFill>
                <a:cs typeface="Times New Roman" panose="02020603050405020304" pitchFamily="18" charset="0"/>
              </a:rPr>
              <a:t>NR - število ciklov dopolnjevanja zalog v obravnavanem obdobju,</a:t>
            </a:r>
          </a:p>
          <a:p>
            <a:pPr marL="457200" lvl="1" indent="0">
              <a:buNone/>
            </a:pPr>
            <a:r>
              <a:rPr lang="en-US" sz="1400" kern="100" dirty="0">
                <a:solidFill>
                  <a:srgbClr val="002060"/>
                </a:solidFill>
                <a:cs typeface="Times New Roman" panose="02020603050405020304" pitchFamily="18" charset="0"/>
              </a:rPr>
              <a:t>NSO - povprečno (pričakovano) število izpadov zalog v obravnavanem obdobju,</a:t>
            </a:r>
          </a:p>
          <a:p>
            <a:pPr marL="457200" lvl="1" indent="0">
              <a:buNone/>
            </a:pPr>
            <a:r>
              <a:rPr lang="en-US" sz="1400" kern="100" dirty="0" err="1">
                <a:solidFill>
                  <a:srgbClr val="002060"/>
                </a:solidFill>
                <a:cs typeface="Times New Roman" panose="02020603050405020304" pitchFamily="18" charset="0"/>
              </a:rPr>
              <a:t>cso </a:t>
            </a:r>
            <a:r>
              <a:rPr lang="en-US" sz="1400" kern="100" dirty="0">
                <a:solidFill>
                  <a:srgbClr val="002060"/>
                </a:solidFill>
                <a:cs typeface="Times New Roman" panose="02020603050405020304" pitchFamily="18" charset="0"/>
              </a:rPr>
              <a:t>- stroški, ki nastanejo v primeru izčrpanja zaloge ene enote.</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pic>
        <p:nvPicPr>
          <p:cNvPr id="2" name="Slika 1">
            <a:extLst>
              <a:ext uri="{FF2B5EF4-FFF2-40B4-BE49-F238E27FC236}">
                <a16:creationId xmlns:a16="http://schemas.microsoft.com/office/drawing/2014/main" id="{CB71147C-B870-6663-AFB9-8C148AD54817}"/>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50938D2-4E56-88BD-DAE3-BF7FDA22D7E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072917B-A95B-6085-6D95-8E86C3EF0F5B}"/>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en-US" sz="1800" kern="100" dirty="0">
                <a:cs typeface="Times New Roman" panose="02020603050405020304" pitchFamily="18" charset="0"/>
              </a:rPr>
              <a:t>Bowersox, D. &amp; Closs, D.J. (1996). Logistično upravljanje: McGraw-Hill, New York, NY.</a:t>
            </a:r>
          </a:p>
          <a:p>
            <a:pPr lvl="1"/>
            <a:r>
              <a:rPr lang="en-US" sz="1800" kern="100" dirty="0" err="1">
                <a:cs typeface="Times New Roman" panose="02020603050405020304" pitchFamily="18" charset="0"/>
              </a:rPr>
              <a:t>Bril</a:t>
            </a:r>
            <a:r>
              <a:rPr lang="en-US" sz="1800" kern="100" dirty="0">
                <a:cs typeface="Times New Roman" panose="02020603050405020304" pitchFamily="18" charset="0"/>
              </a:rPr>
              <a:t>, J., &amp; Łukasik, Z. (2013). </a:t>
            </a:r>
            <a:r>
              <a:rPr lang="en-US" sz="1800" kern="100" dirty="0" err="1">
                <a:cs typeface="Times New Roman" panose="02020603050405020304" pitchFamily="18" charset="0"/>
              </a:rPr>
              <a:t>Metode upravljanja zalogami </a:t>
            </a:r>
            <a:r>
              <a:rPr lang="pl-PL" sz="1800" kern="100" dirty="0">
                <a:cs typeface="Times New Roman" panose="02020603050405020304" pitchFamily="18" charset="0"/>
              </a:rPr>
              <a:t>[</a:t>
            </a:r>
            <a:r>
              <a:rPr lang="pl-PL" sz="1800" kern="100" dirty="0" err="1">
                <a:cs typeface="Times New Roman" panose="02020603050405020304" pitchFamily="18" charset="0"/>
              </a:rPr>
              <a:t>Replenishment methods]</a:t>
            </a:r>
            <a:r>
              <a:rPr lang="pl-PL" sz="1800" kern="100" dirty="0">
                <a:cs typeface="Times New Roman" panose="02020603050405020304" pitchFamily="18" charset="0"/>
              </a:rPr>
              <a:t>. </a:t>
            </a:r>
            <a:r>
              <a:rPr lang="en-US" sz="1800" kern="100" dirty="0" err="1">
                <a:cs typeface="Times New Roman" panose="02020603050405020304" pitchFamily="18" charset="0"/>
              </a:rPr>
              <a:t>Autobusy</a:t>
            </a:r>
            <a:r>
              <a:rPr lang="en-US" sz="1800" kern="100" dirty="0">
                <a:cs typeface="Times New Roman" panose="02020603050405020304" pitchFamily="18" charset="0"/>
              </a:rPr>
              <a:t>: </a:t>
            </a:r>
            <a:r>
              <a:rPr lang="en-US" sz="1800" kern="100" dirty="0" err="1">
                <a:cs typeface="Times New Roman" panose="02020603050405020304" pitchFamily="18" charset="0"/>
              </a:rPr>
              <a:t>technika</a:t>
            </a:r>
            <a:r>
              <a:rPr lang="en-US" sz="1800" kern="100" dirty="0">
                <a:cs typeface="Times New Roman" panose="02020603050405020304" pitchFamily="18" charset="0"/>
              </a:rPr>
              <a:t>, </a:t>
            </a:r>
            <a:r>
              <a:rPr lang="en-US" sz="1800" kern="100" dirty="0" err="1">
                <a:cs typeface="Times New Roman" panose="02020603050405020304" pitchFamily="18" charset="0"/>
              </a:rPr>
              <a:t>eksploatacja</a:t>
            </a:r>
            <a:r>
              <a:rPr lang="en-US" sz="1800" kern="100" dirty="0">
                <a:cs typeface="Times New Roman" panose="02020603050405020304" pitchFamily="18" charset="0"/>
              </a:rPr>
              <a:t>, </a:t>
            </a:r>
            <a:r>
              <a:rPr lang="en-US" sz="1800" kern="100" dirty="0" err="1">
                <a:cs typeface="Times New Roman" panose="02020603050405020304" pitchFamily="18" charset="0"/>
              </a:rPr>
              <a:t>sistemi transportowe</a:t>
            </a:r>
            <a:r>
              <a:rPr lang="en-US" sz="1800" kern="100" dirty="0">
                <a:cs typeface="Times New Roman" panose="02020603050405020304" pitchFamily="18" charset="0"/>
              </a:rPr>
              <a:t>, 14(3), 59-67.</a:t>
            </a:r>
          </a:p>
          <a:p>
            <a:pPr lvl="1"/>
            <a:r>
              <a:rPr lang="en-US" sz="1800" kern="100" dirty="0" err="1">
                <a:cs typeface="Times New Roman" panose="02020603050405020304" pitchFamily="18" charset="0"/>
              </a:rPr>
              <a:t>Brunaud</a:t>
            </a:r>
            <a:r>
              <a:rPr lang="en-US" sz="1800" kern="100" dirty="0">
                <a:cs typeface="Times New Roman" panose="02020603050405020304" pitchFamily="18" charset="0"/>
              </a:rPr>
              <a:t>, B., </a:t>
            </a:r>
            <a:r>
              <a:rPr lang="en-US" sz="1800" kern="100" dirty="0" err="1">
                <a:cs typeface="Times New Roman" panose="02020603050405020304" pitchFamily="18" charset="0"/>
              </a:rPr>
              <a:t>Laínez-Aguirre</a:t>
            </a:r>
            <a:r>
              <a:rPr lang="en-US" sz="1800" kern="100" dirty="0">
                <a:cs typeface="Times New Roman" panose="02020603050405020304" pitchFamily="18" charset="0"/>
              </a:rPr>
              <a:t>, J. M., Pinto, J. M. in Grossmann, I. E. (2019). Inventarne politike in optimizacija varnostnih zalog za načrtovanje oskrbovalne verige. AIChE journal, 65(1), 99-112.</a:t>
            </a:r>
          </a:p>
          <a:p>
            <a:pPr lvl="1"/>
            <a:r>
              <a:rPr lang="en-US" sz="1800" kern="100" dirty="0">
                <a:cs typeface="Times New Roman" panose="02020603050405020304" pitchFamily="18" charset="0"/>
              </a:rPr>
              <a:t>Cyplik, P. in Hadaś, Ł. (2012). </a:t>
            </a:r>
            <a:r>
              <a:rPr lang="en-US" sz="1800" kern="100" dirty="0" err="1">
                <a:cs typeface="Times New Roman" panose="02020603050405020304" pitchFamily="18" charset="0"/>
              </a:rPr>
              <a:t>Zarządzanie zapasami </a:t>
            </a:r>
            <a:r>
              <a:rPr lang="en-US" sz="1800" kern="100" dirty="0">
                <a:cs typeface="Times New Roman" panose="02020603050405020304" pitchFamily="18" charset="0"/>
              </a:rPr>
              <a:t>w </a:t>
            </a:r>
            <a:r>
              <a:rPr lang="en-US" sz="1800" kern="100" dirty="0" err="1">
                <a:cs typeface="Times New Roman" panose="02020603050405020304" pitchFamily="18" charset="0"/>
              </a:rPr>
              <a:t>łańcuchu dostaw </a:t>
            </a:r>
            <a:r>
              <a:rPr lang="pl-PL" sz="1800" kern="100" dirty="0">
                <a:cs typeface="Times New Roman" panose="02020603050405020304" pitchFamily="18" charset="0"/>
              </a:rPr>
              <a:t>[Inventory management in </a:t>
            </a:r>
            <a:r>
              <a:rPr lang="pl-PL" sz="1800" kern="100" dirty="0" err="1">
                <a:cs typeface="Times New Roman" panose="02020603050405020304" pitchFamily="18" charset="0"/>
              </a:rPr>
              <a:t>supply chain</a:t>
            </a:r>
            <a:r>
              <a:rPr lang="pl-PL" sz="1800" kern="100" dirty="0">
                <a:cs typeface="Times New Roman" panose="02020603050405020304" pitchFamily="18" charset="0"/>
              </a:rPr>
              <a:t>]</a:t>
            </a:r>
            <a:r>
              <a:rPr lang="en-US" sz="1800" kern="100" dirty="0">
                <a:cs typeface="Times New Roman" panose="02020603050405020304" pitchFamily="18" charset="0"/>
              </a:rPr>
              <a:t>. Wydawnictwo </a:t>
            </a:r>
            <a:r>
              <a:rPr lang="en-US" sz="1800" kern="100" dirty="0" err="1">
                <a:cs typeface="Times New Roman" panose="02020603050405020304" pitchFamily="18" charset="0"/>
              </a:rPr>
              <a:t>Politechniki Poznańskiej</a:t>
            </a:r>
            <a:r>
              <a:rPr lang="en-US" sz="1800" kern="100" dirty="0">
                <a:cs typeface="Times New Roman" panose="02020603050405020304" pitchFamily="18" charset="0"/>
              </a:rPr>
              <a:t>.</a:t>
            </a:r>
          </a:p>
          <a:p>
            <a:pPr lvl="1"/>
            <a:r>
              <a:rPr lang="en-US" sz="1800" kern="100" dirty="0">
                <a:cs typeface="Times New Roman" panose="02020603050405020304" pitchFamily="18" charset="0"/>
              </a:rPr>
              <a:t>Hachuła, P., &amp; </a:t>
            </a:r>
            <a:r>
              <a:rPr lang="en-US" sz="1800" kern="100" dirty="0" err="1">
                <a:cs typeface="Times New Roman" panose="02020603050405020304" pitchFamily="18" charset="0"/>
              </a:rPr>
              <a:t>Schmeidel</a:t>
            </a:r>
            <a:r>
              <a:rPr lang="en-US" sz="1800" kern="100" dirty="0">
                <a:cs typeface="Times New Roman" panose="02020603050405020304" pitchFamily="18" charset="0"/>
              </a:rPr>
              <a:t>, E. (2016). Model povpraševanja in zalog v upadajoči fazi življenjskega cikla izdelka. Folia </a:t>
            </a:r>
            <a:r>
              <a:rPr lang="en-US" sz="1800" kern="100" dirty="0" err="1">
                <a:cs typeface="Times New Roman" panose="02020603050405020304" pitchFamily="18" charset="0"/>
              </a:rPr>
              <a:t>Oeconomica Stetinensia</a:t>
            </a:r>
            <a:r>
              <a:rPr lang="en-US" sz="1800" kern="100" dirty="0">
                <a:cs typeface="Times New Roman" panose="02020603050405020304" pitchFamily="18" charset="0"/>
              </a:rPr>
              <a:t>, 16(1), 208-221.</a:t>
            </a:r>
          </a:p>
          <a:p>
            <a:pPr lvl="1"/>
            <a:r>
              <a:rPr lang="en-US" sz="1800" kern="100" dirty="0">
                <a:cs typeface="Times New Roman" panose="02020603050405020304" pitchFamily="18" charset="0"/>
              </a:rPr>
              <a:t>Jain, N. in Tan, T. F. (2022). M-trgovina, koncentracija prodaje in upravljanje zalog. Manufacturing &amp; Service Operations Management, 24(4), 2256-2273.</a:t>
            </a:r>
          </a:p>
          <a:p>
            <a:pPr lvl="1"/>
            <a:r>
              <a:rPr lang="en-US" sz="1800" kern="100" dirty="0">
                <a:cs typeface="Times New Roman" panose="02020603050405020304" pitchFamily="18" charset="0"/>
              </a:rPr>
              <a:t>Krzyżaniak, S., &amp; Cyplik, P. (2008). </a:t>
            </a:r>
            <a:r>
              <a:rPr lang="en-US" sz="1800" kern="100" dirty="0" err="1">
                <a:cs typeface="Times New Roman" panose="02020603050405020304" pitchFamily="18" charset="0"/>
              </a:rPr>
              <a:t>Zapasy </a:t>
            </a:r>
            <a:r>
              <a:rPr lang="en-US" sz="1800" kern="100" dirty="0">
                <a:cs typeface="Times New Roman" panose="02020603050405020304" pitchFamily="18" charset="0"/>
              </a:rPr>
              <a:t>i </a:t>
            </a:r>
            <a:r>
              <a:rPr lang="en-US" sz="1800" kern="100" dirty="0" err="1">
                <a:cs typeface="Times New Roman" panose="02020603050405020304" pitchFamily="18" charset="0"/>
              </a:rPr>
              <a:t>magazynowanie </a:t>
            </a:r>
            <a:r>
              <a:rPr lang="en-US" sz="1800" kern="100" dirty="0">
                <a:cs typeface="Times New Roman" panose="02020603050405020304" pitchFamily="18" charset="0"/>
              </a:rPr>
              <a:t>: </a:t>
            </a:r>
            <a:r>
              <a:rPr lang="en-US" sz="1800" kern="100" dirty="0" err="1">
                <a:cs typeface="Times New Roman" panose="02020603050405020304" pitchFamily="18" charset="0"/>
              </a:rPr>
              <a:t>podręcznik </a:t>
            </a:r>
            <a:r>
              <a:rPr lang="en-US" sz="1800" kern="100" dirty="0">
                <a:cs typeface="Times New Roman" panose="02020603050405020304" pitchFamily="18" charset="0"/>
              </a:rPr>
              <a:t>do </a:t>
            </a:r>
            <a:r>
              <a:rPr lang="en-US" sz="1800" kern="100" dirty="0" err="1">
                <a:cs typeface="Times New Roman" panose="02020603050405020304" pitchFamily="18" charset="0"/>
              </a:rPr>
              <a:t>kształcenia </a:t>
            </a:r>
            <a:r>
              <a:rPr lang="en-US" sz="1800" kern="100" dirty="0">
                <a:cs typeface="Times New Roman" panose="02020603050405020304" pitchFamily="18" charset="0"/>
              </a:rPr>
              <a:t>w </a:t>
            </a:r>
            <a:r>
              <a:rPr lang="en-US" sz="1800" kern="100" dirty="0" err="1">
                <a:cs typeface="Times New Roman" panose="02020603050405020304" pitchFamily="18" charset="0"/>
              </a:rPr>
              <a:t>zawodzie technik logistyk</a:t>
            </a:r>
            <a:r>
              <a:rPr lang="en-US" sz="1800" kern="100" dirty="0">
                <a:cs typeface="Times New Roman" panose="02020603050405020304" pitchFamily="18" charset="0"/>
              </a:rPr>
              <a:t>. T. 1, </a:t>
            </a:r>
            <a:r>
              <a:rPr lang="en-US" sz="1800" kern="100" dirty="0" err="1">
                <a:cs typeface="Times New Roman" panose="02020603050405020304" pitchFamily="18" charset="0"/>
              </a:rPr>
              <a:t>Zapasy </a:t>
            </a:r>
            <a:r>
              <a:rPr lang="pl-PL" sz="1800" kern="100" dirty="0">
                <a:cs typeface="Times New Roman" panose="02020603050405020304" pitchFamily="18" charset="0"/>
              </a:rPr>
              <a:t>[Inventory management and </a:t>
            </a:r>
            <a:r>
              <a:rPr lang="pl-PL" sz="1800" kern="100" dirty="0" err="1">
                <a:cs typeface="Times New Roman" panose="02020603050405020304" pitchFamily="18" charset="0"/>
              </a:rPr>
              <a:t>warehouse </a:t>
            </a:r>
            <a:r>
              <a:rPr lang="pl-PL" sz="1800" kern="100" dirty="0">
                <a:cs typeface="Times New Roman" panose="02020603050405020304" pitchFamily="18" charset="0"/>
              </a:rPr>
              <a:t>management </a:t>
            </a:r>
            <a:r>
              <a:rPr lang="pl-PL" sz="1800" kern="100" dirty="0" err="1">
                <a:cs typeface="Times New Roman" panose="02020603050405020304" pitchFamily="18" charset="0"/>
              </a:rPr>
              <a:t>handbook</a:t>
            </a:r>
            <a:r>
              <a:rPr lang="en-US" sz="1800" kern="100" dirty="0">
                <a:cs typeface="Times New Roman" panose="02020603050405020304" pitchFamily="18" charset="0"/>
              </a:rPr>
              <a:t>] / Stanisław Krzyżaniak, Piotr Cyplik. (</a:t>
            </a:r>
            <a:r>
              <a:rPr lang="en-US" sz="1800" kern="100" dirty="0" err="1">
                <a:cs typeface="Times New Roman" panose="02020603050405020304" pitchFamily="18" charset="0"/>
              </a:rPr>
              <a:t>Wydanie </a:t>
            </a:r>
            <a:r>
              <a:rPr lang="en-US" sz="1800" kern="100" dirty="0">
                <a:cs typeface="Times New Roman" panose="02020603050405020304" pitchFamily="18" charset="0"/>
              </a:rPr>
              <a:t>II </a:t>
            </a:r>
            <a:r>
              <a:rPr lang="en-US" sz="1800" kern="100" dirty="0" err="1">
                <a:cs typeface="Times New Roman" panose="02020603050405020304" pitchFamily="18" charset="0"/>
              </a:rPr>
              <a:t>poprawione</a:t>
            </a:r>
            <a:r>
              <a:rPr lang="en-US" sz="1800" kern="100" dirty="0">
                <a:cs typeface="Times New Roman" panose="02020603050405020304" pitchFamily="18" charset="0"/>
              </a:rPr>
              <a:t>.). Instytut Logistyki i Magazynowania.</a:t>
            </a:r>
          </a:p>
          <a:p>
            <a:pPr lvl="1"/>
            <a:r>
              <a:rPr lang="en-US" sz="1800" kern="100" dirty="0">
                <a:cs typeface="Times New Roman" panose="02020603050405020304" pitchFamily="18" charset="0"/>
              </a:rPr>
              <a:t>Niemczyk, A., Cudziło, M., Kolińska, K., Fajfer, P., Koliński, A., Pawlak, R., </a:t>
            </a:r>
            <a:r>
              <a:rPr lang="en-US" sz="1800" kern="100" dirty="0" err="1">
                <a:cs typeface="Times New Roman" panose="02020603050405020304" pitchFamily="18" charset="0"/>
              </a:rPr>
              <a:t>Sobótka</a:t>
            </a:r>
            <a:r>
              <a:rPr lang="en-US" sz="1800" kern="100" dirty="0">
                <a:cs typeface="Times New Roman" panose="02020603050405020304" pitchFamily="18" charset="0"/>
              </a:rPr>
              <a:t>, J. (2011). </a:t>
            </a:r>
            <a:r>
              <a:rPr lang="en-US" sz="1800" kern="100" dirty="0" err="1">
                <a:cs typeface="Times New Roman" panose="02020603050405020304" pitchFamily="18" charset="0"/>
              </a:rPr>
              <a:t>Podręcznik dla teachers </a:t>
            </a:r>
            <a:r>
              <a:rPr lang="en-US" sz="1800" kern="100" dirty="0">
                <a:cs typeface="Times New Roman" panose="02020603050405020304" pitchFamily="18" charset="0"/>
              </a:rPr>
              <a:t>do </a:t>
            </a:r>
            <a:r>
              <a:rPr lang="en-US" sz="1800" kern="100" dirty="0" err="1">
                <a:cs typeface="Times New Roman" panose="02020603050405020304" pitchFamily="18" charset="0"/>
              </a:rPr>
              <a:t>laboratorium spedycyjno </a:t>
            </a:r>
            <a:r>
              <a:rPr lang="en-US" sz="1800" kern="100" dirty="0">
                <a:cs typeface="Times New Roman" panose="02020603050405020304" pitchFamily="18" charset="0"/>
              </a:rPr>
              <a:t>- </a:t>
            </a:r>
            <a:r>
              <a:rPr lang="en-US" sz="1800" kern="100" dirty="0" err="1">
                <a:cs typeface="Times New Roman" panose="02020603050405020304" pitchFamily="18" charset="0"/>
              </a:rPr>
              <a:t>logistycznego </a:t>
            </a:r>
            <a:r>
              <a:rPr lang="en-US" sz="1800" kern="100" dirty="0">
                <a:cs typeface="Times New Roman" panose="02020603050405020304" pitchFamily="18" charset="0"/>
              </a:rPr>
              <a:t>i </a:t>
            </a:r>
            <a:r>
              <a:rPr lang="en-US" sz="1800" kern="100" dirty="0" err="1">
                <a:cs typeface="Times New Roman" panose="02020603050405020304" pitchFamily="18" charset="0"/>
              </a:rPr>
              <a:t>magazynowego </a:t>
            </a:r>
            <a:r>
              <a:rPr lang="pl-PL" sz="1800" kern="100" dirty="0">
                <a:cs typeface="Times New Roman" panose="02020603050405020304" pitchFamily="18" charset="0"/>
              </a:rPr>
              <a:t>[</a:t>
            </a:r>
            <a:r>
              <a:rPr lang="pl-PL" sz="1800" kern="100" dirty="0" err="1">
                <a:cs typeface="Times New Roman" panose="02020603050405020304" pitchFamily="18" charset="0"/>
              </a:rPr>
              <a:t>Priročnik </a:t>
            </a:r>
            <a:r>
              <a:rPr lang="pl-PL" sz="1800" kern="100" dirty="0">
                <a:cs typeface="Times New Roman" panose="02020603050405020304" pitchFamily="18" charset="0"/>
              </a:rPr>
              <a:t>za </a:t>
            </a:r>
            <a:r>
              <a:rPr lang="pl-PL" sz="1800" kern="100" dirty="0" err="1">
                <a:cs typeface="Times New Roman" panose="02020603050405020304" pitchFamily="18" charset="0"/>
              </a:rPr>
              <a:t>učitelje </a:t>
            </a:r>
            <a:r>
              <a:rPr lang="pl-PL" sz="1800" kern="100" dirty="0">
                <a:cs typeface="Times New Roman" panose="02020603050405020304" pitchFamily="18" charset="0"/>
              </a:rPr>
              <a:t>- </a:t>
            </a:r>
            <a:r>
              <a:rPr lang="pl-PL" sz="1800" kern="100" dirty="0" err="1">
                <a:cs typeface="Times New Roman" panose="02020603050405020304" pitchFamily="18" charset="0"/>
              </a:rPr>
              <a:t>hitrostni </a:t>
            </a:r>
            <a:r>
              <a:rPr lang="pl-PL" sz="1800" kern="100" dirty="0">
                <a:cs typeface="Times New Roman" panose="02020603050405020304" pitchFamily="18" charset="0"/>
              </a:rPr>
              <a:t>in </a:t>
            </a:r>
            <a:r>
              <a:rPr lang="pl-PL" sz="1800" kern="100" dirty="0" err="1">
                <a:cs typeface="Times New Roman" panose="02020603050405020304" pitchFamily="18" charset="0"/>
              </a:rPr>
              <a:t>skladiščni laboratorij</a:t>
            </a:r>
            <a:r>
              <a:rPr lang="pl-PL" sz="1800" kern="100" dirty="0">
                <a:cs typeface="Times New Roman" panose="02020603050405020304" pitchFamily="18" charset="0"/>
              </a:rPr>
              <a:t>]</a:t>
            </a:r>
            <a:r>
              <a:rPr lang="en-US" sz="1800" kern="100" dirty="0">
                <a:cs typeface="Times New Roman" panose="02020603050405020304" pitchFamily="18" charset="0"/>
              </a:rPr>
              <a:t>. Tom II. Wyższa Szkoła Logistyki. </a:t>
            </a:r>
            <a:r>
              <a:rPr lang="en-US" sz="1800" kern="100" dirty="0" err="1">
                <a:cs typeface="Times New Roman" panose="02020603050405020304" pitchFamily="18" charset="0"/>
              </a:rPr>
              <a:t>Poznań </a:t>
            </a:r>
            <a:r>
              <a:rPr lang="en-US" sz="1800" kern="100" dirty="0">
                <a:cs typeface="Times New Roman" panose="02020603050405020304" pitchFamily="18" charset="0"/>
              </a:rPr>
              <a:t>2011.</a:t>
            </a:r>
          </a:p>
          <a:p>
            <a:pPr lvl="1"/>
            <a:r>
              <a:rPr lang="en-US" sz="1800" kern="100" dirty="0">
                <a:cs typeface="Times New Roman" panose="02020603050405020304" pitchFamily="18" charset="0"/>
              </a:rPr>
              <a:t>Pandya, B., &amp; Thakkar, H. (2016). Pregled tehnik nadzora nad upravljanjem zalog: ABC-XYZ. REST Journal on Emerging trends in Modelling and Manufacturing, 2(3).</a:t>
            </a:r>
          </a:p>
          <a:p>
            <a:pPr lvl="1"/>
            <a:r>
              <a:rPr lang="en-US" sz="1800" kern="100" dirty="0">
                <a:cs typeface="Times New Roman" panose="02020603050405020304" pitchFamily="18" charset="0"/>
              </a:rPr>
              <a:t>Song, J. S., Van </a:t>
            </a:r>
            <a:r>
              <a:rPr lang="en-US" sz="1800" kern="100" dirty="0" err="1">
                <a:cs typeface="Times New Roman" panose="02020603050405020304" pitchFamily="18" charset="0"/>
              </a:rPr>
              <a:t>Houtum</a:t>
            </a:r>
            <a:r>
              <a:rPr lang="en-US" sz="1800" kern="100" dirty="0">
                <a:cs typeface="Times New Roman" panose="02020603050405020304" pitchFamily="18" charset="0"/>
              </a:rPr>
              <a:t>, G. J. in Van </a:t>
            </a:r>
            <a:r>
              <a:rPr lang="en-US" sz="1800" kern="100" dirty="0" err="1">
                <a:cs typeface="Times New Roman" panose="02020603050405020304" pitchFamily="18" charset="0"/>
              </a:rPr>
              <a:t>Mieghem</a:t>
            </a:r>
            <a:r>
              <a:rPr lang="en-US" sz="1800" kern="100" dirty="0">
                <a:cs typeface="Times New Roman" panose="02020603050405020304" pitchFamily="18" charset="0"/>
              </a:rPr>
              <a:t>, J. A. (2020). Upravljanje zmogljivosti in zalog: Pregled, trendi in napovedi. Manufacturing &amp; Service Operations Management, 22(1), 36-46.</a:t>
            </a:r>
          </a:p>
          <a:p>
            <a:pPr lvl="1"/>
            <a:r>
              <a:rPr lang="en-US" sz="1800" kern="100" dirty="0" err="1">
                <a:cs typeface="Times New Roman" panose="02020603050405020304" pitchFamily="18" charset="0"/>
              </a:rPr>
              <a:t>Matusiak</a:t>
            </a:r>
            <a:r>
              <a:rPr lang="en-US" sz="1800" kern="100" dirty="0">
                <a:cs typeface="Times New Roman" panose="02020603050405020304" pitchFamily="18" charset="0"/>
              </a:rPr>
              <a:t>, M. (2022). </a:t>
            </a:r>
            <a:r>
              <a:rPr lang="en-US" sz="1800" kern="100" dirty="0" err="1">
                <a:cs typeface="Times New Roman" panose="02020603050405020304" pitchFamily="18" charset="0"/>
              </a:rPr>
              <a:t>Logistyka zaopatrzenia </a:t>
            </a:r>
            <a:r>
              <a:rPr lang="pl-PL" sz="1800" kern="100" dirty="0">
                <a:cs typeface="Times New Roman" panose="02020603050405020304" pitchFamily="18" charset="0"/>
              </a:rPr>
              <a:t>[</a:t>
            </a:r>
            <a:r>
              <a:rPr lang="pl-PL" sz="1800" kern="100" dirty="0" err="1">
                <a:cs typeface="Times New Roman" panose="02020603050405020304" pitchFamily="18" charset="0"/>
              </a:rPr>
              <a:t>Logistika </a:t>
            </a:r>
            <a:r>
              <a:rPr lang="en-US" sz="1800" kern="100" dirty="0" err="1">
                <a:cs typeface="Times New Roman" panose="02020603050405020304" pitchFamily="18" charset="0"/>
              </a:rPr>
              <a:t>oskrbe</a:t>
            </a:r>
            <a:r>
              <a:rPr lang="pl-PL" sz="1800" kern="100" dirty="0">
                <a:cs typeface="Times New Roman" panose="02020603050405020304" pitchFamily="18" charset="0"/>
              </a:rPr>
              <a:t>]</a:t>
            </a:r>
            <a:r>
              <a:rPr lang="en-US" sz="1800" kern="100" dirty="0">
                <a:cs typeface="Times New Roman" panose="02020603050405020304" pitchFamily="18" charset="0"/>
              </a:rPr>
              <a:t>. </a:t>
            </a:r>
            <a:r>
              <a:rPr lang="en-US" sz="1800" kern="100" dirty="0" err="1">
                <a:cs typeface="Times New Roman" panose="02020603050405020304" pitchFamily="18" charset="0"/>
              </a:rPr>
              <a:t>Skrypt akademicki</a:t>
            </a:r>
            <a:r>
              <a:rPr lang="en-US" sz="1800" kern="100" dirty="0">
                <a:cs typeface="Times New Roman" panose="02020603050405020304" pitchFamily="18" charset="0"/>
              </a:rPr>
              <a:t>. </a:t>
            </a:r>
            <a:r>
              <a:rPr lang="en-US" sz="1800" kern="100" dirty="0" err="1">
                <a:cs typeface="Times New Roman" panose="02020603050405020304" pitchFamily="18" charset="0"/>
              </a:rPr>
              <a:t>Część </a:t>
            </a:r>
            <a:r>
              <a:rPr lang="en-US" sz="1800" kern="100" dirty="0">
                <a:cs typeface="Times New Roman" panose="02020603050405020304" pitchFamily="18" charset="0"/>
              </a:rPr>
              <a:t>1 </a:t>
            </a:r>
            <a:r>
              <a:rPr lang="en-US" sz="1800" kern="100" dirty="0" err="1">
                <a:cs typeface="Times New Roman" panose="02020603050405020304" pitchFamily="18" charset="0"/>
              </a:rPr>
              <a:t>Wykład</a:t>
            </a:r>
            <a:r>
              <a:rPr lang="en-US" sz="1800" kern="100" dirty="0">
                <a:cs typeface="Times New Roman" panose="02020603050405020304" pitchFamily="18" charset="0"/>
              </a:rPr>
              <a:t>. Wydawnictwo </a:t>
            </a:r>
            <a:r>
              <a:rPr lang="en-US" sz="1800" kern="100" dirty="0" err="1">
                <a:cs typeface="Times New Roman" panose="02020603050405020304" pitchFamily="18" charset="0"/>
              </a:rPr>
              <a:t>Uniwersytetu Łódzkiego</a:t>
            </a:r>
            <a:r>
              <a:rPr lang="en-US" sz="1800" kern="100" dirty="0">
                <a:cs typeface="Times New Roman" panose="02020603050405020304" pitchFamily="18" charset="0"/>
              </a:rPr>
              <a:t>.</a:t>
            </a:r>
          </a:p>
          <a:p>
            <a:pPr lvl="1"/>
            <a:r>
              <a:rPr lang="en-US" sz="1800" kern="100" dirty="0">
                <a:cs typeface="Times New Roman" panose="02020603050405020304" pitchFamily="18" charset="0"/>
              </a:rPr>
              <a:t>Strojny, S. (2008). </a:t>
            </a:r>
            <a:r>
              <a:rPr lang="en-US" sz="1800" kern="100" dirty="0" err="1">
                <a:cs typeface="Times New Roman" panose="02020603050405020304" pitchFamily="18" charset="0"/>
              </a:rPr>
              <a:t>Przesłanki standaryzacji interpersonalnej obsługi klienta </a:t>
            </a:r>
            <a:r>
              <a:rPr lang="pl-PL" sz="1800" kern="100" dirty="0">
                <a:cs typeface="Times New Roman" panose="02020603050405020304" pitchFamily="18" charset="0"/>
              </a:rPr>
              <a:t>[</a:t>
            </a:r>
            <a:r>
              <a:rPr lang="pl-PL" sz="1800" kern="100" dirty="0" err="1">
                <a:cs typeface="Times New Roman" panose="02020603050405020304" pitchFamily="18" charset="0"/>
              </a:rPr>
              <a:t>Standarization </a:t>
            </a:r>
            <a:r>
              <a:rPr lang="pl-PL" sz="1800" kern="100" dirty="0">
                <a:cs typeface="Times New Roman" panose="02020603050405020304" pitchFamily="18" charset="0"/>
              </a:rPr>
              <a:t>of </a:t>
            </a:r>
            <a:r>
              <a:rPr lang="pl-PL" sz="1800" kern="100" dirty="0" err="1">
                <a:cs typeface="Times New Roman" panose="02020603050405020304" pitchFamily="18" charset="0"/>
              </a:rPr>
              <a:t>customer </a:t>
            </a:r>
            <a:r>
              <a:rPr lang="pl-PL" sz="1800" kern="100" dirty="0">
                <a:cs typeface="Times New Roman" panose="02020603050405020304" pitchFamily="18" charset="0"/>
              </a:rPr>
              <a:t>service process]</a:t>
            </a:r>
            <a:r>
              <a:rPr lang="en-US" sz="1800" kern="100" dirty="0">
                <a:cs typeface="Times New Roman" panose="02020603050405020304" pitchFamily="18" charset="0"/>
              </a:rPr>
              <a:t>. </a:t>
            </a:r>
            <a:r>
              <a:rPr lang="en-US" sz="1800" kern="100" dirty="0" err="1">
                <a:cs typeface="Times New Roman" panose="02020603050405020304" pitchFamily="18" charset="0"/>
              </a:rPr>
              <a:t>LogForum</a:t>
            </a:r>
            <a:r>
              <a:rPr lang="en-US" sz="1800" kern="100" dirty="0">
                <a:cs typeface="Times New Roman" panose="02020603050405020304" pitchFamily="18" charset="0"/>
              </a:rPr>
              <a:t>, 4(1), 1-8.</a:t>
            </a:r>
          </a:p>
          <a:p>
            <a:pPr lvl="1"/>
            <a:r>
              <a:rPr lang="en-US" sz="1800" kern="100" dirty="0">
                <a:cs typeface="Times New Roman" panose="02020603050405020304" pitchFamily="18" charset="0"/>
              </a:rPr>
              <a:t>Śliwczyński, B. (2007). Controlling w </a:t>
            </a:r>
            <a:r>
              <a:rPr lang="en-US" sz="1800" kern="100" dirty="0" err="1">
                <a:cs typeface="Times New Roman" panose="02020603050405020304" pitchFamily="18" charset="0"/>
              </a:rPr>
              <a:t>zarządzaniu logistyką</a:t>
            </a:r>
            <a:r>
              <a:rPr lang="en-US" sz="1800" kern="100" dirty="0">
                <a:cs typeface="Times New Roman" panose="02020603050405020304" pitchFamily="18" charset="0"/>
              </a:rPr>
              <a:t>: Controlling </a:t>
            </a:r>
            <a:r>
              <a:rPr lang="pl-PL" sz="1800" kern="100" dirty="0">
                <a:cs typeface="Times New Roman" panose="02020603050405020304" pitchFamily="18" charset="0"/>
              </a:rPr>
              <a:t>in </a:t>
            </a:r>
            <a:r>
              <a:rPr lang="pl-PL" sz="1800" kern="100" dirty="0" err="1">
                <a:cs typeface="Times New Roman" panose="02020603050405020304" pitchFamily="18" charset="0"/>
              </a:rPr>
              <a:t>logistics </a:t>
            </a:r>
            <a:r>
              <a:rPr lang="pl-PL" sz="1800" kern="100" dirty="0">
                <a:cs typeface="Times New Roman" panose="02020603050405020304" pitchFamily="18" charset="0"/>
              </a:rPr>
              <a:t>management: </a:t>
            </a:r>
            <a:r>
              <a:rPr lang="en-US" sz="1800" kern="100" dirty="0" err="1">
                <a:cs typeface="Times New Roman" panose="02020603050405020304" pitchFamily="18" charset="0"/>
              </a:rPr>
              <a:t>Operational </a:t>
            </a:r>
            <a:r>
              <a:rPr lang="pl-PL" sz="1800" kern="100" dirty="0">
                <a:cs typeface="Times New Roman" panose="02020603050405020304" pitchFamily="18" charset="0"/>
              </a:rPr>
              <a:t>and proces controlling [Kontroling v upravljanju </a:t>
            </a:r>
            <a:r>
              <a:rPr lang="pl-PL" sz="1800" kern="100" dirty="0" err="1">
                <a:cs typeface="Times New Roman" panose="02020603050405020304" pitchFamily="18" charset="0"/>
              </a:rPr>
              <a:t>logistike</a:t>
            </a:r>
            <a:r>
              <a:rPr lang="pl-PL" sz="1800" kern="100" dirty="0">
                <a:cs typeface="Times New Roman" panose="02020603050405020304" pitchFamily="18" charset="0"/>
              </a:rPr>
              <a:t>: </a:t>
            </a:r>
            <a:r>
              <a:rPr lang="pl-PL" sz="1800" kern="100" dirty="0" err="1">
                <a:cs typeface="Times New Roman" panose="02020603050405020304" pitchFamily="18" charset="0"/>
              </a:rPr>
              <a:t>Operativni </a:t>
            </a:r>
            <a:r>
              <a:rPr lang="pl-PL" sz="1800" kern="100" dirty="0">
                <a:cs typeface="Times New Roman" panose="02020603050405020304" pitchFamily="18" charset="0"/>
              </a:rPr>
              <a:t>in procesni kontroling]</a:t>
            </a:r>
            <a:r>
              <a:rPr lang="en-US" sz="1800" kern="100" dirty="0">
                <a:cs typeface="Times New Roman" panose="02020603050405020304" pitchFamily="18" charset="0"/>
              </a:rPr>
              <a:t>. Wyższa Szkoła Logistyki.</a:t>
            </a:r>
          </a:p>
          <a:p>
            <a:pPr lvl="1"/>
            <a:r>
              <a:rPr lang="en-US" sz="1800" kern="100" dirty="0">
                <a:cs typeface="Times New Roman" panose="02020603050405020304" pitchFamily="18" charset="0"/>
              </a:rPr>
              <a:t>Śliwczyński, B. (2008). </a:t>
            </a:r>
            <a:r>
              <a:rPr lang="en-US" sz="1800" kern="100" dirty="0" err="1">
                <a:cs typeface="Times New Roman" panose="02020603050405020304" pitchFamily="18" charset="0"/>
              </a:rPr>
              <a:t>Planowanie logistyczne</a:t>
            </a:r>
            <a:r>
              <a:rPr lang="en-US" sz="1800" kern="100" dirty="0">
                <a:cs typeface="Times New Roman" panose="02020603050405020304" pitchFamily="18" charset="0"/>
              </a:rPr>
              <a:t>: </a:t>
            </a:r>
            <a:r>
              <a:rPr lang="en-US" sz="1800" kern="100" dirty="0" err="1">
                <a:cs typeface="Times New Roman" panose="02020603050405020304" pitchFamily="18" charset="0"/>
              </a:rPr>
              <a:t>podręcznik </a:t>
            </a:r>
            <a:r>
              <a:rPr lang="en-US" sz="1800" kern="100" dirty="0">
                <a:cs typeface="Times New Roman" panose="02020603050405020304" pitchFamily="18" charset="0"/>
              </a:rPr>
              <a:t>do </a:t>
            </a:r>
            <a:r>
              <a:rPr lang="en-US" sz="1800" kern="100" dirty="0" err="1">
                <a:cs typeface="Times New Roman" panose="02020603050405020304" pitchFamily="18" charset="0"/>
              </a:rPr>
              <a:t>kształcenia </a:t>
            </a:r>
            <a:r>
              <a:rPr lang="en-US" sz="1800" kern="100" dirty="0">
                <a:cs typeface="Times New Roman" panose="02020603050405020304" pitchFamily="18" charset="0"/>
              </a:rPr>
              <a:t>w </a:t>
            </a:r>
            <a:r>
              <a:rPr lang="en-US" sz="1800" kern="100" dirty="0" err="1">
                <a:cs typeface="Times New Roman" panose="02020603050405020304" pitchFamily="18" charset="0"/>
              </a:rPr>
              <a:t>zawodzie technik logistyk </a:t>
            </a:r>
            <a:r>
              <a:rPr lang="pl-PL" sz="1800" kern="100" dirty="0">
                <a:cs typeface="Times New Roman" panose="02020603050405020304" pitchFamily="18" charset="0"/>
              </a:rPr>
              <a:t>[Logistično </a:t>
            </a:r>
            <a:r>
              <a:rPr lang="pl-PL" sz="1800" kern="100" dirty="0" err="1">
                <a:cs typeface="Times New Roman" panose="02020603050405020304" pitchFamily="18" charset="0"/>
              </a:rPr>
              <a:t>načrtovanje </a:t>
            </a:r>
            <a:r>
              <a:rPr lang="pl-PL" sz="1800" kern="100" dirty="0">
                <a:cs typeface="Times New Roman" panose="02020603050405020304" pitchFamily="18" charset="0"/>
              </a:rPr>
              <a:t>- </a:t>
            </a:r>
            <a:r>
              <a:rPr lang="pl-PL" sz="1800" kern="100" dirty="0" err="1">
                <a:cs typeface="Times New Roman" panose="02020603050405020304" pitchFamily="18" charset="0"/>
              </a:rPr>
              <a:t>priročnik</a:t>
            </a:r>
            <a:r>
              <a:rPr lang="pl-PL" sz="1800" kern="100" dirty="0">
                <a:cs typeface="Times New Roman" panose="02020603050405020304" pitchFamily="18" charset="0"/>
              </a:rPr>
              <a:t>]</a:t>
            </a:r>
            <a:r>
              <a:rPr lang="en-US" sz="1800" kern="100" dirty="0">
                <a:cs typeface="Times New Roman" panose="02020603050405020304" pitchFamily="18" charset="0"/>
              </a:rPr>
              <a:t>. Instytut Logistyki i Magazynowania.</a:t>
            </a:r>
          </a:p>
          <a:p>
            <a:pPr lvl="1"/>
            <a:r>
              <a:rPr lang="en-US" sz="1800" kern="100" dirty="0" err="1">
                <a:cs typeface="Times New Roman" panose="02020603050405020304" pitchFamily="18" charset="0"/>
              </a:rPr>
              <a:t>Tanwari</a:t>
            </a:r>
            <a:r>
              <a:rPr lang="en-US" sz="1800" kern="100" dirty="0">
                <a:cs typeface="Times New Roman" panose="02020603050405020304" pitchFamily="18" charset="0"/>
              </a:rPr>
              <a:t>, A., </a:t>
            </a:r>
            <a:r>
              <a:rPr lang="en-US" sz="1800" kern="100" dirty="0" err="1">
                <a:cs typeface="Times New Roman" panose="02020603050405020304" pitchFamily="18" charset="0"/>
              </a:rPr>
              <a:t>Lakhiar</a:t>
            </a:r>
            <a:r>
              <a:rPr lang="en-US" sz="1800" kern="100" dirty="0">
                <a:cs typeface="Times New Roman" panose="02020603050405020304" pitchFamily="18" charset="0"/>
              </a:rPr>
              <a:t>, A. Q., &amp; Shaikh, G. Y. (2000). Analiza ABC kot tehnika obvladovanja zalog. </a:t>
            </a:r>
            <a:r>
              <a:rPr lang="en-US" sz="1800" kern="100" dirty="0" err="1">
                <a:cs typeface="Times New Roman" panose="02020603050405020304" pitchFamily="18" charset="0"/>
              </a:rPr>
              <a:t>Quaid-E-Awam </a:t>
            </a:r>
            <a:r>
              <a:rPr lang="en-US" sz="1800" kern="100" dirty="0">
                <a:cs typeface="Times New Roman" panose="02020603050405020304" pitchFamily="18" charset="0"/>
              </a:rPr>
              <a:t>University research journal of engineering, science and technology, 1(1).</a:t>
            </a:r>
          </a:p>
          <a:p>
            <a:pPr lvl="1"/>
            <a:endParaRPr lang="pl-PL" sz="1800" kern="100" dirty="0">
              <a:cs typeface="Times New Roman" panose="02020603050405020304" pitchFamily="18" charset="0"/>
            </a:endParaRPr>
          </a:p>
          <a:p>
            <a:pPr marL="0" indent="0">
              <a:buNone/>
            </a:pPr>
            <a:endParaRPr lang="pl-PL" sz="2000" dirty="0"/>
          </a:p>
        </p:txBody>
      </p:sp>
      <p:pic>
        <p:nvPicPr>
          <p:cNvPr id="2" name="Slika 1">
            <a:extLst>
              <a:ext uri="{FF2B5EF4-FFF2-40B4-BE49-F238E27FC236}">
                <a16:creationId xmlns:a16="http://schemas.microsoft.com/office/drawing/2014/main" id="{C63C30E5-E625-0A6C-3868-80B74CCB7D8D}"/>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D1DAF9B-B874-9E12-B4F2-DA9AABD1EC6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AAA69246-AA76-860B-1EA9-4D720906CE52}"/>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841959"/>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Katarzyna Grzybowska</a:t>
            </a:r>
            <a:br>
              <a:rPr lang="pl-PL" sz="4000" b="0" dirty="0">
                <a:solidFill>
                  <a:schemeClr val="tx1"/>
                </a:solidFill>
              </a:rPr>
            </a:br>
            <a:r>
              <a:rPr lang="pl-PL" sz="4000" b="0" dirty="0">
                <a:solidFill>
                  <a:schemeClr val="tx1"/>
                </a:solidFill>
              </a:rPr>
              <a:t>Katarzyna Ragin-Skorecka</a:t>
            </a:r>
            <a:br>
              <a:rPr lang="pl-PL" sz="4000" b="0" dirty="0">
                <a:solidFill>
                  <a:schemeClr val="tx1"/>
                </a:solidFill>
              </a:rPr>
            </a:br>
            <a:r>
              <a:rPr lang="pl-PL" sz="4000" b="0" dirty="0">
                <a:solidFill>
                  <a:schemeClr val="tx1"/>
                </a:solidFill>
              </a:rPr>
              <a:t>Katarzyna Siemieniak</a:t>
            </a:r>
            <a:br>
              <a:rPr lang="pl-PL" sz="4000" b="0" dirty="0">
                <a:solidFill>
                  <a:schemeClr val="tx1"/>
                </a:solidFill>
              </a:rPr>
            </a:br>
            <a:r>
              <a:rPr lang="pl-PL" sz="4000" b="0" dirty="0">
                <a:solidFill>
                  <a:schemeClr val="tx1"/>
                </a:solidFill>
              </a:rPr>
              <a:t>Piotr Cyplik</a:t>
            </a:r>
            <a:br>
              <a:rPr lang="pl-PL" sz="4000" b="0" dirty="0">
                <a:solidFill>
                  <a:schemeClr val="tx1"/>
                </a:solidFill>
              </a:rPr>
            </a:br>
            <a:r>
              <a:rPr lang="pl-PL" sz="4000" b="0" dirty="0">
                <a:solidFill>
                  <a:schemeClr val="tx1"/>
                </a:solidFill>
              </a:rPr>
              <a:t>Michał Adamczak</a:t>
            </a:r>
            <a:br>
              <a:rPr lang="pl-PL" sz="4000" b="0" dirty="0">
                <a:solidFill>
                  <a:schemeClr val="tx1"/>
                </a:solidFill>
              </a:rPr>
            </a:br>
            <a:r>
              <a:rPr lang="pl-PL" sz="4000" b="0" dirty="0">
                <a:solidFill>
                  <a:schemeClr val="tx1"/>
                </a:solidFill>
              </a:rPr>
              <a:t>Jędrzej Jankowski-Guzy</a:t>
            </a:r>
            <a:br>
              <a:rPr lang="pl-PL" sz="4000" b="0" dirty="0">
                <a:solidFill>
                  <a:schemeClr val="tx1"/>
                </a:solidFill>
              </a:rPr>
            </a:br>
            <a:r>
              <a:rPr lang="pl-PL" sz="4000" b="0" dirty="0">
                <a:solidFill>
                  <a:schemeClr val="tx1"/>
                </a:solidFill>
              </a:rPr>
              <a:t>Adrianna Toboła-Walaszczyk</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071144C4-5BAD-C12F-C752-5C57C271D56A}"/>
              </a:ext>
            </a:extLst>
          </p:cNvPr>
          <p:cNvSpPr txBox="1"/>
          <p:nvPr/>
        </p:nvSpPr>
        <p:spPr>
          <a:xfrm>
            <a:off x="6478601" y="6210578"/>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
        <p:nvSpPr>
          <p:cNvPr id="4" name="PoljeZBesedilom 3">
            <a:extLst>
              <a:ext uri="{FF2B5EF4-FFF2-40B4-BE49-F238E27FC236}">
                <a16:creationId xmlns:a16="http://schemas.microsoft.com/office/drawing/2014/main" id="{8DC1A030-AB5A-3D64-C2AE-0EE28561D28F}"/>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5" name="Slika 4">
            <a:extLst>
              <a:ext uri="{FF2B5EF4-FFF2-40B4-BE49-F238E27FC236}">
                <a16:creationId xmlns:a16="http://schemas.microsoft.com/office/drawing/2014/main" id="{24C1D2CC-7927-7B07-F2C4-D6A25107FCBA}"/>
              </a:ext>
            </a:extLst>
          </p:cNvPr>
          <p:cNvPicPr>
            <a:picLocks noChangeAspect="1"/>
          </p:cNvPicPr>
          <p:nvPr/>
        </p:nvPicPr>
        <p:blipFill>
          <a:blip r:embed="rId2"/>
          <a:stretch>
            <a:fillRect/>
          </a:stretch>
        </p:blipFill>
        <p:spPr>
          <a:xfrm>
            <a:off x="11414073" y="6140170"/>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DA692E3C-96D7-101B-4D84-4058AC362C0E}"/>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E3D8E32F-5EF5-2197-610D-905237F8A66D}"/>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199F1C5-ED90-3704-A301-10264F7AABFC}"/>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a:t>
            </a:r>
            <a:r>
              <a:rPr lang="pl-PL" sz="3200" kern="100" dirty="0" err="1">
                <a:cs typeface="Times New Roman" panose="02020603050405020304" pitchFamily="18" charset="0"/>
              </a:rPr>
              <a:t>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en-US" sz="2000" b="1" dirty="0"/>
              <a:t>Zaloge </a:t>
            </a:r>
            <a:r>
              <a:rPr lang="en-US" sz="2000" dirty="0"/>
              <a:t>so količina blaga, ki jo podjetje hrani za zadovoljitev trenutnih in prihodnjih potreb (</a:t>
            </a:r>
            <a:r>
              <a:rPr lang="en-US" sz="2000" dirty="0" err="1"/>
              <a:t>Brunaud </a:t>
            </a:r>
            <a:r>
              <a:rPr lang="en-US" sz="2000" dirty="0"/>
              <a:t>et al., 2019). Zaloge so opredmetene sestavine kratkoročnih sredstev. </a:t>
            </a:r>
            <a:br>
              <a:rPr lang="pl-PL" sz="2000" dirty="0"/>
            </a:br>
            <a:r>
              <a:rPr lang="en-US" sz="2000" dirty="0"/>
              <a:t>Zaloge imajo določeno lokacijo, mesto skladiščenja, njihova velikost pa je lahko izražena </a:t>
            </a:r>
            <a:br>
              <a:rPr lang="pl-PL" sz="2000" dirty="0"/>
            </a:br>
            <a:r>
              <a:rPr lang="en-US" sz="2000" dirty="0"/>
              <a:t>v količinskih in vrednostnih merah (Niemczyk et al., 2011)</a:t>
            </a:r>
            <a:r>
              <a:rPr lang="pl-PL" sz="2000" dirty="0"/>
              <a:t>.</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Upravljanje zalog </a:t>
            </a:r>
            <a:r>
              <a:rPr lang="en-US" sz="2000" dirty="0"/>
              <a:t>se nanaša na postopek nadzora in kontrole ravni zalog, ravni skladišč in njihovega skladiščenja v podjetju. To vključuje odločanje o tem, koliko zalog je treba hraniti, kdaj jih je treba ponovno naročiti ali dopolniti ter kako optimizirati uporabo zalog, da bi zadostili povpraševanju, hkrati pa zmanjšali stroške in povečali učinkovitost (Song et al., 2020)</a:t>
            </a:r>
            <a:r>
              <a:rPr lang="pl-PL" sz="2000" dirty="0"/>
              <a:t>. </a:t>
            </a:r>
          </a:p>
        </p:txBody>
      </p:sp>
      <p:pic>
        <p:nvPicPr>
          <p:cNvPr id="7" name="Slika 6">
            <a:extLst>
              <a:ext uri="{FF2B5EF4-FFF2-40B4-BE49-F238E27FC236}">
                <a16:creationId xmlns:a16="http://schemas.microsoft.com/office/drawing/2014/main" id="{CB5CE0C6-EC3F-82A7-0D23-7C058899FE17}"/>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E95DC6B0-4C66-C7C9-8A40-C78CEFFCC63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4F43A65D-0FC1-697A-1F98-2A940B429721}"/>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a:t>
            </a:r>
            <a:r>
              <a:rPr lang="pl-PL" sz="3200" kern="100" dirty="0" err="1">
                <a:cs typeface="Times New Roman" panose="02020603050405020304" pitchFamily="18" charset="0"/>
              </a:rPr>
              <a:t>zaloge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en-US" sz="2000" b="1" dirty="0"/>
              <a:t>Cilj upravljanja zalog </a:t>
            </a:r>
            <a:r>
              <a:rPr lang="en-US" sz="2000" dirty="0"/>
              <a:t>je zagotoviti, da so pravi izdelki na voljo v pravih količinah, ob pravem času in na pravem mestu, da se izpolnijo potrebe strank, pri čemer se je treba izogibati izpadu zalog, prevelikim zalogam in s tem povezanim stroškom (Jain et al., 2022), (</a:t>
            </a:r>
            <a:r>
              <a:rPr lang="en-US" sz="2000" dirty="0" err="1"/>
              <a:t>Matusiak</a:t>
            </a:r>
            <a:r>
              <a:rPr lang="en-US" sz="2000" dirty="0"/>
              <a:t>, 2022).</a:t>
            </a:r>
            <a:endParaRPr lang="pl-PL" sz="2000" dirty="0"/>
          </a:p>
        </p:txBody>
      </p:sp>
      <p:pic>
        <p:nvPicPr>
          <p:cNvPr id="5" name="Slika 4">
            <a:extLst>
              <a:ext uri="{FF2B5EF4-FFF2-40B4-BE49-F238E27FC236}">
                <a16:creationId xmlns:a16="http://schemas.microsoft.com/office/drawing/2014/main" id="{5F0CED01-1603-70A3-C01C-C5DF75AFBD54}"/>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2DC9974-B28C-949E-2044-C2B4F386E407}"/>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493552DF-8EB7-A53F-777C-FCEB97039F98}"/>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OSNOVNI MODELI KLASIFIKACIJE ZALOG</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pic>
        <p:nvPicPr>
          <p:cNvPr id="2" name="Slika 1">
            <a:extLst>
              <a:ext uri="{FF2B5EF4-FFF2-40B4-BE49-F238E27FC236}">
                <a16:creationId xmlns:a16="http://schemas.microsoft.com/office/drawing/2014/main" id="{7C67AA3F-3826-90ED-88D0-3E14BCCBA73B}"/>
              </a:ext>
            </a:extLst>
          </p:cNvPr>
          <p:cNvPicPr>
            <a:picLocks noChangeAspect="1"/>
          </p:cNvPicPr>
          <p:nvPr/>
        </p:nvPicPr>
        <p:blipFill>
          <a:blip r:embed="rId3"/>
          <a:stretch>
            <a:fillRect/>
          </a:stretch>
        </p:blipFill>
        <p:spPr>
          <a:xfrm>
            <a:off x="11480661" y="6187905"/>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1E0FEF9C-B245-210F-F13F-DDB08B3B526A}"/>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776B25CC-E634-9D04-B1CE-9E1699C81D26}"/>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en-US" sz="1800" b="1" dirty="0"/>
              <a:t>Analiza ABC </a:t>
            </a:r>
            <a:r>
              <a:rPr lang="en-US" sz="1800" dirty="0"/>
              <a:t>temelji na pravilu "80-20", znanem v ekonomiji, ki ga je oblikoval italijanski ekonomist Vilfredo Pareto. Po njegovih glavnih predpostavkah približno 20 % elementov določa učinke določenega vprašanja v 80 % - to je klasična delitev. Paretovo načelo je pomemben pripomoček pri odločanju o razvrščanju fizičnega blaga. Pri uporabi analize ABC se pri klasičnem pristopu vsi elementi asortimenta razdelijo v tri razrede (A, B in C), pri čemer se kot merilo te delitve upošteva delež posameznih asortimentov v skupni vrednosti prodaje (Pandya &amp; Thakkar, 2016), (</a:t>
            </a:r>
            <a:r>
              <a:rPr lang="en-US" sz="1800" dirty="0" err="1"/>
              <a:t>Tanwari </a:t>
            </a:r>
            <a:r>
              <a:rPr lang="en-US" sz="1800" dirty="0"/>
              <a:t>et al., 2000).</a:t>
            </a:r>
            <a:endParaRPr lang="pl-PL" sz="1800" dirty="0"/>
          </a:p>
          <a:p>
            <a:pPr marL="0" indent="0">
              <a:buNone/>
            </a:pPr>
            <a:endParaRPr lang="pl-PL" sz="1800" dirty="0"/>
          </a:p>
          <a:p>
            <a:pPr marL="0" indent="0" algn="just">
              <a:buNone/>
            </a:pPr>
            <a:r>
              <a:rPr lang="en-US" sz="1800" dirty="0"/>
              <a:t>Postopek delitve postavk izdelkov v skladu z analizo ABC temelji na jasnem klasifikacijskem merilu, ki je določen odstotek vrednosti prometa (Krzyżaniak in Cyplik, 2008). </a:t>
            </a:r>
            <a:endParaRPr lang="pl-PL" sz="1800" dirty="0"/>
          </a:p>
        </p:txBody>
      </p:sp>
      <p:pic>
        <p:nvPicPr>
          <p:cNvPr id="3" name="Slika 2">
            <a:extLst>
              <a:ext uri="{FF2B5EF4-FFF2-40B4-BE49-F238E27FC236}">
                <a16:creationId xmlns:a16="http://schemas.microsoft.com/office/drawing/2014/main" id="{09989FEE-36AD-D183-5E0F-418BF63E366F}"/>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5A8B766-C9D6-825E-55EE-A2C7F7955ECF}"/>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C689AF0C-15B2-080D-633E-C9E7F0CBD915}"/>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ABC - koraki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49692092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Slika 2">
            <a:extLst>
              <a:ext uri="{FF2B5EF4-FFF2-40B4-BE49-F238E27FC236}">
                <a16:creationId xmlns:a16="http://schemas.microsoft.com/office/drawing/2014/main" id="{D447CC8B-0F8F-BB3A-75D6-34F0F092BA77}"/>
              </a:ext>
            </a:extLst>
          </p:cNvPr>
          <p:cNvPicPr>
            <a:picLocks noChangeAspect="1"/>
          </p:cNvPicPr>
          <p:nvPr/>
        </p:nvPicPr>
        <p:blipFill>
          <a:blip r:embed="rId7"/>
          <a:stretch>
            <a:fillRect/>
          </a:stretch>
        </p:blipFill>
        <p:spPr>
          <a:xfrm>
            <a:off x="11480661" y="6187905"/>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75598EA-8F20-7146-C87C-D2B9EC662096}"/>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5CCB55C0-D364-5FF4-75ED-1A95B3502A71}"/>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Analiza XYZ</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en-US" sz="1800" dirty="0"/>
              <a:t>Namen </a:t>
            </a:r>
            <a:r>
              <a:rPr lang="en-US" sz="1800" b="1" dirty="0"/>
              <a:t>analize XYZ </a:t>
            </a:r>
            <a:r>
              <a:rPr lang="en-US" sz="1800" dirty="0"/>
              <a:t>je oceniti nihanja v povpraševanju ali porabi asortimana (Pandya in Thakkar, 2016).</a:t>
            </a:r>
            <a:endParaRPr lang="pl-PL" sz="1800" dirty="0"/>
          </a:p>
          <a:p>
            <a:pPr marL="0" indent="0" algn="ctr">
              <a:buNone/>
            </a:pPr>
            <a:endParaRPr lang="pl-PL" sz="1800" dirty="0"/>
          </a:p>
          <a:p>
            <a:pPr marL="0" indent="0">
              <a:buNone/>
            </a:pPr>
            <a:r>
              <a:rPr lang="en-US" sz="1800" dirty="0"/>
              <a:t>Razdelitev v skupine XYZ je povezana tudi z merilom rednosti povpraševanja in natančnosti napovedovanja. V skladu s tem (Krzyżaniak in Cyplik, 2008):</a:t>
            </a:r>
          </a:p>
          <a:p>
            <a:r>
              <a:rPr lang="en-US" sz="1800" kern="100" dirty="0">
                <a:cs typeface="Times New Roman" panose="02020603050405020304" pitchFamily="18" charset="0"/>
              </a:rPr>
              <a:t>skupina X vključuje postavke, ki se porabijo v velikih količinah, za katere je značilno redno povpraševanje z majhnimi nihanji, z visoko natančnostjo napovedovanja,</a:t>
            </a:r>
          </a:p>
          <a:p>
            <a:r>
              <a:rPr lang="en-US" sz="1800" kern="100" dirty="0">
                <a:cs typeface="Times New Roman" panose="02020603050405020304" pitchFamily="18" charset="0"/>
              </a:rPr>
              <a:t>skupina Y so postavke z manjšim količinskim povpraševanjem, s sezonskimi nihanji povpraševanja ali z jasnim trendom povpraševanja, za katere so napovedi srednje natančne,</a:t>
            </a:r>
          </a:p>
          <a:p>
            <a:r>
              <a:rPr lang="en-US" sz="1800" kern="100" dirty="0">
                <a:cs typeface="Times New Roman" panose="02020603050405020304" pitchFamily="18" charset="0"/>
              </a:rPr>
              <a:t>skupina Z vključuje počasi premikajoče se artikle z nerednim povpraševanjem in nizko natančnostjo napovedi povpraševanja.</a:t>
            </a:r>
          </a:p>
          <a:p>
            <a:pPr marL="0" indent="0" algn="ctr">
              <a:buNone/>
            </a:pPr>
            <a:endParaRPr lang="pl-PL" sz="1800" dirty="0"/>
          </a:p>
        </p:txBody>
      </p:sp>
      <p:pic>
        <p:nvPicPr>
          <p:cNvPr id="3" name="Slika 2">
            <a:extLst>
              <a:ext uri="{FF2B5EF4-FFF2-40B4-BE49-F238E27FC236}">
                <a16:creationId xmlns:a16="http://schemas.microsoft.com/office/drawing/2014/main" id="{1FB23124-E786-E761-FF70-07D65C4636A6}"/>
              </a:ext>
            </a:extLst>
          </p:cNvPr>
          <p:cNvPicPr>
            <a:picLocks noChangeAspect="1"/>
          </p:cNvPicPr>
          <p:nvPr/>
        </p:nvPicPr>
        <p:blipFill>
          <a:blip r:embed="rId2"/>
          <a:stretch>
            <a:fillRect/>
          </a:stretch>
        </p:blipFill>
        <p:spPr>
          <a:xfrm>
            <a:off x="11480661" y="6187905"/>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8DEEF8A4-99A6-CA0A-6A32-90272C707122}"/>
              </a:ext>
            </a:extLst>
          </p:cNvPr>
          <p:cNvSpPr txBox="1"/>
          <p:nvPr/>
        </p:nvSpPr>
        <p:spPr>
          <a:xfrm>
            <a:off x="6469269" y="6187905"/>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F2B7BBF-4505-711F-35E4-78F163C66BDB}"/>
              </a:ext>
            </a:extLst>
          </p:cNvPr>
          <p:cNvSpPr txBox="1"/>
          <p:nvPr/>
        </p:nvSpPr>
        <p:spPr>
          <a:xfrm>
            <a:off x="6469269" y="6231720"/>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A013F3A3-F7C5-469E-BFB7-B3045CDFA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4896</TotalTime>
  <Words>6727</Words>
  <Application>Microsoft Office PowerPoint</Application>
  <PresentationFormat>Panoramiczny</PresentationFormat>
  <Paragraphs>407</Paragraphs>
  <Slides>39</Slides>
  <Notes>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39</vt:i4>
      </vt:variant>
    </vt:vector>
  </HeadingPairs>
  <TitlesOfParts>
    <vt:vector size="45" baseType="lpstr">
      <vt:lpstr>Arial</vt:lpstr>
      <vt:lpstr>Calibri</vt:lpstr>
      <vt:lpstr>Tahoma</vt:lpstr>
      <vt:lpstr>Times New Roman</vt:lpstr>
      <vt:lpstr>Motyw pakietu Office</vt:lpstr>
      <vt:lpstr>1_Motyw pakietu Office</vt:lpstr>
      <vt:lpstr>Napredna uporaba preglednic za analizo logističnih podatkov</vt:lpstr>
      <vt:lpstr>Agenda</vt:lpstr>
      <vt:lpstr>Prezentacja programu PowerPoint</vt:lpstr>
      <vt:lpstr>Opredelitev zaloge</vt:lpstr>
      <vt:lpstr>Opredelitev zaloge</vt:lpstr>
      <vt:lpstr>Prezentacja programu PowerPoint</vt:lpstr>
      <vt:lpstr>Analiza ABC</vt:lpstr>
      <vt:lpstr>Analiza ABC - koraki </vt:lpstr>
      <vt:lpstr>Analiza XYZ</vt:lpstr>
      <vt:lpstr>Analiza XYZ - koraki </vt:lpstr>
      <vt:lpstr>Analiza ABC/XYZ</vt:lpstr>
      <vt:lpstr>Pristop z devetimi škatlami za ABC-XYZ</vt:lpstr>
      <vt:lpstr>Prezentacja programu PowerPoint</vt:lpstr>
      <vt:lpstr>Raven storitev za stranke</vt:lpstr>
      <vt:lpstr>Raven storitev za stranke</vt:lpstr>
      <vt:lpstr>Verjetnostna raven storitev za stranke </vt:lpstr>
      <vt:lpstr>Raven storitev za stranke - kvantitativno</vt:lpstr>
      <vt:lpstr>Prezentacja programu PowerPoint</vt:lpstr>
      <vt:lpstr>Funkcije zalog</vt:lpstr>
      <vt:lpstr>Delitev zalog</vt:lpstr>
      <vt:lpstr>Zaloge glede na mesto v oskrbovalni verigi</vt:lpstr>
      <vt:lpstr>Zaloge glede na merilo vzroka nastanka </vt:lpstr>
      <vt:lpstr>Elementi strukture zalog </vt:lpstr>
      <vt:lpstr>Prezentacja programu PowerPoint</vt:lpstr>
      <vt:lpstr>Prezentacja programu PowerPoint</vt:lpstr>
      <vt:lpstr>Struktura zalog - presežne zaloge</vt:lpstr>
      <vt:lpstr>Prezentacja programu PowerPoint</vt:lpstr>
      <vt:lpstr>Sistemi za dopolnjevanje zalog - brezplačen zalogaj</vt:lpstr>
      <vt:lpstr>Sistemi za dopolnjevanje zalog - točka ponovnega naročila</vt:lpstr>
      <vt:lpstr>Sistemi za dopolnjevanje zalog - največja zaloga</vt:lpstr>
      <vt:lpstr>Prezentacja programu PowerPoint</vt:lpstr>
      <vt:lpstr>Stroški zalog</vt:lpstr>
      <vt:lpstr>Stroški zalog</vt:lpstr>
      <vt:lpstr>Stroški dopolnjevanja zalog</vt:lpstr>
      <vt:lpstr>Stroški skladiščenja zalog</vt:lpstr>
      <vt:lpstr>Stroški pomanjkanja</vt:lpstr>
      <vt:lpstr>Literatura</vt:lpstr>
      <vt:lpstr>Avtorji:  Katarzyna Grzybowska Katarzyna Ragin-Skorecka Katarzyna Siemieniak Piotr Cyplik Michał Adamczak Jędrzej Jankowski-Guzy Adrianna Toboła-Walaszczyk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docId:58D9AE4465AAC77E932B6EAC09F299AA</cp:keywords>
  <cp:lastModifiedBy>KRS</cp:lastModifiedBy>
  <cp:revision>76</cp:revision>
  <dcterms:created xsi:type="dcterms:W3CDTF">2023-07-06T12:09:08Z</dcterms:created>
  <dcterms:modified xsi:type="dcterms:W3CDTF">2025-10-28T10:47:25Z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