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335" r:id="rId25"/>
    <p:sldId id="267" r:id="rId2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6B94A-8EE3-1C05-AD90-4BC71F30D5A0}" v="383" dt="2024-10-03T05:01:50.805"/>
    <p1510:client id="{CE65F49C-3606-51EB-E7DD-77D0B7DC7BE6}" v="116" dt="2024-10-03T06:56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992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EB07DD8-0ABC-750D-C620-5EBF75760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D466D5-B033-3823-B24F-14F505B7EDEA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6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7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Data Management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Raw transaction data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descriptor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transactions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Date,SellerID,CustomerID,TransactionID,ProductID,ProductPrice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to spreadsheet data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column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Spreadsheet to database data + SQL query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RDB construction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general, there are two approaches to constructing a RDB: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analytic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synthetic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analytic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to RDB construction comprises the following four steps: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Real world analysis - global model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entities and relations – conceptual model (e.g., E-R diagram)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logical model – relational schema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Build the database (DBMS) – physical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synthetic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to an RDB comprises the following three steps: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Data analysis – list of all relevant attributes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Determine logical model by normalization – relational schema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Physical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E-R diagram (RDB conceptional model)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RDB Queries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mainly of two types: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Structured Query Language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and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Query by Example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While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previous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considered 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programming language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a DBMS’s API,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next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mainly used with the DBMS directly for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management and data warehousing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Queries produce tables of results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which can be used for building data warehouses or reused in further queries.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Q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uery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by Example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Data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preparation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order to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prevent erroneous or incomplete data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which could interfere with their processing and interpretation, additional precautions should be applied: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Filtering out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empty rows and columns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Applying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strong data typing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to prevent computational errors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Defining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input masks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to prevent input of wrong data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Data biasing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to prevent erroneous results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this chapter different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aspects of data management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logistics have been dealt with.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data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representations and data storage standards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different data organization and retrieval mechanisms have been presented.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Finally, some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common mistakes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automated data processing have been addressed. 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Information - Data 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–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Knowledge</a:t>
            </a:r>
            <a:endParaRPr lang="pl-PL" sz="20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Information in </a:t>
            </a:r>
            <a:r>
              <a:rPr lang="pl-PL" sz="20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logistics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Logistic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standards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organization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management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acquisition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filtering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presentation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Information-Data-Knowledge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computer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based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information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systems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the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representation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of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information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varies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depending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on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its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purpose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use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It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may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be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alphanumeric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or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binary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considering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the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fact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whether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it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represents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text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figure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sound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or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executable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program…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of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transforming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from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their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original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analogue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into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the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digital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form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popularly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termed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digitization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When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collected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data of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various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types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may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be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joined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organized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into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tables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of data, data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bases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, data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warehouses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chronological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order)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or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knowledge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bases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conceptual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order).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Higher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levels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of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data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organization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allow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for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automated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classification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reasoning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representation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the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hereby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accumulated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knowledge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for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analytic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purposes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Information in Logistics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082378"/>
            <a:ext cx="7467600" cy="2668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b="1" dirty="0">
                <a:solidFill>
                  <a:schemeClr val="bg1"/>
                </a:solidFill>
              </a:rPr>
              <a:t>„</a:t>
            </a:r>
            <a:r>
              <a:rPr lang="en-GB" altLang="sl-SI" b="1" dirty="0">
                <a:solidFill>
                  <a:schemeClr val="accent4"/>
                </a:solidFill>
              </a:rPr>
              <a:t>Logistics</a:t>
            </a:r>
            <a:r>
              <a:rPr lang="en-GB" altLang="sl-SI" b="1" dirty="0">
                <a:solidFill>
                  <a:schemeClr val="bg1"/>
                </a:solidFill>
              </a:rPr>
              <a:t> </a:t>
            </a:r>
            <a:r>
              <a:rPr lang="sl-SI" altLang="sl-SI" b="1" dirty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that </a:t>
            </a:r>
            <a:r>
              <a:rPr lang="en-US" b="1" dirty="0">
                <a:solidFill>
                  <a:schemeClr val="bg1"/>
                </a:solidFill>
              </a:rPr>
              <a:t>part of the supply chain</a:t>
            </a:r>
            <a:r>
              <a:rPr lang="en-US" dirty="0">
                <a:solidFill>
                  <a:schemeClr val="bg1"/>
                </a:solidFill>
              </a:rPr>
              <a:t> process that plans, implements, and controls the efficient, effective </a:t>
            </a:r>
            <a:r>
              <a:rPr lang="en-US" b="1" dirty="0">
                <a:solidFill>
                  <a:schemeClr val="bg1"/>
                </a:solidFill>
              </a:rPr>
              <a:t>forward and reverse flow and storage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goods, services, and related </a:t>
            </a:r>
            <a:r>
              <a:rPr lang="en-US" b="1" dirty="0">
                <a:solidFill>
                  <a:schemeClr val="accent4"/>
                </a:solidFill>
              </a:rPr>
              <a:t>information</a:t>
            </a:r>
            <a:r>
              <a:rPr lang="en-US" dirty="0">
                <a:solidFill>
                  <a:schemeClr val="bg1"/>
                </a:solidFill>
              </a:rPr>
              <a:t> between the </a:t>
            </a:r>
            <a:r>
              <a:rPr lang="en-US" b="1" dirty="0">
                <a:solidFill>
                  <a:schemeClr val="bg1"/>
                </a:solidFill>
              </a:rPr>
              <a:t>point of origin</a:t>
            </a:r>
            <a:r>
              <a:rPr lang="en-US" dirty="0">
                <a:solidFill>
                  <a:schemeClr val="bg1"/>
                </a:solidFill>
              </a:rPr>
              <a:t> and the </a:t>
            </a:r>
            <a:r>
              <a:rPr lang="en-US" b="1" dirty="0">
                <a:solidFill>
                  <a:schemeClr val="bg1"/>
                </a:solidFill>
              </a:rPr>
              <a:t>point of consumption</a:t>
            </a:r>
            <a:r>
              <a:rPr lang="en-US" dirty="0">
                <a:solidFill>
                  <a:schemeClr val="bg1"/>
                </a:solidFill>
              </a:rPr>
              <a:t> to </a:t>
            </a:r>
            <a:r>
              <a:rPr lang="en-US" b="1" dirty="0">
                <a:solidFill>
                  <a:schemeClr val="bg1"/>
                </a:solidFill>
              </a:rPr>
              <a:t>meet customers' requirements</a:t>
            </a:r>
            <a:r>
              <a:rPr 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GB" alt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444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CSCMP </a:t>
            </a:r>
            <a:r>
              <a:rPr lang="en-GB" b="1" dirty="0"/>
              <a:t>Definition of Logistics</a:t>
            </a:r>
            <a:r>
              <a:rPr lang="sl-SI" b="1" dirty="0"/>
              <a:t> (Management)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Logistic Data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logistics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spc="-1" err="1">
                <a:solidFill>
                  <a:schemeClr val="dk1"/>
                </a:solidFill>
                <a:latin typeface="Tahoma"/>
                <a:ea typeface="Tahoma"/>
              </a:rPr>
              <a:t>Electronic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1800" spc="-1" err="1">
                <a:solidFill>
                  <a:schemeClr val="dk1"/>
                </a:solidFill>
                <a:latin typeface="Tahoma"/>
                <a:ea typeface="Tahoma"/>
              </a:rPr>
              <a:t>Interchange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used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to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transmit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transaction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data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between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business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partners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Since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they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may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use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different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languages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and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applications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their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conversion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to 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common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format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e.g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., XML, JSON)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necessary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to be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interpretable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by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different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partner’s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information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systems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For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quick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identification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and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manipulation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barcodes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and RFID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tags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were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devised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Transactions...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25" y="3573463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STORAGE/DISTRIBUTION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539" y="4688394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1600" b="1" dirty="0">
                <a:ea typeface="ＭＳ Ｐゴシック" panose="020B0600070205080204" pitchFamily="34" charset="-128"/>
              </a:rPr>
              <a:t>COMPUTER CENTRE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237" y="4437063"/>
            <a:ext cx="197231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MATERIALS PLANING</a:t>
            </a: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INVENTORY MANAGEMENT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INFORMATION CHANNEL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Tagging technologies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/>
        </p:nvGraphicFramePr>
        <p:xfrm>
          <a:off x="1608840" y="1481400"/>
          <a:ext cx="9452880" cy="426946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Technology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Application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Retail items and product components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Services (e.g., UPS, air-tickets), wholesale items requiring tracking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1 (passive, R-tags)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Items requiring mass identification, access control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2 (passive,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Items requiring tracking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3 (semi-active,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Access control with added tracking information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class 4 (active,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Closed space tracking and tracing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class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(active tags/interrogators)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Open space tracking and tracing, proximity services with enabled devices, location-based services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Future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trends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in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tagging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and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tracing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Future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trends in tagging, tracking and tracing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follow two main directions: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err="1">
                <a:solidFill>
                  <a:schemeClr val="dk1"/>
                </a:solidFill>
                <a:latin typeface="Tahoma"/>
                <a:ea typeface="Tahoma"/>
              </a:rPr>
              <a:t>miniaturization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diversity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databar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(1D) codes shall also enable tagging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miniature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items (e.g., medical capsules).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Novel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datamatrix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(2D) codes shall not only enable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error correction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while scanning but also data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encryption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continues to spread to other usage areas like the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identification by service providers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rail-card, registration at work, etc.),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contactless payments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(e.g., wireless money transfers, payments at vending machines) and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smart solutions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(e.g., smart home management, remotely operating smart devices, etc.) as well as e-currencies.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Data organization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having a certain format the data may be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organized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different ways to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facilitate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management, processing and presentation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Although data on 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input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mostly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unstructured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by their storage, transmission and processing their organization increases.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usual forms of data organization by increasing complexity represent semi-structured (e.g., CSV) and structured (e.g., spreadsheets, databases, etc.) data formats: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first form of data organization is by two-dimensional arrays of fields, also called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tables or spreadsheets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There are various forms of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organization with the relational model (RDB) being the most common.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is based on the concept of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entities and relations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Since there are usually no fixed paths of searching through the database files, various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SQL) have been devised for data retrieval and manipulation.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0F2F1-1E37-4894-BB19-A068B4FB9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EEE9E-4DB2-47E1-B9CE-0D59A5F41FBC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1370</Words>
  <Application>Microsoft Office PowerPoint</Application>
  <PresentationFormat>Panoramiczny</PresentationFormat>
  <Paragraphs>134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Information-Data-Knowledge</vt:lpstr>
      <vt:lpstr>Information in Logistics</vt:lpstr>
      <vt:lpstr>Logistic Data</vt:lpstr>
      <vt:lpstr>Transactions...</vt:lpstr>
      <vt:lpstr>Tagging technologies</vt:lpstr>
      <vt:lpstr>Future trends in tagging and tracing</vt:lpstr>
      <vt:lpstr>Data organization</vt:lpstr>
      <vt:lpstr>Raw transaction data (CSV) </vt:lpstr>
      <vt:lpstr>CSV to spreadsheet data</vt:lpstr>
      <vt:lpstr>Spreadsheet to database data + SQL query</vt:lpstr>
      <vt:lpstr>RDB construction</vt:lpstr>
      <vt:lpstr>E-R diagram (RDB conceptional model)</vt:lpstr>
      <vt:lpstr>RDB Queries</vt:lpstr>
      <vt:lpstr>Query by Example (QBE)</vt:lpstr>
      <vt:lpstr>Data preparation</vt:lpstr>
      <vt:lpstr>Summary</vt:lpstr>
      <vt:lpstr>References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271</cp:revision>
  <dcterms:created xsi:type="dcterms:W3CDTF">2023-07-06T12:09:08Z</dcterms:created>
  <dcterms:modified xsi:type="dcterms:W3CDTF">2025-10-16T10:23:10Z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