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</p:sldMasterIdLst>
  <p:sldIdLst>
    <p:sldId id="256" r:id="rId6"/>
    <p:sldId id="257" r:id="rId7"/>
    <p:sldId id="258" r:id="rId8"/>
    <p:sldId id="259" r:id="rId9"/>
    <p:sldId id="261" r:id="rId10"/>
    <p:sldId id="280" r:id="rId11"/>
    <p:sldId id="272" r:id="rId12"/>
    <p:sldId id="268" r:id="rId13"/>
    <p:sldId id="262" r:id="rId14"/>
    <p:sldId id="281" r:id="rId15"/>
    <p:sldId id="273" r:id="rId16"/>
    <p:sldId id="269" r:id="rId17"/>
    <p:sldId id="263" r:id="rId18"/>
    <p:sldId id="282" r:id="rId19"/>
    <p:sldId id="274" r:id="rId20"/>
    <p:sldId id="270" r:id="rId21"/>
    <p:sldId id="264" r:id="rId22"/>
    <p:sldId id="275" r:id="rId23"/>
    <p:sldId id="271" r:id="rId24"/>
    <p:sldId id="265" r:id="rId25"/>
    <p:sldId id="277" r:id="rId26"/>
    <p:sldId id="278" r:id="rId27"/>
    <p:sldId id="279" r:id="rId28"/>
    <p:sldId id="266" r:id="rId29"/>
    <p:sldId id="276" r:id="rId30"/>
    <p:sldId id="335" r:id="rId31"/>
    <p:sldId id="267" r:id="rId32"/>
  </p:sldIdLst>
  <p:sldSz cx="12192000" cy="6858000"/>
  <p:notesSz cx="7559675" cy="106918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71CD3C-A9B3-38D1-BF0E-79459CAE7A05}" v="5" dt="2025-11-07T11:53:13.6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6" autoAdjust="0"/>
    <p:restoredTop sz="94660"/>
  </p:normalViewPr>
  <p:slideViewPr>
    <p:cSldViewPr snapToGrid="0">
      <p:cViewPr varScale="1">
        <p:scale>
          <a:sx n="134" d="100"/>
          <a:sy n="134" d="100"/>
        </p:scale>
        <p:origin x="11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arzyna Siemieniak" userId="S::katarzyna.siemieniak@put.poznan.pl::538121d7-eb2f-445b-a440-fa2218d8cb7d" providerId="AD" clId="Web-{BC71CD3C-A9B3-38D1-BF0E-79459CAE7A05}"/>
    <pc:docChg chg="modSld">
      <pc:chgData name="Katarzyna Siemieniak" userId="S::katarzyna.siemieniak@put.poznan.pl::538121d7-eb2f-445b-a440-fa2218d8cb7d" providerId="AD" clId="Web-{BC71CD3C-A9B3-38D1-BF0E-79459CAE7A05}" dt="2025-11-07T11:53:13.626" v="6" actId="20577"/>
      <pc:docMkLst>
        <pc:docMk/>
      </pc:docMkLst>
      <pc:sldChg chg="modSp">
        <pc:chgData name="Katarzyna Siemieniak" userId="S::katarzyna.siemieniak@put.poznan.pl::538121d7-eb2f-445b-a440-fa2218d8cb7d" providerId="AD" clId="Web-{BC71CD3C-A9B3-38D1-BF0E-79459CAE7A05}" dt="2025-11-07T11:53:13.626" v="6" actId="20577"/>
        <pc:sldMkLst>
          <pc:docMk/>
          <pc:sldMk cId="0" sldId="256"/>
        </pc:sldMkLst>
        <pc:spChg chg="mod">
          <ac:chgData name="Katarzyna Siemieniak" userId="S::katarzyna.siemieniak@put.poznan.pl::538121d7-eb2f-445b-a440-fa2218d8cb7d" providerId="AD" clId="Web-{BC71CD3C-A9B3-38D1-BF0E-79459CAE7A05}" dt="2025-11-07T11:53:13.626" v="6" actId="20577"/>
          <ac:spMkLst>
            <pc:docMk/>
            <pc:sldMk cId="0" sldId="256"/>
            <ac:spMk id="94" creationId="{00000000-0000-0000-0000-000000000000}"/>
          </ac:spMkLst>
        </pc:spChg>
        <pc:spChg chg="mod">
          <ac:chgData name="Katarzyna Siemieniak" userId="S::katarzyna.siemieniak@put.poznan.pl::538121d7-eb2f-445b-a440-fa2218d8cb7d" providerId="AD" clId="Web-{BC71CD3C-A9B3-38D1-BF0E-79459CAE7A05}" dt="2025-11-07T11:52:58.782" v="2" actId="1076"/>
          <ac:spMkLst>
            <pc:docMk/>
            <pc:sldMk cId="0" sldId="256"/>
            <ac:spMk id="95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91C72C-F4F8-4EAD-9ED5-4546DBA96830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ED711EB9-B80C-4FF2-A9F4-80109707A1DF}">
      <dgm:prSet phldrT="[besedilo]" custT="1"/>
      <dgm:spPr/>
      <dgm:t>
        <a:bodyPr/>
        <a:lstStyle/>
        <a:p>
          <a:r>
            <a:rPr lang="sl-SI" sz="5400" dirty="0"/>
            <a:t>Eksperiment</a:t>
          </a:r>
        </a:p>
      </dgm:t>
    </dgm:pt>
    <dgm:pt modelId="{CB851B12-E3B3-4A85-8816-0C04431116A2}" type="parTrans" cxnId="{E574DB43-5332-4C97-8557-F79F16AAAF2C}">
      <dgm:prSet/>
      <dgm:spPr/>
      <dgm:t>
        <a:bodyPr/>
        <a:lstStyle/>
        <a:p>
          <a:endParaRPr lang="sl-SI" sz="1400"/>
        </a:p>
      </dgm:t>
    </dgm:pt>
    <dgm:pt modelId="{086DC2B8-F2DA-4667-AA15-67D1BB2B3FD6}" type="sibTrans" cxnId="{E574DB43-5332-4C97-8557-F79F16AAAF2C}">
      <dgm:prSet/>
      <dgm:spPr/>
      <dgm:t>
        <a:bodyPr/>
        <a:lstStyle/>
        <a:p>
          <a:endParaRPr lang="sl-SI" sz="1400"/>
        </a:p>
      </dgm:t>
    </dgm:pt>
    <dgm:pt modelId="{0BB48FC0-416E-4C34-ADAB-B122F975D950}">
      <dgm:prSet phldrT="[besedilo]" custT="1"/>
      <dgm:spPr/>
      <dgm:t>
        <a:bodyPr/>
        <a:lstStyle/>
        <a:p>
          <a:r>
            <a:rPr lang="sl-SI" sz="3200" dirty="0"/>
            <a:t>Scenario1</a:t>
          </a:r>
          <a:endParaRPr lang="sl-SI" sz="3200" baseline="-25000" dirty="0"/>
        </a:p>
      </dgm:t>
    </dgm:pt>
    <dgm:pt modelId="{90A224C5-D2F4-43B7-92AA-E96D05C57F60}" type="parTrans" cxnId="{F8816359-CEDF-4300-B1F7-45F08D5B4772}">
      <dgm:prSet/>
      <dgm:spPr/>
      <dgm:t>
        <a:bodyPr/>
        <a:lstStyle/>
        <a:p>
          <a:endParaRPr lang="sl-SI" sz="1400"/>
        </a:p>
      </dgm:t>
    </dgm:pt>
    <dgm:pt modelId="{74467C3B-A1D8-40E3-9247-98D7A590191D}" type="sibTrans" cxnId="{F8816359-CEDF-4300-B1F7-45F08D5B4772}">
      <dgm:prSet/>
      <dgm:spPr/>
      <dgm:t>
        <a:bodyPr/>
        <a:lstStyle/>
        <a:p>
          <a:endParaRPr lang="sl-SI" sz="1400"/>
        </a:p>
      </dgm:t>
    </dgm:pt>
    <dgm:pt modelId="{D8D3404A-74FB-4A7B-8E99-EEF453452EAE}">
      <dgm:prSet phldrT="[besedilo]" custT="1"/>
      <dgm:spPr/>
      <dgm:t>
        <a:bodyPr/>
        <a:lstStyle/>
        <a:p>
          <a:r>
            <a:rPr lang="sl-SI" sz="3200" dirty="0"/>
            <a:t>Scenario2</a:t>
          </a:r>
          <a:endParaRPr lang="sl-SI" sz="3200" baseline="-25000" dirty="0"/>
        </a:p>
      </dgm:t>
    </dgm:pt>
    <dgm:pt modelId="{C166AEF5-86C8-4DEA-B895-EBE9A02957B9}" type="parTrans" cxnId="{803BDFEF-7BA1-4AB2-A8FF-F7CE62D274B0}">
      <dgm:prSet/>
      <dgm:spPr/>
      <dgm:t>
        <a:bodyPr/>
        <a:lstStyle/>
        <a:p>
          <a:endParaRPr lang="sl-SI" sz="1400"/>
        </a:p>
      </dgm:t>
    </dgm:pt>
    <dgm:pt modelId="{6D17FBFA-7FF1-41D5-A8D7-FDC19354BF61}" type="sibTrans" cxnId="{803BDFEF-7BA1-4AB2-A8FF-F7CE62D274B0}">
      <dgm:prSet/>
      <dgm:spPr/>
      <dgm:t>
        <a:bodyPr/>
        <a:lstStyle/>
        <a:p>
          <a:endParaRPr lang="sl-SI" sz="1400"/>
        </a:p>
      </dgm:t>
    </dgm:pt>
    <dgm:pt modelId="{AA6DDCAC-86B0-4E9B-BEBB-947B17696E45}">
      <dgm:prSet phldrT="[besedilo]" custT="1"/>
      <dgm:spPr/>
      <dgm:t>
        <a:bodyPr/>
        <a:lstStyle/>
        <a:p>
          <a:r>
            <a:rPr lang="sl-SI" sz="3200" dirty="0"/>
            <a:t>Scenario3</a:t>
          </a:r>
          <a:endParaRPr lang="sl-SI" sz="3200" baseline="-25000" dirty="0"/>
        </a:p>
      </dgm:t>
    </dgm:pt>
    <dgm:pt modelId="{D70A57B5-4B24-4E03-BD0E-D114DAC9AC79}" type="parTrans" cxnId="{7E253F51-A9A2-46B1-9D8E-B29DCAD2AC17}">
      <dgm:prSet/>
      <dgm:spPr/>
      <dgm:t>
        <a:bodyPr/>
        <a:lstStyle/>
        <a:p>
          <a:endParaRPr lang="sl-SI" sz="1400"/>
        </a:p>
      </dgm:t>
    </dgm:pt>
    <dgm:pt modelId="{521DB4C0-965A-4D8C-A5D7-D35977F7BFDB}" type="sibTrans" cxnId="{7E253F51-A9A2-46B1-9D8E-B29DCAD2AC17}">
      <dgm:prSet/>
      <dgm:spPr/>
      <dgm:t>
        <a:bodyPr/>
        <a:lstStyle/>
        <a:p>
          <a:endParaRPr lang="sl-SI" sz="1400"/>
        </a:p>
      </dgm:t>
    </dgm:pt>
    <dgm:pt modelId="{5D428E60-CC34-4A7A-BD85-015CBDDDABBD}">
      <dgm:prSet custT="1"/>
      <dgm:spPr/>
      <dgm:t>
        <a:bodyPr/>
        <a:lstStyle/>
        <a:p>
          <a:r>
            <a:rPr lang="sl-SI" sz="2400" dirty="0"/>
            <a:t>Replika1</a:t>
          </a:r>
        </a:p>
      </dgm:t>
    </dgm:pt>
    <dgm:pt modelId="{D8CFFC6A-F260-4A74-917B-E4BC13B6466A}" type="parTrans" cxnId="{A46EA23E-844F-4AC7-8712-0CFCAFA6F31F}">
      <dgm:prSet/>
      <dgm:spPr/>
      <dgm:t>
        <a:bodyPr/>
        <a:lstStyle/>
        <a:p>
          <a:endParaRPr lang="sl-SI" sz="1400"/>
        </a:p>
      </dgm:t>
    </dgm:pt>
    <dgm:pt modelId="{D50353AC-2241-4680-8CFA-9DDBF6D359E8}" type="sibTrans" cxnId="{A46EA23E-844F-4AC7-8712-0CFCAFA6F31F}">
      <dgm:prSet/>
      <dgm:spPr/>
      <dgm:t>
        <a:bodyPr/>
        <a:lstStyle/>
        <a:p>
          <a:endParaRPr lang="sl-SI" sz="1400"/>
        </a:p>
      </dgm:t>
    </dgm:pt>
    <dgm:pt modelId="{B5AD6655-A006-45CB-857E-524D56F15D3B}">
      <dgm:prSet custT="1"/>
      <dgm:spPr/>
      <dgm:t>
        <a:bodyPr/>
        <a:lstStyle/>
        <a:p>
          <a:r>
            <a:rPr lang="sl-SI" sz="2400" dirty="0"/>
            <a:t>Replika2</a:t>
          </a:r>
        </a:p>
      </dgm:t>
    </dgm:pt>
    <dgm:pt modelId="{713D1BBE-E638-4368-B44E-61FB7BDF8DEF}" type="parTrans" cxnId="{90EEB820-95CC-4B2C-8432-4524571363DB}">
      <dgm:prSet/>
      <dgm:spPr/>
      <dgm:t>
        <a:bodyPr/>
        <a:lstStyle/>
        <a:p>
          <a:endParaRPr lang="sl-SI" sz="1400"/>
        </a:p>
      </dgm:t>
    </dgm:pt>
    <dgm:pt modelId="{5F85DBF3-335D-4B2E-B3B3-9F45C78F9EFB}" type="sibTrans" cxnId="{90EEB820-95CC-4B2C-8432-4524571363DB}">
      <dgm:prSet/>
      <dgm:spPr/>
      <dgm:t>
        <a:bodyPr/>
        <a:lstStyle/>
        <a:p>
          <a:endParaRPr lang="sl-SI" sz="1400"/>
        </a:p>
      </dgm:t>
    </dgm:pt>
    <dgm:pt modelId="{FB5FF9D4-5E04-454D-9BB6-4B919684E18E}">
      <dgm:prSet custT="1"/>
      <dgm:spPr/>
      <dgm:t>
        <a:bodyPr/>
        <a:lstStyle/>
        <a:p>
          <a:r>
            <a:rPr lang="sl-SI" sz="2400" dirty="0"/>
            <a:t>Replika3</a:t>
          </a:r>
        </a:p>
      </dgm:t>
    </dgm:pt>
    <dgm:pt modelId="{375DC9EC-0141-4FE2-B0EB-DD81BF90102D}" type="parTrans" cxnId="{5932C4AF-A8C2-4AF8-8F83-1FFA2B957FEA}">
      <dgm:prSet/>
      <dgm:spPr/>
      <dgm:t>
        <a:bodyPr/>
        <a:lstStyle/>
        <a:p>
          <a:endParaRPr lang="sl-SI" sz="1400"/>
        </a:p>
      </dgm:t>
    </dgm:pt>
    <dgm:pt modelId="{DC075EBF-1FBE-4ADC-92F1-502577165C30}" type="sibTrans" cxnId="{5932C4AF-A8C2-4AF8-8F83-1FFA2B957FEA}">
      <dgm:prSet/>
      <dgm:spPr/>
      <dgm:t>
        <a:bodyPr/>
        <a:lstStyle/>
        <a:p>
          <a:endParaRPr lang="sl-SI" sz="1400"/>
        </a:p>
      </dgm:t>
    </dgm:pt>
    <dgm:pt modelId="{AF1DABBA-877E-4C5E-BB44-A7B29D5AEAC2}">
      <dgm:prSet custT="1"/>
      <dgm:spPr/>
      <dgm:t>
        <a:bodyPr/>
        <a:lstStyle/>
        <a:p>
          <a:r>
            <a:rPr lang="sl-SI" sz="2400" dirty="0"/>
            <a:t>Replika1</a:t>
          </a:r>
        </a:p>
      </dgm:t>
    </dgm:pt>
    <dgm:pt modelId="{5EE0BAAD-9E7A-486C-BFCE-B5DA050D5525}" type="parTrans" cxnId="{83AF7744-A7CD-48C3-A330-E11716630F68}">
      <dgm:prSet/>
      <dgm:spPr/>
      <dgm:t>
        <a:bodyPr/>
        <a:lstStyle/>
        <a:p>
          <a:endParaRPr lang="sl-SI" sz="1400"/>
        </a:p>
      </dgm:t>
    </dgm:pt>
    <dgm:pt modelId="{DA36D9C1-B81A-4D6F-A950-6B843A44025F}" type="sibTrans" cxnId="{83AF7744-A7CD-48C3-A330-E11716630F68}">
      <dgm:prSet/>
      <dgm:spPr/>
      <dgm:t>
        <a:bodyPr/>
        <a:lstStyle/>
        <a:p>
          <a:endParaRPr lang="sl-SI" sz="1400"/>
        </a:p>
      </dgm:t>
    </dgm:pt>
    <dgm:pt modelId="{6790C5EC-C2B0-423C-A76B-EE2FEDDD944D}">
      <dgm:prSet custT="1"/>
      <dgm:spPr/>
      <dgm:t>
        <a:bodyPr/>
        <a:lstStyle/>
        <a:p>
          <a:r>
            <a:rPr lang="sl-SI" sz="2400" dirty="0"/>
            <a:t>Replika2</a:t>
          </a:r>
        </a:p>
      </dgm:t>
    </dgm:pt>
    <dgm:pt modelId="{AEDA980D-E071-402C-A7F7-86D4021A1304}" type="parTrans" cxnId="{0691DA9A-761D-48DD-8F73-7EC57AA9242A}">
      <dgm:prSet/>
      <dgm:spPr/>
      <dgm:t>
        <a:bodyPr/>
        <a:lstStyle/>
        <a:p>
          <a:endParaRPr lang="sl-SI" sz="1400"/>
        </a:p>
      </dgm:t>
    </dgm:pt>
    <dgm:pt modelId="{CFD072B9-BB6A-4DC8-B506-4C334D65A051}" type="sibTrans" cxnId="{0691DA9A-761D-48DD-8F73-7EC57AA9242A}">
      <dgm:prSet/>
      <dgm:spPr/>
      <dgm:t>
        <a:bodyPr/>
        <a:lstStyle/>
        <a:p>
          <a:endParaRPr lang="sl-SI" sz="1400"/>
        </a:p>
      </dgm:t>
    </dgm:pt>
    <dgm:pt modelId="{9AB34E82-71A0-4DEA-A180-B5386326CC99}">
      <dgm:prSet custT="1"/>
      <dgm:spPr/>
      <dgm:t>
        <a:bodyPr/>
        <a:lstStyle/>
        <a:p>
          <a:r>
            <a:rPr lang="sl-SI" sz="2400" dirty="0"/>
            <a:t>Replika3</a:t>
          </a:r>
        </a:p>
      </dgm:t>
    </dgm:pt>
    <dgm:pt modelId="{24A1B4B1-DB32-4760-8364-A16F97D53BEA}" type="parTrans" cxnId="{C5B860C0-F2F9-44B6-9D01-656822369275}">
      <dgm:prSet/>
      <dgm:spPr/>
      <dgm:t>
        <a:bodyPr/>
        <a:lstStyle/>
        <a:p>
          <a:endParaRPr lang="sl-SI" sz="1400"/>
        </a:p>
      </dgm:t>
    </dgm:pt>
    <dgm:pt modelId="{2686FF0E-BC71-4833-9E60-D5AB32F50D55}" type="sibTrans" cxnId="{C5B860C0-F2F9-44B6-9D01-656822369275}">
      <dgm:prSet/>
      <dgm:spPr/>
      <dgm:t>
        <a:bodyPr/>
        <a:lstStyle/>
        <a:p>
          <a:endParaRPr lang="sl-SI" sz="1400"/>
        </a:p>
      </dgm:t>
    </dgm:pt>
    <dgm:pt modelId="{548F9299-4C12-471A-A1D6-24CDDD4AAE5B}">
      <dgm:prSet custT="1"/>
      <dgm:spPr/>
      <dgm:t>
        <a:bodyPr/>
        <a:lstStyle/>
        <a:p>
          <a:r>
            <a:rPr lang="sl-SI" sz="2400" dirty="0"/>
            <a:t>Replika1</a:t>
          </a:r>
        </a:p>
      </dgm:t>
    </dgm:pt>
    <dgm:pt modelId="{B5554E74-91A5-4E74-B07B-083BC88AC727}" type="parTrans" cxnId="{09108068-11AF-4CC1-82AE-B6D525E2445D}">
      <dgm:prSet/>
      <dgm:spPr/>
      <dgm:t>
        <a:bodyPr/>
        <a:lstStyle/>
        <a:p>
          <a:endParaRPr lang="sl-SI" sz="1400"/>
        </a:p>
      </dgm:t>
    </dgm:pt>
    <dgm:pt modelId="{1E4E7C53-4212-44E3-ADB0-48716E001310}" type="sibTrans" cxnId="{09108068-11AF-4CC1-82AE-B6D525E2445D}">
      <dgm:prSet/>
      <dgm:spPr/>
      <dgm:t>
        <a:bodyPr/>
        <a:lstStyle/>
        <a:p>
          <a:endParaRPr lang="sl-SI" sz="1400"/>
        </a:p>
      </dgm:t>
    </dgm:pt>
    <dgm:pt modelId="{2F67F194-DA08-4EBC-A14F-7343E08A145D}">
      <dgm:prSet custT="1"/>
      <dgm:spPr/>
      <dgm:t>
        <a:bodyPr/>
        <a:lstStyle/>
        <a:p>
          <a:r>
            <a:rPr lang="sl-SI" sz="2400" dirty="0"/>
            <a:t>Replika2</a:t>
          </a:r>
        </a:p>
      </dgm:t>
    </dgm:pt>
    <dgm:pt modelId="{FA7F2579-85B1-4525-8B03-3DFB3B1837A2}" type="parTrans" cxnId="{40B9CCFF-A2B5-4D44-B62B-B596F7162D9B}">
      <dgm:prSet/>
      <dgm:spPr/>
      <dgm:t>
        <a:bodyPr/>
        <a:lstStyle/>
        <a:p>
          <a:endParaRPr lang="sl-SI" sz="1400"/>
        </a:p>
      </dgm:t>
    </dgm:pt>
    <dgm:pt modelId="{EF84A624-C3E0-4170-9E4B-FFD6C227D0B8}" type="sibTrans" cxnId="{40B9CCFF-A2B5-4D44-B62B-B596F7162D9B}">
      <dgm:prSet/>
      <dgm:spPr/>
      <dgm:t>
        <a:bodyPr/>
        <a:lstStyle/>
        <a:p>
          <a:endParaRPr lang="sl-SI" sz="1400"/>
        </a:p>
      </dgm:t>
    </dgm:pt>
    <dgm:pt modelId="{53D70EA9-FA99-497F-B343-771C136169BB}">
      <dgm:prSet custT="1"/>
      <dgm:spPr/>
      <dgm:t>
        <a:bodyPr/>
        <a:lstStyle/>
        <a:p>
          <a:r>
            <a:rPr lang="sl-SI" sz="2400" dirty="0"/>
            <a:t>Replika3</a:t>
          </a:r>
        </a:p>
      </dgm:t>
    </dgm:pt>
    <dgm:pt modelId="{9D1F2024-03C0-4B9E-9590-7E7EAD5CB407}" type="parTrans" cxnId="{F2DEB11D-90AF-4C5E-9809-E50F8B255F3B}">
      <dgm:prSet/>
      <dgm:spPr/>
      <dgm:t>
        <a:bodyPr/>
        <a:lstStyle/>
        <a:p>
          <a:endParaRPr lang="sl-SI" sz="1400"/>
        </a:p>
      </dgm:t>
    </dgm:pt>
    <dgm:pt modelId="{60A6F6FE-4877-4CD4-8A17-A7C5C4FD8F90}" type="sibTrans" cxnId="{F2DEB11D-90AF-4C5E-9809-E50F8B255F3B}">
      <dgm:prSet/>
      <dgm:spPr/>
      <dgm:t>
        <a:bodyPr/>
        <a:lstStyle/>
        <a:p>
          <a:endParaRPr lang="sl-SI" sz="1400"/>
        </a:p>
      </dgm:t>
    </dgm:pt>
    <dgm:pt modelId="{67920E3C-0922-439E-9744-6A8A82CC8ED5}">
      <dgm:prSet custT="1"/>
      <dgm:spPr/>
      <dgm:t>
        <a:bodyPr/>
        <a:lstStyle/>
        <a:p>
          <a:r>
            <a:rPr lang="sl-SI" sz="2400" dirty="0"/>
            <a:t>Replika4</a:t>
          </a:r>
        </a:p>
      </dgm:t>
    </dgm:pt>
    <dgm:pt modelId="{54F9B07A-EF16-4F8D-AE44-DD343EF4DC2C}" type="parTrans" cxnId="{867C26A0-3651-48F0-BD33-C4DF3450E695}">
      <dgm:prSet/>
      <dgm:spPr/>
      <dgm:t>
        <a:bodyPr/>
        <a:lstStyle/>
        <a:p>
          <a:endParaRPr lang="sl-SI" sz="1400"/>
        </a:p>
      </dgm:t>
    </dgm:pt>
    <dgm:pt modelId="{468628FE-6088-4ECF-B421-FF2B552D13C9}" type="sibTrans" cxnId="{867C26A0-3651-48F0-BD33-C4DF3450E695}">
      <dgm:prSet/>
      <dgm:spPr/>
      <dgm:t>
        <a:bodyPr/>
        <a:lstStyle/>
        <a:p>
          <a:endParaRPr lang="sl-SI" sz="1400"/>
        </a:p>
      </dgm:t>
    </dgm:pt>
    <dgm:pt modelId="{2D19C465-5F6E-437F-9F1D-5CC913AA85BE}">
      <dgm:prSet custT="1"/>
      <dgm:spPr/>
      <dgm:t>
        <a:bodyPr/>
        <a:lstStyle/>
        <a:p>
          <a:r>
            <a:rPr lang="sl-SI" sz="2400" dirty="0"/>
            <a:t>Replika4</a:t>
          </a:r>
        </a:p>
      </dgm:t>
    </dgm:pt>
    <dgm:pt modelId="{82271702-34A6-4440-A4F6-E99DB312AE66}" type="parTrans" cxnId="{D5D014D5-17B7-4834-97B0-3417435AD22B}">
      <dgm:prSet/>
      <dgm:spPr/>
      <dgm:t>
        <a:bodyPr/>
        <a:lstStyle/>
        <a:p>
          <a:endParaRPr lang="sl-SI" sz="1400"/>
        </a:p>
      </dgm:t>
    </dgm:pt>
    <dgm:pt modelId="{04140BD3-ECEF-4731-A1FC-CD23FB7DDB07}" type="sibTrans" cxnId="{D5D014D5-17B7-4834-97B0-3417435AD22B}">
      <dgm:prSet/>
      <dgm:spPr/>
      <dgm:t>
        <a:bodyPr/>
        <a:lstStyle/>
        <a:p>
          <a:endParaRPr lang="sl-SI" sz="1400"/>
        </a:p>
      </dgm:t>
    </dgm:pt>
    <dgm:pt modelId="{4612FB76-EF81-4BEA-96E5-19A5B897BBCF}">
      <dgm:prSet custT="1"/>
      <dgm:spPr/>
      <dgm:t>
        <a:bodyPr/>
        <a:lstStyle/>
        <a:p>
          <a:r>
            <a:rPr lang="sl-SI" sz="2400" dirty="0"/>
            <a:t>Replika4</a:t>
          </a:r>
        </a:p>
      </dgm:t>
    </dgm:pt>
    <dgm:pt modelId="{693BF326-899E-4D9F-9C7A-6A43AC53A584}" type="parTrans" cxnId="{78026F80-C752-4F66-8BF9-06D70BB5C7F4}">
      <dgm:prSet/>
      <dgm:spPr/>
      <dgm:t>
        <a:bodyPr/>
        <a:lstStyle/>
        <a:p>
          <a:endParaRPr lang="sl-SI" sz="1400"/>
        </a:p>
      </dgm:t>
    </dgm:pt>
    <dgm:pt modelId="{87A27164-E7E9-4E91-BB5D-CB63799F204B}" type="sibTrans" cxnId="{78026F80-C752-4F66-8BF9-06D70BB5C7F4}">
      <dgm:prSet/>
      <dgm:spPr/>
      <dgm:t>
        <a:bodyPr/>
        <a:lstStyle/>
        <a:p>
          <a:endParaRPr lang="sl-SI" sz="1400"/>
        </a:p>
      </dgm:t>
    </dgm:pt>
    <dgm:pt modelId="{6869587B-6961-46AA-BCF0-AC37797E012B}" type="pres">
      <dgm:prSet presAssocID="{DB91C72C-F4F8-4EAD-9ED5-4546DBA96830}" presName="composite" presStyleCnt="0">
        <dgm:presLayoutVars>
          <dgm:chMax val="1"/>
          <dgm:dir/>
          <dgm:resizeHandles val="exact"/>
        </dgm:presLayoutVars>
      </dgm:prSet>
      <dgm:spPr/>
    </dgm:pt>
    <dgm:pt modelId="{D2B90303-BA5F-4B24-AB50-895551F15044}" type="pres">
      <dgm:prSet presAssocID="{ED711EB9-B80C-4FF2-A9F4-80109707A1DF}" presName="roof" presStyleLbl="dkBgShp" presStyleIdx="0" presStyleCnt="2" custLinFactNeighborX="7971" custLinFactNeighborY="-18809"/>
      <dgm:spPr/>
    </dgm:pt>
    <dgm:pt modelId="{BFAF68CE-B844-46FC-87A0-C2568B2A21E2}" type="pres">
      <dgm:prSet presAssocID="{ED711EB9-B80C-4FF2-A9F4-80109707A1DF}" presName="pillars" presStyleCnt="0"/>
      <dgm:spPr/>
    </dgm:pt>
    <dgm:pt modelId="{56D4110A-E9C9-449C-8C39-DA4E64DF16A8}" type="pres">
      <dgm:prSet presAssocID="{ED711EB9-B80C-4FF2-A9F4-80109707A1DF}" presName="pillar1" presStyleLbl="node1" presStyleIdx="0" presStyleCnt="3">
        <dgm:presLayoutVars>
          <dgm:bulletEnabled val="1"/>
        </dgm:presLayoutVars>
      </dgm:prSet>
      <dgm:spPr/>
    </dgm:pt>
    <dgm:pt modelId="{06D8CF57-E113-4B46-8203-CA25F5F9620E}" type="pres">
      <dgm:prSet presAssocID="{D8D3404A-74FB-4A7B-8E99-EEF453452EAE}" presName="pillarX" presStyleLbl="node1" presStyleIdx="1" presStyleCnt="3">
        <dgm:presLayoutVars>
          <dgm:bulletEnabled val="1"/>
        </dgm:presLayoutVars>
      </dgm:prSet>
      <dgm:spPr/>
    </dgm:pt>
    <dgm:pt modelId="{2DC326F3-E237-4053-BC7D-28DA1C4DE233}" type="pres">
      <dgm:prSet presAssocID="{AA6DDCAC-86B0-4E9B-BEBB-947B17696E45}" presName="pillarX" presStyleLbl="node1" presStyleIdx="2" presStyleCnt="3">
        <dgm:presLayoutVars>
          <dgm:bulletEnabled val="1"/>
        </dgm:presLayoutVars>
      </dgm:prSet>
      <dgm:spPr/>
    </dgm:pt>
    <dgm:pt modelId="{67C7F9B2-82E6-4F3E-BC30-3EFE554A5FAC}" type="pres">
      <dgm:prSet presAssocID="{ED711EB9-B80C-4FF2-A9F4-80109707A1DF}" presName="base" presStyleLbl="dkBgShp" presStyleIdx="1" presStyleCnt="2"/>
      <dgm:spPr/>
    </dgm:pt>
  </dgm:ptLst>
  <dgm:cxnLst>
    <dgm:cxn modelId="{D9B67513-8643-4D63-AD94-FAD8E65BC4AA}" type="presOf" srcId="{67920E3C-0922-439E-9744-6A8A82CC8ED5}" destId="{56D4110A-E9C9-449C-8C39-DA4E64DF16A8}" srcOrd="0" destOrd="4" presId="urn:microsoft.com/office/officeart/2005/8/layout/hList3"/>
    <dgm:cxn modelId="{F2DEB11D-90AF-4C5E-9809-E50F8B255F3B}" srcId="{AA6DDCAC-86B0-4E9B-BEBB-947B17696E45}" destId="{53D70EA9-FA99-497F-B343-771C136169BB}" srcOrd="2" destOrd="0" parTransId="{9D1F2024-03C0-4B9E-9590-7E7EAD5CB407}" sibTransId="{60A6F6FE-4877-4CD4-8A17-A7C5C4FD8F90}"/>
    <dgm:cxn modelId="{90EEB820-95CC-4B2C-8432-4524571363DB}" srcId="{0BB48FC0-416E-4C34-ADAB-B122F975D950}" destId="{B5AD6655-A006-45CB-857E-524D56F15D3B}" srcOrd="1" destOrd="0" parTransId="{713D1BBE-E638-4368-B44E-61FB7BDF8DEF}" sibTransId="{5F85DBF3-335D-4B2E-B3B3-9F45C78F9EFB}"/>
    <dgm:cxn modelId="{53E24C2B-A4EA-4F30-A49B-7678F55DB9DF}" type="presOf" srcId="{ED711EB9-B80C-4FF2-A9F4-80109707A1DF}" destId="{D2B90303-BA5F-4B24-AB50-895551F15044}" srcOrd="0" destOrd="0" presId="urn:microsoft.com/office/officeart/2005/8/layout/hList3"/>
    <dgm:cxn modelId="{A46EA23E-844F-4AC7-8712-0CFCAFA6F31F}" srcId="{0BB48FC0-416E-4C34-ADAB-B122F975D950}" destId="{5D428E60-CC34-4A7A-BD85-015CBDDDABBD}" srcOrd="0" destOrd="0" parTransId="{D8CFFC6A-F260-4A74-917B-E4BC13B6466A}" sibTransId="{D50353AC-2241-4680-8CFA-9DDBF6D359E8}"/>
    <dgm:cxn modelId="{B013565E-EEBE-4606-881E-AB27DF152EE6}" type="presOf" srcId="{0BB48FC0-416E-4C34-ADAB-B122F975D950}" destId="{56D4110A-E9C9-449C-8C39-DA4E64DF16A8}" srcOrd="0" destOrd="0" presId="urn:microsoft.com/office/officeart/2005/8/layout/hList3"/>
    <dgm:cxn modelId="{DC22B441-7349-4336-835E-59E65B6E3B8D}" type="presOf" srcId="{548F9299-4C12-471A-A1D6-24CDDD4AAE5B}" destId="{2DC326F3-E237-4053-BC7D-28DA1C4DE233}" srcOrd="0" destOrd="1" presId="urn:microsoft.com/office/officeart/2005/8/layout/hList3"/>
    <dgm:cxn modelId="{E574DB43-5332-4C97-8557-F79F16AAAF2C}" srcId="{DB91C72C-F4F8-4EAD-9ED5-4546DBA96830}" destId="{ED711EB9-B80C-4FF2-A9F4-80109707A1DF}" srcOrd="0" destOrd="0" parTransId="{CB851B12-E3B3-4A85-8816-0C04431116A2}" sibTransId="{086DC2B8-F2DA-4667-AA15-67D1BB2B3FD6}"/>
    <dgm:cxn modelId="{83AF7744-A7CD-48C3-A330-E11716630F68}" srcId="{D8D3404A-74FB-4A7B-8E99-EEF453452EAE}" destId="{AF1DABBA-877E-4C5E-BB44-A7B29D5AEAC2}" srcOrd="0" destOrd="0" parTransId="{5EE0BAAD-9E7A-486C-BFCE-B5DA050D5525}" sibTransId="{DA36D9C1-B81A-4D6F-A950-6B843A44025F}"/>
    <dgm:cxn modelId="{09108068-11AF-4CC1-82AE-B6D525E2445D}" srcId="{AA6DDCAC-86B0-4E9B-BEBB-947B17696E45}" destId="{548F9299-4C12-471A-A1D6-24CDDD4AAE5B}" srcOrd="0" destOrd="0" parTransId="{B5554E74-91A5-4E74-B07B-083BC88AC727}" sibTransId="{1E4E7C53-4212-44E3-ADB0-48716E001310}"/>
    <dgm:cxn modelId="{7E253F51-A9A2-46B1-9D8E-B29DCAD2AC17}" srcId="{ED711EB9-B80C-4FF2-A9F4-80109707A1DF}" destId="{AA6DDCAC-86B0-4E9B-BEBB-947B17696E45}" srcOrd="2" destOrd="0" parTransId="{D70A57B5-4B24-4E03-BD0E-D114DAC9AC79}" sibTransId="{521DB4C0-965A-4D8C-A5D7-D35977F7BFDB}"/>
    <dgm:cxn modelId="{7EFEB856-9CE1-4016-8DCE-E7A7F6FA4357}" type="presOf" srcId="{AF1DABBA-877E-4C5E-BB44-A7B29D5AEAC2}" destId="{06D8CF57-E113-4B46-8203-CA25F5F9620E}" srcOrd="0" destOrd="1" presId="urn:microsoft.com/office/officeart/2005/8/layout/hList3"/>
    <dgm:cxn modelId="{F8816359-CEDF-4300-B1F7-45F08D5B4772}" srcId="{ED711EB9-B80C-4FF2-A9F4-80109707A1DF}" destId="{0BB48FC0-416E-4C34-ADAB-B122F975D950}" srcOrd="0" destOrd="0" parTransId="{90A224C5-D2F4-43B7-92AA-E96D05C57F60}" sibTransId="{74467C3B-A1D8-40E3-9247-98D7A590191D}"/>
    <dgm:cxn modelId="{44293D7B-9072-473F-A1C0-3296413DFC4E}" type="presOf" srcId="{FB5FF9D4-5E04-454D-9BB6-4B919684E18E}" destId="{56D4110A-E9C9-449C-8C39-DA4E64DF16A8}" srcOrd="0" destOrd="3" presId="urn:microsoft.com/office/officeart/2005/8/layout/hList3"/>
    <dgm:cxn modelId="{78026F80-C752-4F66-8BF9-06D70BB5C7F4}" srcId="{AA6DDCAC-86B0-4E9B-BEBB-947B17696E45}" destId="{4612FB76-EF81-4BEA-96E5-19A5B897BBCF}" srcOrd="3" destOrd="0" parTransId="{693BF326-899E-4D9F-9C7A-6A43AC53A584}" sibTransId="{87A27164-E7E9-4E91-BB5D-CB63799F204B}"/>
    <dgm:cxn modelId="{71E89587-A5BA-4500-A65B-2014CFC7B632}" type="presOf" srcId="{9AB34E82-71A0-4DEA-A180-B5386326CC99}" destId="{06D8CF57-E113-4B46-8203-CA25F5F9620E}" srcOrd="0" destOrd="3" presId="urn:microsoft.com/office/officeart/2005/8/layout/hList3"/>
    <dgm:cxn modelId="{BA15148B-2FA9-43A3-A4B7-44CEE1FC50B5}" type="presOf" srcId="{DB91C72C-F4F8-4EAD-9ED5-4546DBA96830}" destId="{6869587B-6961-46AA-BCF0-AC37797E012B}" srcOrd="0" destOrd="0" presId="urn:microsoft.com/office/officeart/2005/8/layout/hList3"/>
    <dgm:cxn modelId="{5565E78C-3886-4653-BF6F-401F2489B92F}" type="presOf" srcId="{2D19C465-5F6E-437F-9F1D-5CC913AA85BE}" destId="{06D8CF57-E113-4B46-8203-CA25F5F9620E}" srcOrd="0" destOrd="4" presId="urn:microsoft.com/office/officeart/2005/8/layout/hList3"/>
    <dgm:cxn modelId="{694F4B8D-452E-4BBD-BE1B-E994E4068513}" type="presOf" srcId="{D8D3404A-74FB-4A7B-8E99-EEF453452EAE}" destId="{06D8CF57-E113-4B46-8203-CA25F5F9620E}" srcOrd="0" destOrd="0" presId="urn:microsoft.com/office/officeart/2005/8/layout/hList3"/>
    <dgm:cxn modelId="{2E1B2D91-955B-40FC-A4C8-9A3910E7B6C7}" type="presOf" srcId="{6790C5EC-C2B0-423C-A76B-EE2FEDDD944D}" destId="{06D8CF57-E113-4B46-8203-CA25F5F9620E}" srcOrd="0" destOrd="2" presId="urn:microsoft.com/office/officeart/2005/8/layout/hList3"/>
    <dgm:cxn modelId="{894E7993-3D3C-42C5-9C21-BC375B234409}" type="presOf" srcId="{AA6DDCAC-86B0-4E9B-BEBB-947B17696E45}" destId="{2DC326F3-E237-4053-BC7D-28DA1C4DE233}" srcOrd="0" destOrd="0" presId="urn:microsoft.com/office/officeart/2005/8/layout/hList3"/>
    <dgm:cxn modelId="{7EA5FD95-C560-421E-A07B-7F3103ECDE86}" type="presOf" srcId="{5D428E60-CC34-4A7A-BD85-015CBDDDABBD}" destId="{56D4110A-E9C9-449C-8C39-DA4E64DF16A8}" srcOrd="0" destOrd="1" presId="urn:microsoft.com/office/officeart/2005/8/layout/hList3"/>
    <dgm:cxn modelId="{0691DA9A-761D-48DD-8F73-7EC57AA9242A}" srcId="{D8D3404A-74FB-4A7B-8E99-EEF453452EAE}" destId="{6790C5EC-C2B0-423C-A76B-EE2FEDDD944D}" srcOrd="1" destOrd="0" parTransId="{AEDA980D-E071-402C-A7F7-86D4021A1304}" sibTransId="{CFD072B9-BB6A-4DC8-B506-4C334D65A051}"/>
    <dgm:cxn modelId="{6BC5A39B-F16A-4A35-939A-166A7E0808DC}" type="presOf" srcId="{53D70EA9-FA99-497F-B343-771C136169BB}" destId="{2DC326F3-E237-4053-BC7D-28DA1C4DE233}" srcOrd="0" destOrd="3" presId="urn:microsoft.com/office/officeart/2005/8/layout/hList3"/>
    <dgm:cxn modelId="{867C26A0-3651-48F0-BD33-C4DF3450E695}" srcId="{0BB48FC0-416E-4C34-ADAB-B122F975D950}" destId="{67920E3C-0922-439E-9744-6A8A82CC8ED5}" srcOrd="3" destOrd="0" parTransId="{54F9B07A-EF16-4F8D-AE44-DD343EF4DC2C}" sibTransId="{468628FE-6088-4ECF-B421-FF2B552D13C9}"/>
    <dgm:cxn modelId="{4914D5AC-DAE4-49B0-B8CF-267B9E3391D0}" type="presOf" srcId="{B5AD6655-A006-45CB-857E-524D56F15D3B}" destId="{56D4110A-E9C9-449C-8C39-DA4E64DF16A8}" srcOrd="0" destOrd="2" presId="urn:microsoft.com/office/officeart/2005/8/layout/hList3"/>
    <dgm:cxn modelId="{5932C4AF-A8C2-4AF8-8F83-1FFA2B957FEA}" srcId="{0BB48FC0-416E-4C34-ADAB-B122F975D950}" destId="{FB5FF9D4-5E04-454D-9BB6-4B919684E18E}" srcOrd="2" destOrd="0" parTransId="{375DC9EC-0141-4FE2-B0EB-DD81BF90102D}" sibTransId="{DC075EBF-1FBE-4ADC-92F1-502577165C30}"/>
    <dgm:cxn modelId="{EB1C6DB4-3424-4CAD-987F-338CD5C6E092}" type="presOf" srcId="{2F67F194-DA08-4EBC-A14F-7343E08A145D}" destId="{2DC326F3-E237-4053-BC7D-28DA1C4DE233}" srcOrd="0" destOrd="2" presId="urn:microsoft.com/office/officeart/2005/8/layout/hList3"/>
    <dgm:cxn modelId="{C5B860C0-F2F9-44B6-9D01-656822369275}" srcId="{D8D3404A-74FB-4A7B-8E99-EEF453452EAE}" destId="{9AB34E82-71A0-4DEA-A180-B5386326CC99}" srcOrd="2" destOrd="0" parTransId="{24A1B4B1-DB32-4760-8364-A16F97D53BEA}" sibTransId="{2686FF0E-BC71-4833-9E60-D5AB32F50D55}"/>
    <dgm:cxn modelId="{D5D014D5-17B7-4834-97B0-3417435AD22B}" srcId="{D8D3404A-74FB-4A7B-8E99-EEF453452EAE}" destId="{2D19C465-5F6E-437F-9F1D-5CC913AA85BE}" srcOrd="3" destOrd="0" parTransId="{82271702-34A6-4440-A4F6-E99DB312AE66}" sibTransId="{04140BD3-ECEF-4731-A1FC-CD23FB7DDB07}"/>
    <dgm:cxn modelId="{AD494EE2-87E6-4520-9CFD-483F3F44FF03}" type="presOf" srcId="{4612FB76-EF81-4BEA-96E5-19A5B897BBCF}" destId="{2DC326F3-E237-4053-BC7D-28DA1C4DE233}" srcOrd="0" destOrd="4" presId="urn:microsoft.com/office/officeart/2005/8/layout/hList3"/>
    <dgm:cxn modelId="{803BDFEF-7BA1-4AB2-A8FF-F7CE62D274B0}" srcId="{ED711EB9-B80C-4FF2-A9F4-80109707A1DF}" destId="{D8D3404A-74FB-4A7B-8E99-EEF453452EAE}" srcOrd="1" destOrd="0" parTransId="{C166AEF5-86C8-4DEA-B895-EBE9A02957B9}" sibTransId="{6D17FBFA-7FF1-41D5-A8D7-FDC19354BF61}"/>
    <dgm:cxn modelId="{40B9CCFF-A2B5-4D44-B62B-B596F7162D9B}" srcId="{AA6DDCAC-86B0-4E9B-BEBB-947B17696E45}" destId="{2F67F194-DA08-4EBC-A14F-7343E08A145D}" srcOrd="1" destOrd="0" parTransId="{FA7F2579-85B1-4525-8B03-3DFB3B1837A2}" sibTransId="{EF84A624-C3E0-4170-9E4B-FFD6C227D0B8}"/>
    <dgm:cxn modelId="{1992A645-0C08-4878-9E04-2EF07D920615}" type="presParOf" srcId="{6869587B-6961-46AA-BCF0-AC37797E012B}" destId="{D2B90303-BA5F-4B24-AB50-895551F15044}" srcOrd="0" destOrd="0" presId="urn:microsoft.com/office/officeart/2005/8/layout/hList3"/>
    <dgm:cxn modelId="{D619C878-97B1-4A91-91E7-5D9F839D7AA9}" type="presParOf" srcId="{6869587B-6961-46AA-BCF0-AC37797E012B}" destId="{BFAF68CE-B844-46FC-87A0-C2568B2A21E2}" srcOrd="1" destOrd="0" presId="urn:microsoft.com/office/officeart/2005/8/layout/hList3"/>
    <dgm:cxn modelId="{56356009-A0DA-478A-9221-D0A06A6FD948}" type="presParOf" srcId="{BFAF68CE-B844-46FC-87A0-C2568B2A21E2}" destId="{56D4110A-E9C9-449C-8C39-DA4E64DF16A8}" srcOrd="0" destOrd="0" presId="urn:microsoft.com/office/officeart/2005/8/layout/hList3"/>
    <dgm:cxn modelId="{A037651F-4070-4DD9-8B83-AF3672BA0B88}" type="presParOf" srcId="{BFAF68CE-B844-46FC-87A0-C2568B2A21E2}" destId="{06D8CF57-E113-4B46-8203-CA25F5F9620E}" srcOrd="1" destOrd="0" presId="urn:microsoft.com/office/officeart/2005/8/layout/hList3"/>
    <dgm:cxn modelId="{BE14C151-BC30-4072-8C78-92F392595170}" type="presParOf" srcId="{BFAF68CE-B844-46FC-87A0-C2568B2A21E2}" destId="{2DC326F3-E237-4053-BC7D-28DA1C4DE233}" srcOrd="2" destOrd="0" presId="urn:microsoft.com/office/officeart/2005/8/layout/hList3"/>
    <dgm:cxn modelId="{AA56F19F-57FF-4E80-BDCE-D36F71BDDD91}" type="presParOf" srcId="{6869587B-6961-46AA-BCF0-AC37797E012B}" destId="{67C7F9B2-82E6-4F3E-BC30-3EFE554A5FA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B90303-BA5F-4B24-AB50-895551F15044}">
      <dsp:nvSpPr>
        <dsp:cNvPr id="0" name=""/>
        <dsp:cNvSpPr/>
      </dsp:nvSpPr>
      <dsp:spPr>
        <a:xfrm>
          <a:off x="0" y="0"/>
          <a:ext cx="10515600" cy="130540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5400" kern="1200" dirty="0"/>
            <a:t>Eksperiment</a:t>
          </a:r>
        </a:p>
      </dsp:txBody>
      <dsp:txXfrm>
        <a:off x="0" y="0"/>
        <a:ext cx="10515600" cy="1305401"/>
      </dsp:txXfrm>
    </dsp:sp>
    <dsp:sp modelId="{56D4110A-E9C9-449C-8C39-DA4E64DF16A8}">
      <dsp:nvSpPr>
        <dsp:cNvPr id="0" name=""/>
        <dsp:cNvSpPr/>
      </dsp:nvSpPr>
      <dsp:spPr>
        <a:xfrm>
          <a:off x="5134" y="1305401"/>
          <a:ext cx="3501776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kern="1200" dirty="0"/>
            <a:t>Scenario1</a:t>
          </a:r>
          <a:endParaRPr lang="sl-SI" sz="3200" kern="1200" baseline="-250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Replika1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Replika2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Replika3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Replika4</a:t>
          </a:r>
        </a:p>
      </dsp:txBody>
      <dsp:txXfrm>
        <a:off x="5134" y="1305401"/>
        <a:ext cx="3501776" cy="2741342"/>
      </dsp:txXfrm>
    </dsp:sp>
    <dsp:sp modelId="{06D8CF57-E113-4B46-8203-CA25F5F9620E}">
      <dsp:nvSpPr>
        <dsp:cNvPr id="0" name=""/>
        <dsp:cNvSpPr/>
      </dsp:nvSpPr>
      <dsp:spPr>
        <a:xfrm>
          <a:off x="3506911" y="1305401"/>
          <a:ext cx="3501776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kern="1200" dirty="0"/>
            <a:t>Scenario2</a:t>
          </a:r>
          <a:endParaRPr lang="sl-SI" sz="3200" kern="1200" baseline="-250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Replika1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Replika2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Replika3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Replika4</a:t>
          </a:r>
        </a:p>
      </dsp:txBody>
      <dsp:txXfrm>
        <a:off x="3506911" y="1305401"/>
        <a:ext cx="3501776" cy="2741342"/>
      </dsp:txXfrm>
    </dsp:sp>
    <dsp:sp modelId="{2DC326F3-E237-4053-BC7D-28DA1C4DE233}">
      <dsp:nvSpPr>
        <dsp:cNvPr id="0" name=""/>
        <dsp:cNvSpPr/>
      </dsp:nvSpPr>
      <dsp:spPr>
        <a:xfrm>
          <a:off x="7008688" y="1305401"/>
          <a:ext cx="3501776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kern="1200" dirty="0"/>
            <a:t>Scenario3</a:t>
          </a:r>
          <a:endParaRPr lang="sl-SI" sz="3200" kern="1200" baseline="-250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Replika1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Replika2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Replika3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Replika4</a:t>
          </a:r>
        </a:p>
      </dsp:txBody>
      <dsp:txXfrm>
        <a:off x="7008688" y="1305401"/>
        <a:ext cx="3501776" cy="2741342"/>
      </dsp:txXfrm>
    </dsp:sp>
    <dsp:sp modelId="{67C7F9B2-82E6-4F3E-BC30-3EFE554A5FAC}">
      <dsp:nvSpPr>
        <dsp:cNvPr id="0" name=""/>
        <dsp:cNvSpPr/>
      </dsp:nvSpPr>
      <dsp:spPr>
        <a:xfrm>
          <a:off x="0" y="4046744"/>
          <a:ext cx="10515600" cy="30459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268E3CF-BD42-4BA5-8816-821FF63B12E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D111716-9795-44AD-BD43-E410A96E90A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FCFEDDD-76F1-4B8D-8885-3B5EB0C92B8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FD759C5-DD33-4E26-8C63-BB4C04645F0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B0D3DAE-EDA6-40B4-BCD7-8C39008E08C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10A6CA-34A6-4484-9072-0C38BD800D5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536201F-73F8-4C9E-9DDD-F673168452E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ECB5F56-A6E2-449E-AF96-F1BD4BEFB99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FAF124B-B8CD-42F6-961F-25814F6BCF0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4958B35-20E1-4CB6-B099-83E96D2C0A9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2883584-AF30-4568-9230-7CC0E69FB42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EEDC09B-C9E0-43C7-BD6C-FC912BBAA45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EBA9BF4-1EDD-4DCC-9F11-D1F539D33E8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7417B2B-F195-447B-A882-513F212D8D7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7FA4037-5D1C-4581-8737-D6E5C34E342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820E58-BAF1-40D6-8595-F5A5FB162DB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5FEF593-29DA-428E-9A0D-79E7F08CDFE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721578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B1572FF-6FB9-4738-835C-7D1AD9068D0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82AC6AD-4D3D-4E90-9E65-280B5269C1B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20E6DD4-49F7-4DB7-AF8A-8445A3D2717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CA0EF5C-8DCE-4CDB-A88D-1D4F5B59241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B3FB954-4483-4AFC-BC40-E0A12DBC9DD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5A33057-B94D-4552-8EF0-C18C64CE3A2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624CC2F-C12B-4E99-B367-B15EB1E626B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10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Kliknij, aby edytować styl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ldNum" idx="1"/>
          </p:nvPr>
        </p:nvSpPr>
        <p:spPr>
          <a:xfrm>
            <a:off x="1041480" y="615888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5ED1AC76-9C5B-4EF7-A982-D69400CBB20C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</a:rPr>
              <a:t>Kliknite za urejanje oblike orisa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Druga raven orisa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Tretja raven orisa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Četrta raven orisa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Peta raven orisa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Šesta raven orisa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Sedma raven orisa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BFDC54-646F-FB5D-40BC-E25E0DEAFB34}"/>
              </a:ext>
            </a:extLst>
          </p:cNvPr>
          <p:cNvSpPr txBox="1"/>
          <p:nvPr userDrawn="1"/>
        </p:nvSpPr>
        <p:spPr>
          <a:xfrm>
            <a:off x="8145163" y="6210956"/>
            <a:ext cx="3416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12" name="Obraz 8">
            <a:extLst>
              <a:ext uri="{FF2B5EF4-FFF2-40B4-BE49-F238E27FC236}">
                <a16:creationId xmlns:a16="http://schemas.microsoft.com/office/drawing/2014/main" id="{2FD4CC8D-799D-8714-1A64-0CA25E690C3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275" y="6088380"/>
            <a:ext cx="720725" cy="76962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az 6"/>
          <p:cNvPicPr/>
          <p:nvPr/>
        </p:nvPicPr>
        <p:blipFill>
          <a:blip r:embed="rId15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4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Kliknij, aby edytować styl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ldNum" idx="2"/>
          </p:nvPr>
        </p:nvSpPr>
        <p:spPr>
          <a:xfrm>
            <a:off x="91440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48821FB3-FEC8-4726-8ED1-6B1C04FD480E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Kliknij, aby edytować style wzorca tekstu</a:t>
            </a: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>
                <a:solidFill>
                  <a:schemeClr val="dk1"/>
                </a:solidFill>
                <a:latin typeface="Tahoma"/>
                <a:ea typeface="Tahoma"/>
              </a:rPr>
              <a:t>Drugi poziom</a:t>
            </a:r>
            <a:endParaRPr lang="pl-PL" sz="2400" b="0" strike="noStrike" spc="-1">
              <a:solidFill>
                <a:schemeClr val="dk1"/>
              </a:solidFill>
              <a:latin typeface="Tahoma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Trzeci poziom</a:t>
            </a:r>
            <a:endParaRPr lang="pl-PL" sz="2000" b="0" strike="noStrike" spc="-1">
              <a:solidFill>
                <a:schemeClr val="dk1"/>
              </a:solidFill>
              <a:latin typeface="Tahoma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Czwarty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Piąty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4F902D-BD0A-5461-133F-38AEA9EBC718}"/>
              </a:ext>
            </a:extLst>
          </p:cNvPr>
          <p:cNvSpPr txBox="1"/>
          <p:nvPr userDrawn="1"/>
        </p:nvSpPr>
        <p:spPr>
          <a:xfrm>
            <a:off x="8145163" y="6210956"/>
            <a:ext cx="3416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31710A7F-F3FA-D608-23AF-3AD54C1BD31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275" y="6088380"/>
            <a:ext cx="720725" cy="76962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ccl.northwestern.edu/netlogo/" TargetMode="External"/><Relationship Id="rId2" Type="http://schemas.openxmlformats.org/officeDocument/2006/relationships/hyperlink" Target="https://jaamsim.com/" TargetMode="Externa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rostokąt 13"/>
          <p:cNvSpPr/>
          <p:nvPr/>
        </p:nvSpPr>
        <p:spPr>
          <a:xfrm>
            <a:off x="7213680" y="5952240"/>
            <a:ext cx="4966920" cy="84888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700600" y="345240"/>
            <a:ext cx="4966920" cy="175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STATISTIČKE METODE ZA ANALIZU LOGISTIČKIH PODATAKA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90" name="Obraz 3"/>
          <p:cNvPicPr/>
          <p:nvPr/>
        </p:nvPicPr>
        <p:blipFill>
          <a:blip r:embed="rId2"/>
          <a:stretch/>
        </p:blipFill>
        <p:spPr>
          <a:xfrm>
            <a:off x="618120" y="908640"/>
            <a:ext cx="4518360" cy="4211640"/>
          </a:xfrm>
          <a:prstGeom prst="rect">
            <a:avLst/>
          </a:prstGeom>
          <a:ln w="0">
            <a:noFill/>
          </a:ln>
        </p:spPr>
      </p:pic>
      <p:sp>
        <p:nvSpPr>
          <p:cNvPr id="91" name="pole tekstowe 4"/>
          <p:cNvSpPr/>
          <p:nvPr/>
        </p:nvSpPr>
        <p:spPr>
          <a:xfrm>
            <a:off x="411840" y="5378400"/>
            <a:ext cx="4791600" cy="135276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BAS4SC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Business Analytics Skills </a:t>
            </a:r>
            <a:br>
              <a:rPr sz="1800" dirty="0"/>
            </a:br>
            <a:r>
              <a:rPr lang="en-US" sz="1800" b="0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for the Future-proof Supply Chains </a:t>
            </a: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ole tekstowe 6"/>
          <p:cNvSpPr/>
          <p:nvPr/>
        </p:nvSpPr>
        <p:spPr>
          <a:xfrm>
            <a:off x="-170640" y="6462720"/>
            <a:ext cx="609552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600" b="0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Project number – 2022-1-PL01-KA220-HED-000088856</a:t>
            </a:r>
            <a:endParaRPr lang="sl-SI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Tytuł 1"/>
          <p:cNvSpPr/>
          <p:nvPr/>
        </p:nvSpPr>
        <p:spPr>
          <a:xfrm>
            <a:off x="5779041" y="2610258"/>
            <a:ext cx="4966920" cy="163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b">
            <a:normAutofit fontScale="80151" lnSpcReduction="20000"/>
          </a:bodyPr>
          <a:lstStyle/>
          <a:p>
            <a:pPr algn="ctr" defTabSz="914400">
              <a:lnSpc>
                <a:spcPct val="90000"/>
              </a:lnSpc>
            </a:pPr>
            <a:r>
              <a:rPr lang="sr-Latn-RS" sz="6000" spc="-1" dirty="0">
                <a:solidFill>
                  <a:schemeClr val="dk1"/>
                </a:solidFill>
                <a:latin typeface="Tahoma"/>
                <a:ea typeface="Tahoma"/>
              </a:rPr>
              <a:t>M</a:t>
            </a:r>
            <a:r>
              <a:rPr lang="sr-Latn-RS" sz="6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odeliranje simulacija i analiza</a:t>
            </a:r>
            <a:endParaRPr lang="sl-SI" sz="6000" b="0" strike="noStrike" spc="-1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5" name="Tytuł 1"/>
          <p:cNvSpPr/>
          <p:nvPr/>
        </p:nvSpPr>
        <p:spPr>
          <a:xfrm>
            <a:off x="5779041" y="4534641"/>
            <a:ext cx="4966920" cy="84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Slides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6" name="Obraz 9" descr="Obraz zawierający symbol, Czcionka, Grafika, zrzut ekranu&#10;&#10;Opis wygenerowany automatycznie"/>
          <p:cNvPicPr/>
          <p:nvPr/>
        </p:nvPicPr>
        <p:blipFill>
          <a:blip r:embed="rId3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  <p:sp>
        <p:nvSpPr>
          <p:cNvPr id="97" name="Dowolny kształt: kształt 10"/>
          <p:cNvSpPr/>
          <p:nvPr/>
        </p:nvSpPr>
        <p:spPr>
          <a:xfrm>
            <a:off x="169200" y="93240"/>
            <a:ext cx="1625400" cy="1599840"/>
          </a:xfrm>
          <a:custGeom>
            <a:avLst/>
            <a:gdLst>
              <a:gd name="textAreaLeft" fmla="*/ 0 w 1625400"/>
              <a:gd name="textAreaRight" fmla="*/ 1625760 w 1625400"/>
              <a:gd name="textAreaTop" fmla="*/ 0 h 1599840"/>
              <a:gd name="textAreaBottom" fmla="*/ 1600200 h 1599840"/>
            </a:gdLst>
            <a:ahLst/>
            <a:cxnLst/>
            <a:rect l="textAreaLeft" t="textAreaTop" r="textAreaRight" b="textAreaBottom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07F393-DEEF-29F7-64C2-F7FA6CFB1F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116" y="6037065"/>
            <a:ext cx="3884235" cy="8209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SD</a:t>
            </a:r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 Konstrukti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lvl="0" algn="just">
              <a:lnSpc>
                <a:spcPct val="150000"/>
              </a:lnSpc>
              <a:buFont typeface="Arial" panose="05050102010706020507" pitchFamily="18" charset="2"/>
              <a:buChar char="•"/>
            </a:pP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Zalihe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predstavljaju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baferima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koji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skladištiti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artikle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isporuke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lancu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snabdevanja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buFont typeface="Arial" panose="05050102010706020507" pitchFamily="18" charset="2"/>
              <a:buChar char="•"/>
            </a:pP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Tokovi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predstavljaju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kanale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snabdevanja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buFont typeface="Arial" panose="05050102010706020507" pitchFamily="18" charset="2"/>
              <a:buChar char="•"/>
            </a:pP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Povratne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petlje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predstavljaju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parametre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fino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podešavanje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dopune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zaliha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786B31E7-82E1-CBE1-C2F0-B306E212A56B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275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SD </a:t>
            </a:r>
            <a:r>
              <a:rPr lang="sr-Latn-RS" sz="3200" b="1" spc="-1" dirty="0">
                <a:solidFill>
                  <a:srgbClr val="1065AB"/>
                </a:solidFill>
                <a:latin typeface="Tahoma"/>
                <a:ea typeface="Tahoma"/>
              </a:rPr>
              <a:t>u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 SC </a:t>
            </a:r>
            <a:r>
              <a:rPr lang="sr-Latn-RS" sz="3200" b="1" spc="-1" dirty="0">
                <a:solidFill>
                  <a:srgbClr val="1065AB"/>
                </a:solidFill>
                <a:latin typeface="Tahoma"/>
                <a:ea typeface="Tahoma"/>
              </a:rPr>
              <a:t>primer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diagram, besedilo, načrt, tehnična risba&#10;&#10;Opis je samodejno ustvarjen">
            <a:extLst>
              <a:ext uri="{FF2B5EF4-FFF2-40B4-BE49-F238E27FC236}">
                <a16:creationId xmlns:a16="http://schemas.microsoft.com/office/drawing/2014/main" id="{B8B8DF9F-1286-C8FA-C2D3-9EAACEB6F00F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951928" y="1380122"/>
            <a:ext cx="8287543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Symbol zastępczy zawartości 12">
            <a:extLst>
              <a:ext uri="{FF2B5EF4-FFF2-40B4-BE49-F238E27FC236}">
                <a16:creationId xmlns:a16="http://schemas.microsoft.com/office/drawing/2014/main" id="{65F526B5-2BB2-BD78-5D9B-84860BDA90F9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creenshot from </a:t>
            </a:r>
            <a:r>
              <a:rPr lang="sl-SI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NetLogo</a:t>
            </a:r>
            <a:r>
              <a:rPr lang="sl-SI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Wilenski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1999)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A4181311-0CE5-4CDA-AAA5-459CCC299965}"/>
              </a:ext>
            </a:extLst>
          </p:cNvPr>
          <p:cNvSpPr/>
          <p:nvPr/>
        </p:nvSpPr>
        <p:spPr>
          <a:xfrm>
            <a:off x="2992860" y="3929231"/>
            <a:ext cx="883920" cy="485775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production site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Pravokotnik 8">
            <a:extLst>
              <a:ext uri="{FF2B5EF4-FFF2-40B4-BE49-F238E27FC236}">
                <a16:creationId xmlns:a16="http://schemas.microsoft.com/office/drawing/2014/main" id="{14637C4C-0617-49EA-8409-9BB217BF4E4D}"/>
              </a:ext>
            </a:extLst>
          </p:cNvPr>
          <p:cNvSpPr/>
          <p:nvPr/>
        </p:nvSpPr>
        <p:spPr>
          <a:xfrm>
            <a:off x="4302387" y="4172118"/>
            <a:ext cx="899160" cy="48768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distribution channels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75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Dinamika sistema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l-SI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Simulacija dinamike sistema omogućava:</a:t>
            </a: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Planiranje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rasporeda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SC-a;</a:t>
            </a:r>
            <a:endParaRPr lang="sr-Latn-RS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Optimizacija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proizvodnih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distributivnih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kapaciteta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r-Latn-RS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Procena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opterećenja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distribucijskih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kanala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povezanih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troškova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Tahoma"/>
                <a:ea typeface="Calibri"/>
                <a:cs typeface="Calibri"/>
              </a:rPr>
              <a:t>SD je </a:t>
            </a:r>
            <a:r>
              <a:rPr lang="en-GB" sz="1800" dirty="0" err="1">
                <a:effectLst/>
                <a:latin typeface="Tahoma"/>
                <a:ea typeface="Calibri"/>
                <a:cs typeface="Calibri"/>
              </a:rPr>
              <a:t>najbolje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dirty="0" err="1">
                <a:effectLst/>
                <a:latin typeface="Tahoma"/>
                <a:ea typeface="Calibri"/>
                <a:cs typeface="Calibri"/>
              </a:rPr>
              <a:t>pogodna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 za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određivanje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strukture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en-GB" sz="1800" dirty="0" err="1">
                <a:effectLst/>
                <a:latin typeface="Tahoma"/>
                <a:ea typeface="Calibri"/>
                <a:cs typeface="Calibri"/>
              </a:rPr>
              <a:t>kao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dirty="0" err="1">
                <a:effectLst/>
                <a:latin typeface="Tahoma"/>
                <a:ea typeface="Calibri"/>
                <a:cs typeface="Calibri"/>
              </a:rPr>
              <a:t>i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optimalnih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volumena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ulaza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zaliha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i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izlaza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SC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čvora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.</a:t>
            </a:r>
            <a:endParaRPr lang="en-US" sz="1800" b="1" strike="noStrike" spc="-1" dirty="0"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5E4EE370-0647-69CE-2F58-8855F3354C2E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4276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t-B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Simulacija zasnovana na agentima (ABS</a:t>
            </a:r>
            <a:r>
              <a:rPr lang="sr-Latn-R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, Agent-Based </a:t>
            </a:r>
            <a:r>
              <a:rPr lang="sr-Latn-RS" sz="3200" b="1" spc="-1" dirty="0">
                <a:solidFill>
                  <a:srgbClr val="1065AB"/>
                </a:solidFill>
                <a:latin typeface="Tahoma"/>
                <a:ea typeface="Tahoma"/>
              </a:rPr>
              <a:t>S</a:t>
            </a:r>
            <a:r>
              <a:rPr lang="sr-Latn-R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imulation</a:t>
            </a:r>
            <a:r>
              <a:rPr lang="pt-BR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)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Centrirano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entitete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Modeliranje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orijentisano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problem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entiteta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njihovih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interakcija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Heterogenost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entiteta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Mikro-entiteti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su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aktivni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objekti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koji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deluju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u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svojim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okruženjima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,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komuniciraju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međusobno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autonomno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donose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odluke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Odluke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interakcije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između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agenata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uvode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dinamiku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u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sisteme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Ageni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njihova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okruženja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čine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formalne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modele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Protok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vremena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je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diskretan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univerzalni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nivou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modela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Fleksibilnost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modela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se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postiže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promenom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strukture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sistema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ponašanja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agenata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Struktura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sistema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tokom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simulacije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 je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</a:rPr>
              <a:t>promenljiva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F61B645F-0FB1-8FC6-FD31-48CE4AE79946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ABS</a:t>
            </a:r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 Konstrukti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Agenti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koji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predstavljaju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čvorove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lancu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snabdevanja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npr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dobavljači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maloprodavci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inspektori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svojim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svojstvima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odnosima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ponašanjem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F61B645F-0FB1-8FC6-FD31-48CE4AE79946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9059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ABS </a:t>
            </a:r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SC </a:t>
            </a:r>
            <a:r>
              <a:rPr lang="sr-Latn-RS" sz="3200" b="1" spc="-1" dirty="0">
                <a:solidFill>
                  <a:srgbClr val="1065AB"/>
                </a:solidFill>
                <a:latin typeface="Tahoma"/>
                <a:ea typeface="Tahoma"/>
              </a:rPr>
              <a:t>primer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besedilo, posnetek zaslona, programska oprema, računalniška ikona&#10;&#10;Opis je samodejno ustvarjen">
            <a:extLst>
              <a:ext uri="{FF2B5EF4-FFF2-40B4-BE49-F238E27FC236}">
                <a16:creationId xmlns:a16="http://schemas.microsoft.com/office/drawing/2014/main" id="{D6A5928A-C9E2-DF0E-06C8-0E7B3F8E584A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954004" y="1342235"/>
            <a:ext cx="8283391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" name="Symbol zastępczy zawartości 12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sl-SI" sz="1200" b="0" strike="noStrike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</a:t>
            </a:r>
            <a:r>
              <a:rPr lang="en-US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creenshot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from </a:t>
            </a:r>
            <a:r>
              <a:rPr lang="sl-SI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NetLogo</a:t>
            </a:r>
            <a:r>
              <a:rPr lang="sl-SI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(Wilenski, 1999)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3805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Simulacija zasnovana na agentima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Simulacija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zasnovana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agentima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omogućava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Planiranje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rasporeda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lanca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snabdevanja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(SC);</a:t>
            </a:r>
            <a:endParaRPr lang="sr-Latn-RS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Modeliranje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dinamičkog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rasta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lanca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snabdevanja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(SC);</a:t>
            </a:r>
            <a:endParaRPr lang="sr-Latn-RS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Modeliranje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ponašanja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unutar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lanaca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snabdevanja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(SC);</a:t>
            </a:r>
            <a:endParaRPr lang="sr-Latn-RS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Optimizacija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globalnih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indikatora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Tahoma"/>
                <a:ea typeface="Calibri"/>
                <a:cs typeface="Calibri"/>
              </a:rPr>
              <a:t>ABS </a:t>
            </a:r>
            <a:r>
              <a:rPr lang="en-GB" sz="1800" dirty="0" err="1">
                <a:effectLst/>
                <a:latin typeface="Tahoma"/>
                <a:ea typeface="Calibri"/>
                <a:cs typeface="Calibri"/>
              </a:rPr>
              <a:t>analiza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dirty="0" err="1">
                <a:effectLst/>
                <a:latin typeface="Tahoma"/>
                <a:ea typeface="Calibri"/>
                <a:cs typeface="Calibri"/>
              </a:rPr>
              <a:t>nudi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strateški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pogled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menadžera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ili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tržišnog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regulatora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na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tržište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65E6104A-B439-2969-7B0A-CB6C70AA1C80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8193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NS</a:t>
            </a:r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 Konstrukti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Agenti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koji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predstavljaju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objekte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toka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njihovim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svojstvima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odnosima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ponašanjem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kern="100" dirty="0">
              <a:solidFill>
                <a:srgbClr val="000000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Mreža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koja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predstavlja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mrežu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preklapanja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npr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saobraćajnu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mrežu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kojoj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objekti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toka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kern="100" dirty="0" err="1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putuju</a:t>
            </a: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C4B76AC8-6837-2C78-3C86-9BCB2520F8F8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NS </a:t>
            </a:r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TN </a:t>
            </a:r>
            <a:r>
              <a:rPr lang="sr-Latn-RS" sz="3200" b="1" spc="-1" dirty="0">
                <a:solidFill>
                  <a:srgbClr val="1065AB"/>
                </a:solidFill>
                <a:latin typeface="Tahoma"/>
                <a:ea typeface="Tahoma"/>
              </a:rPr>
              <a:t>primer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besedilo, diagram, načrt, vrstica&#10;&#10;Opis je samodejno ustvarjen">
            <a:extLst>
              <a:ext uri="{FF2B5EF4-FFF2-40B4-BE49-F238E27FC236}">
                <a16:creationId xmlns:a16="http://schemas.microsoft.com/office/drawing/2014/main" id="{6809351B-41E8-507B-1B95-B7066899F626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048295" y="1320853"/>
            <a:ext cx="8094809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" name="Symbol zastępczy zawartości 1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sl-SI" sz="1200" b="0" strike="noStrike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</a:t>
            </a:r>
            <a:r>
              <a:rPr lang="en-US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creenshot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from </a:t>
            </a:r>
            <a:r>
              <a:rPr lang="sl-SI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SUMO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(Pablo et. Al., 2018)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E842C0DA-7856-4F71-88F5-BDD6C07F5E2D}"/>
              </a:ext>
            </a:extLst>
          </p:cNvPr>
          <p:cNvSpPr/>
          <p:nvPr/>
        </p:nvSpPr>
        <p:spPr>
          <a:xfrm>
            <a:off x="4907715" y="3801707"/>
            <a:ext cx="750570" cy="31242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blockage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7870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Network simulation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Simulacija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mreže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omogućava</a:t>
            </a: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Planiranje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rasporeda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mreže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r-Latn-RS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Modeliranje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dinamičkog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ponašanja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mreže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kako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bi se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odredili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uska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grla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slabe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tačke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r-Latn-RS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Modeliranje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toka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stavki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unutar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mreže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r-Latn-RS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Optimizacija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globalnih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mrežnih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indikatora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Tahoma"/>
                <a:ea typeface="Calibri"/>
                <a:cs typeface="Calibri"/>
              </a:rPr>
              <a:t>NS </a:t>
            </a:r>
            <a:r>
              <a:rPr lang="en-GB" sz="1800" dirty="0" err="1">
                <a:effectLst/>
                <a:latin typeface="Tahoma"/>
                <a:ea typeface="Calibri"/>
                <a:cs typeface="Calibri"/>
              </a:rPr>
              <a:t>analiza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dirty="0" err="1">
                <a:effectLst/>
                <a:latin typeface="Tahoma"/>
                <a:ea typeface="Calibri"/>
                <a:cs typeface="Calibri"/>
              </a:rPr>
              <a:t>nudi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pogled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regulatora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mreže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dirty="0" err="1">
                <a:effectLst/>
                <a:latin typeface="Tahoma"/>
                <a:ea typeface="Calibri"/>
                <a:cs typeface="Calibri"/>
              </a:rPr>
              <a:t>na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mrežu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.</a:t>
            </a:r>
            <a:endParaRPr lang="pl-PL" sz="1800" b="0" strike="noStrike" spc="-1" dirty="0">
              <a:solidFill>
                <a:schemeClr val="dk1"/>
              </a:solidFill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(Šinko and 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Gumzej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2021)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0161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Agenda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Simulacije u logistici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Diskretna simulacija događaja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Dinamika sistema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Simulacija zasnovana na agentima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Mrežna simulacija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Simulacioni projekti u logistici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Pregled simulacionih projekata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5" name="Slika5">
            <a:extLst>
              <a:ext uri="{FF2B5EF4-FFF2-40B4-BE49-F238E27FC236}">
                <a16:creationId xmlns:a16="http://schemas.microsoft.com/office/drawing/2014/main" id="{BBA59196-886C-4BAC-A494-21825B541B1F}"/>
              </a:ext>
            </a:extLst>
          </p:cNvPr>
          <p:cNvPicPr>
            <a:picLocks noGrp="1"/>
          </p:cNvPicPr>
          <p:nvPr>
            <p:ph/>
          </p:nvPr>
        </p:nvPicPr>
        <p:blipFill>
          <a:blip r:embed="rId2"/>
          <a:stretch>
            <a:fillRect/>
          </a:stretch>
        </p:blipFill>
        <p:spPr bwMode="auto">
          <a:xfrm>
            <a:off x="2294712" y="1312413"/>
            <a:ext cx="6943072" cy="478488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sr-Latn-R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Simulacija sistema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l-SI" sz="1800" kern="100" dirty="0">
                <a:effectLst/>
                <a:latin typeface="Tahoma"/>
                <a:ea typeface="Calibri"/>
                <a:cs typeface="Calibri"/>
              </a:rPr>
              <a:t>Model stvarnog sveta (dobar regulator).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l-SI" sz="1800" kern="100" dirty="0">
                <a:effectLst/>
                <a:latin typeface="Tahoma"/>
                <a:ea typeface="Calibri"/>
                <a:cs typeface="Calibri"/>
              </a:rPr>
              <a:t>Sistem za podršku odlučivanju (DSS).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l-SI" sz="1800" kern="100" dirty="0">
                <a:effectLst/>
                <a:latin typeface="Tahoma"/>
                <a:ea typeface="Calibri"/>
                <a:cs typeface="Calibri"/>
              </a:rPr>
              <a:t>Laboratorija (kontrolisano okruženje).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GB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11871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Eksperimenti, scenariji, replike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" name="Označba mesta vsebine 3">
            <a:extLst>
              <a:ext uri="{FF2B5EF4-FFF2-40B4-BE49-F238E27FC236}">
                <a16:creationId xmlns:a16="http://schemas.microsoft.com/office/drawing/2014/main" id="{9B0FE2C8-EBB0-4FCF-85AA-6BBEBD9149F4}"/>
              </a:ext>
            </a:extLst>
          </p:cNvPr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288371478"/>
              </p:ext>
            </p:extLst>
          </p:nvPr>
        </p:nvGraphicFramePr>
        <p:xfrm>
          <a:off x="1676400" y="151270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51676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GB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Rezultati</a:t>
            </a:r>
            <a:r>
              <a:rPr lang="en-GB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GB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Simulacija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Svaki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kern="100" dirty="0" err="1">
                <a:effectLst/>
                <a:latin typeface="Tahoma"/>
                <a:ea typeface="Calibri"/>
                <a:cs typeface="Calibri"/>
              </a:rPr>
              <a:t>eksperiment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treba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pažljivo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da se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isplanira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;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sastoji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se od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scenarija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i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njihovih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replica.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Eksperiment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obično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obuhvata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kern="100" dirty="0" err="1">
                <a:effectLst/>
                <a:latin typeface="Tahoma"/>
                <a:ea typeface="Calibri"/>
                <a:cs typeface="Calibri"/>
              </a:rPr>
              <a:t>više</a:t>
            </a:r>
            <a:r>
              <a:rPr lang="en-GB" sz="1800" b="1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kern="100" dirty="0" err="1">
                <a:effectLst/>
                <a:latin typeface="Tahoma"/>
                <a:ea typeface="Calibri"/>
                <a:cs typeface="Calibri"/>
              </a:rPr>
              <a:t>scenarija</a:t>
            </a:r>
            <a:r>
              <a:rPr lang="en-GB" sz="1800" b="1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koji se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razlikuju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po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vrednostima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ulaznih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varijabli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broju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jedinica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u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sistemu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i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/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ili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vremenskim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okvirima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Svaki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scenario se </a:t>
            </a:r>
            <a:r>
              <a:rPr lang="en-GB" sz="1800" b="1" kern="100" dirty="0" err="1">
                <a:effectLst/>
                <a:latin typeface="Tahoma"/>
                <a:ea typeface="Calibri"/>
                <a:cs typeface="Calibri"/>
              </a:rPr>
              <a:t>pokreće</a:t>
            </a:r>
            <a:r>
              <a:rPr lang="en-GB" sz="1800" b="1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kern="100" dirty="0" err="1">
                <a:effectLst/>
                <a:latin typeface="Tahoma"/>
                <a:ea typeface="Calibri"/>
                <a:cs typeface="Calibri"/>
              </a:rPr>
              <a:t>više</a:t>
            </a:r>
            <a:r>
              <a:rPr lang="en-GB" sz="1800" b="1" kern="100" dirty="0">
                <a:effectLst/>
                <a:latin typeface="Tahoma"/>
                <a:ea typeface="Calibri"/>
                <a:cs typeface="Calibri"/>
              </a:rPr>
              <a:t> puta 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-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ove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kern="100" dirty="0" err="1">
                <a:effectLst/>
                <a:latin typeface="Tahoma"/>
                <a:ea typeface="Calibri"/>
                <a:cs typeface="Calibri"/>
              </a:rPr>
              <a:t>replike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donose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rezultate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na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osnovu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jedinstvenih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vrednosti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ulaznih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varijabli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broja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jedinica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u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sistemu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i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trajanja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GB" sz="1800" b="1" kern="100" dirty="0" err="1">
                <a:effectLst/>
                <a:latin typeface="Tahoma"/>
                <a:ea typeface="Calibri"/>
                <a:cs typeface="Calibri"/>
              </a:rPr>
              <a:t>Rezultati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simulacija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(KPI)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treba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da se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provere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analizom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osetljivosti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uzimajući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u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obzir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njihovu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standardnu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devijaciju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minimalne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i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maksimalne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vrednosti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i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zatim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se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spajaju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(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obično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na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osnovu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medijanskih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 err="1">
                <a:effectLst/>
                <a:latin typeface="Tahoma"/>
                <a:ea typeface="Calibri"/>
                <a:cs typeface="Calibri"/>
              </a:rPr>
              <a:t>vrednosti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).</a:t>
            </a: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GB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16144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Zaključak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sl-SI" sz="2000" b="1" spc="-1" dirty="0">
                <a:solidFill>
                  <a:schemeClr val="dk1"/>
                </a:solidFill>
                <a:latin typeface="Tahoma"/>
                <a:ea typeface="Tahoma"/>
              </a:rPr>
              <a:t>Holistički pristup primeni SMA u logistici </a:t>
            </a:r>
            <a:r>
              <a:rPr lang="sl-SI" sz="2000" spc="-1" dirty="0">
                <a:solidFill>
                  <a:schemeClr val="dk1"/>
                </a:solidFill>
                <a:latin typeface="Tahoma"/>
                <a:ea typeface="Tahoma"/>
              </a:rPr>
              <a:t>značajno doprinosi donošenju </a:t>
            </a:r>
            <a:r>
              <a:rPr lang="sl-SI" sz="2000" b="1" spc="-1" dirty="0">
                <a:solidFill>
                  <a:schemeClr val="dk1"/>
                </a:solidFill>
                <a:latin typeface="Tahoma"/>
                <a:ea typeface="Tahoma"/>
              </a:rPr>
              <a:t>odluka o dizajnu složenih procesa</a:t>
            </a:r>
            <a:r>
              <a:rPr lang="sl-SI" sz="2000" spc="-1" dirty="0">
                <a:solidFill>
                  <a:schemeClr val="dk1"/>
                </a:solidFill>
                <a:latin typeface="Tahoma"/>
                <a:ea typeface="Tahoma"/>
              </a:rPr>
              <a:t>, gde postoji mnogo varijabli koje međusobno interaguju.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sl-SI" sz="2000" spc="-1" dirty="0">
                <a:solidFill>
                  <a:schemeClr val="dk1"/>
                </a:solidFill>
                <a:latin typeface="Tahoma"/>
                <a:ea typeface="Tahoma"/>
              </a:rPr>
              <a:t>Ovaj pristup uključuje SD, DES i ABS metodologije koje mogu </a:t>
            </a:r>
            <a:r>
              <a:rPr lang="sl-SI" sz="2000" b="1" spc="-1" dirty="0">
                <a:solidFill>
                  <a:schemeClr val="dk1"/>
                </a:solidFill>
                <a:latin typeface="Tahoma"/>
                <a:ea typeface="Tahoma"/>
              </a:rPr>
              <a:t>kvantifikovati tokove rada</a:t>
            </a:r>
            <a:r>
              <a:rPr lang="sl-SI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sl-SI" sz="2000" b="1" spc="-1" dirty="0">
                <a:solidFill>
                  <a:schemeClr val="dk1"/>
                </a:solidFill>
                <a:latin typeface="Tahoma"/>
                <a:ea typeface="Tahoma"/>
              </a:rPr>
              <a:t>na različitim nivoima lanca snabdevanja.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sl-SI" sz="2000" spc="-1" dirty="0">
                <a:solidFill>
                  <a:schemeClr val="dk1"/>
                </a:solidFill>
                <a:latin typeface="Tahoma"/>
                <a:ea typeface="Tahoma"/>
              </a:rPr>
              <a:t>U </a:t>
            </a:r>
            <a:r>
              <a:rPr lang="sl-SI" sz="2000" b="1" spc="-1" dirty="0">
                <a:solidFill>
                  <a:schemeClr val="dk1"/>
                </a:solidFill>
                <a:latin typeface="Tahoma"/>
                <a:ea typeface="Tahoma"/>
              </a:rPr>
              <a:t>analizi i optimizaciji saobraćajnog toka</a:t>
            </a:r>
            <a:r>
              <a:rPr lang="sl-SI" sz="2000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sl-SI" sz="2000" b="1" spc="-1" dirty="0">
                <a:solidFill>
                  <a:schemeClr val="dk1"/>
                </a:solidFill>
                <a:latin typeface="Tahoma"/>
                <a:ea typeface="Tahoma"/>
              </a:rPr>
              <a:t>NS</a:t>
            </a:r>
            <a:r>
              <a:rPr lang="sl-SI" sz="2000" spc="-1" dirty="0">
                <a:solidFill>
                  <a:schemeClr val="dk1"/>
                </a:solidFill>
                <a:latin typeface="Tahoma"/>
                <a:ea typeface="Tahoma"/>
              </a:rPr>
              <a:t> metodologija pruža potrebni okvir, u pogledu </a:t>
            </a:r>
            <a:r>
              <a:rPr lang="sl-SI" sz="2000" b="1" spc="-1" dirty="0">
                <a:solidFill>
                  <a:schemeClr val="dk1"/>
                </a:solidFill>
                <a:latin typeface="Tahoma"/>
                <a:ea typeface="Tahoma"/>
              </a:rPr>
              <a:t>praćenja i podešavanja</a:t>
            </a:r>
            <a:r>
              <a:rPr lang="sl-SI" sz="2000" spc="-1" dirty="0">
                <a:solidFill>
                  <a:schemeClr val="dk1"/>
                </a:solidFill>
                <a:latin typeface="Tahoma"/>
                <a:ea typeface="Tahoma"/>
              </a:rPr>
              <a:t> ključnih pokazatelja performansi (KPI, key performance indicators).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 idx="4294967295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Literatura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idx="4294967295"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 fontScale="85000" lnSpcReduction="10000"/>
          </a:bodyPr>
          <a:lstStyle/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Gumzej, R. and Rakovska, M. (2020). Simulation modeling and analysis for sustainable supply chains. In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Ecoproduction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Sustainable logistics and production in industry 4.0 : new opportunities and challenges,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Grzybowska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K., Awasthi, A., Sawhney, R. (ed.). Springer Nature, pp. 145-160.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15BA6"/>
              </a:buClr>
            </a:pP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JaamSim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Development Team (2023).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JaamSim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Discrete-Event Simulation Software. Version 2023-08. [Available at: </a:t>
            </a:r>
            <a:r>
              <a:rPr lang="en-US" sz="2000" spc="-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https://jaamsim.com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access November 8th, 2023]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Šinko, S. and Gumzej, R. (2021). Towards smart traffic planning by traffic simulation on microscopic level. International journal of applied logistics, 11(1), pp. 1-17.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Wilensky, U. (1999).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NetLogo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Center for Connected Learning and Computer-Based Modeling, Northwestern University, Evanston, IL. [Available at: </a:t>
            </a:r>
            <a:r>
              <a:rPr lang="en-US" sz="2000" spc="-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http://ccl.northwestern.edu/netlogo/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access November 8th, 2023]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Pablo A.L.,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Behrisch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Bieker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-Walz, L., Erdmann, J.,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Flötteröd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Y.-P.,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Hilbrich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Lücken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Rummel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J., Wagner, P. and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Wießner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E. (2018). Microscopic Traffic Simulation using SUMO. In: 2019 IEEE Intelligent Transportation Systems Conference (ITSC), IEEE. The 21st IEEE International Conference on Intelligent Transportation Systems, 4.-7. Nov. 2018, Maui, USA, pp. 2575-2582.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7035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en-GB" sz="4000" b="0" dirty="0">
                <a:solidFill>
                  <a:schemeClr val="tx1"/>
                </a:solidFill>
              </a:rPr>
              <a:t>Sanja Bojić, </a:t>
            </a:r>
            <a:r>
              <a:rPr lang="sr-Latn-BA" sz="4000" b="0" dirty="0">
                <a:solidFill>
                  <a:schemeClr val="tx1"/>
                </a:solidFill>
              </a:rPr>
              <a:t>Svetlana Nikoličić, </a:t>
            </a:r>
            <a:r>
              <a:rPr lang="en-GB" sz="4000" b="0" dirty="0" err="1">
                <a:solidFill>
                  <a:schemeClr val="tx1"/>
                </a:solidFill>
              </a:rPr>
              <a:t>Kristijan</a:t>
            </a:r>
            <a:r>
              <a:rPr lang="en-GB" sz="4000" b="0" dirty="0">
                <a:solidFill>
                  <a:schemeClr val="tx1"/>
                </a:solidFill>
              </a:rPr>
              <a:t> Brglez , Maja </a:t>
            </a:r>
            <a:r>
              <a:rPr lang="en-GB" sz="4000" b="0" dirty="0" err="1">
                <a:solidFill>
                  <a:schemeClr val="tx1"/>
                </a:solidFill>
              </a:rPr>
              <a:t>Fošner</a:t>
            </a:r>
            <a:r>
              <a:rPr lang="en-GB" sz="4000" b="0" dirty="0">
                <a:solidFill>
                  <a:schemeClr val="tx1"/>
                </a:solidFill>
              </a:rPr>
              <a:t>, Roman </a:t>
            </a:r>
            <a:r>
              <a:rPr lang="en-GB" sz="4000" b="0" dirty="0" err="1">
                <a:solidFill>
                  <a:schemeClr val="tx1"/>
                </a:solidFill>
              </a:rPr>
              <a:t>Gumzej</a:t>
            </a:r>
            <a:r>
              <a:rPr lang="en-GB" sz="4000" b="0" dirty="0">
                <a:solidFill>
                  <a:schemeClr val="tx1"/>
                </a:solidFill>
              </a:rPr>
              <a:t>, Rebeka Kovačič Lukman, Benjamin </a:t>
            </a:r>
            <a:r>
              <a:rPr lang="en-GB" sz="4000" b="0" dirty="0" err="1">
                <a:solidFill>
                  <a:schemeClr val="tx1"/>
                </a:solidFill>
              </a:rPr>
              <a:t>Marcen</a:t>
            </a:r>
            <a:r>
              <a:rPr lang="en-GB" sz="4000" b="0" dirty="0">
                <a:solidFill>
                  <a:schemeClr val="tx1"/>
                </a:solidFill>
              </a:rPr>
              <a:t>, Marinko </a:t>
            </a:r>
            <a:r>
              <a:rPr lang="en-GB" sz="4000" b="0" dirty="0" err="1">
                <a:solidFill>
                  <a:schemeClr val="tx1"/>
                </a:solidFill>
              </a:rPr>
              <a:t>Maslarić</a:t>
            </a:r>
            <a:r>
              <a:rPr lang="en-GB" sz="4000" b="0" dirty="0">
                <a:solidFill>
                  <a:schemeClr val="tx1"/>
                </a:solidFill>
              </a:rPr>
              <a:t>, Boško </a:t>
            </a:r>
            <a:r>
              <a:rPr lang="en-GB" sz="4000" b="0" dirty="0" err="1">
                <a:solidFill>
                  <a:schemeClr val="tx1"/>
                </a:solidFill>
              </a:rPr>
              <a:t>Matović</a:t>
            </a:r>
            <a:r>
              <a:rPr lang="en-GB" sz="4000" b="0" dirty="0">
                <a:solidFill>
                  <a:schemeClr val="tx1"/>
                </a:solidFill>
              </a:rPr>
              <a:t>, Dejan </a:t>
            </a:r>
            <a:r>
              <a:rPr lang="en-GB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Finala verzija: jun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Hvala na pažnji!</a:t>
            </a:r>
            <a:endParaRPr lang="pl-PL" sz="4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28" name="Obraz 4" descr="Obraz zawierający symbol, Czcionka, Grafika, zrzut ekranu&#10;&#10;Opis wygenerowany automatycznie"/>
          <p:cNvPicPr/>
          <p:nvPr/>
        </p:nvPicPr>
        <p:blipFill>
          <a:blip r:embed="rId2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Simulacije u logistici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sr-Latn-RS" sz="1800" b="1" spc="-1" dirty="0">
                <a:solidFill>
                  <a:schemeClr val="dk1"/>
                </a:solidFill>
                <a:latin typeface="Tahoma"/>
                <a:ea typeface="Tahoma"/>
              </a:rPr>
              <a:t>Modeliranje Simulacija i Analiza </a:t>
            </a:r>
            <a:r>
              <a:rPr lang="en-US" sz="1800" b="1" spc="-1" dirty="0">
                <a:solidFill>
                  <a:schemeClr val="dk1"/>
                </a:solidFill>
                <a:latin typeface="Tahoma"/>
                <a:ea typeface="Tahoma"/>
              </a:rPr>
              <a:t>(SMA</a:t>
            </a:r>
            <a:r>
              <a:rPr lang="sr-Latn-RS" sz="1800" b="1" spc="-1" dirty="0">
                <a:solidFill>
                  <a:schemeClr val="dk1"/>
                </a:solidFill>
                <a:latin typeface="Tahoma"/>
                <a:ea typeface="Tahoma"/>
              </a:rPr>
              <a:t>, Simulation Modeling and Analysis</a:t>
            </a:r>
            <a:r>
              <a:rPr lang="en-US" sz="1800" b="1" spc="-1" dirty="0">
                <a:solidFill>
                  <a:schemeClr val="dk1"/>
                </a:solidFill>
                <a:latin typeface="Tahoma"/>
                <a:ea typeface="Tahoma"/>
              </a:rPr>
              <a:t>)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sr-Latn-R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može pružiti vredne inpute za optimizaciju Lanca Snabdevanja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(SC</a:t>
            </a:r>
            <a:r>
              <a:rPr lang="sr-Latn-R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Supply Chain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) </a:t>
            </a:r>
            <a:r>
              <a:rPr lang="sr-Latn-R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 Transportnih Mreža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(TN</a:t>
            </a:r>
            <a:r>
              <a:rPr lang="sr-Latn-R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Trafic Networks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)</a:t>
            </a:r>
            <a:endParaRPr lang="sl-SI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sr-Latn-R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Modeliranje Simulacija </a:t>
            </a:r>
            <a:r>
              <a:rPr lang="sr-Latn-RS" sz="1800" strike="noStrike" spc="-1" dirty="0">
                <a:solidFill>
                  <a:schemeClr val="dk1"/>
                </a:solidFill>
                <a:latin typeface="Tahoma"/>
                <a:ea typeface="Tahoma"/>
              </a:rPr>
              <a:t>se može koristiti za grafičko predstavljanje vremenskih tokova kro</a:t>
            </a:r>
            <a:r>
              <a:rPr lang="sr-Latn-RS" sz="1800" spc="-1" dirty="0">
                <a:solidFill>
                  <a:schemeClr val="dk1"/>
                </a:solidFill>
                <a:latin typeface="Tahoma"/>
                <a:ea typeface="Tahoma"/>
              </a:rPr>
              <a:t>z kompleksne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SC </a:t>
            </a:r>
            <a:r>
              <a:rPr lang="sr-Latn-R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TN </a:t>
            </a:r>
            <a:r>
              <a:rPr lang="sr-Latn-R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procese i resurse</a:t>
            </a:r>
            <a:r>
              <a:rPr lang="sl-SI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sr-Latn-R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koje omogućava predviđanje i kvantifikaciju mogućih ishoda iz različitih scenarija.</a:t>
            </a:r>
            <a:endParaRPr lang="sl-SI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sr-Latn-R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Ovo pomaže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SC </a:t>
            </a:r>
            <a:r>
              <a:rPr lang="sr-Latn-R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TN </a:t>
            </a:r>
            <a:r>
              <a:rPr lang="sr-Latn-R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entiteta kako bi stekli vredne uvide i razumeli efekte svojih potencijalnih odluka na </a:t>
            </a:r>
            <a:r>
              <a:rPr lang="sr-Latn-R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performance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SC </a:t>
            </a:r>
            <a:r>
              <a:rPr lang="sr-Latn-R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TN </a:t>
            </a:r>
            <a:r>
              <a:rPr lang="sr-Latn-R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uključujući dostavni rok u SN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sr-Latn-R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vreme i troškove putanje u TN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sl-SI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Dakle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SMA u </a:t>
            </a:r>
            <a:r>
              <a:rPr lang="en-US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modeliranju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SC </a:t>
            </a:r>
            <a:r>
              <a:rPr lang="en-US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TN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može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doprineti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analizi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SC </a:t>
            </a:r>
            <a:r>
              <a:rPr lang="en-US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TN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kao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unapređenju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njihovog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dizajna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ka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postizanju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veće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efikasnosti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održivosti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SMA entiteti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None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Iz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perspektive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SMA, SC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ili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TN se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mogu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posmatrati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dva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nivoa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:</a:t>
            </a:r>
            <a:endParaRPr lang="sl-SI" dirty="0"/>
          </a:p>
          <a:p>
            <a:pPr marL="342900" indent="-3429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Ma</a:t>
            </a:r>
            <a:r>
              <a:rPr lang="sr-Latn-R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k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sr-Latn-R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nivo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samoorganizacija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koevolucija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entiteta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zavisnost od veza/transportnih ruta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  <a:p>
            <a:pPr marL="342900" indent="-3429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Mi</a:t>
            </a:r>
            <a:r>
              <a:rPr lang="sr-Latn-R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kro nivo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višestruki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heterogeni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entiteti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lokalne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interakcije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među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entitetima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strukturisani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entitet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adaptivni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4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entiteti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4974049F-757A-1BCD-F01E-FC3BEDA8361A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Diskretna</a:t>
            </a: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simulacija</a:t>
            </a: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događaja</a:t>
            </a:r>
            <a:r>
              <a:rPr lang="sr-Latn-R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(DES</a:t>
            </a:r>
            <a:r>
              <a:rPr lang="sr-Latn-RS" sz="3200" b="1" spc="-1" dirty="0">
                <a:solidFill>
                  <a:srgbClr val="1065AB"/>
                </a:solidFill>
                <a:latin typeface="Tahoma"/>
                <a:ea typeface="Tahoma"/>
              </a:rPr>
              <a:t>, Discrete Event Simulation 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)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Procesno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orijentisan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Fokusiran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detaljno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modelovanje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procesa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Heterogeni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entiteti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;–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Mikroentiteti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pasivni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objekti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Događaji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unose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dinamiku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u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sistem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Diskretno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vremensko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napredovanje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Fleksibilnost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postiže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promenom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strukture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modela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Struktura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sistema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tokom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simulacije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je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fiksna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71601FB9-337B-D5BB-FE26-EFA694926DAD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DES</a:t>
            </a:r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 Konstrukti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lvl="0" algn="just">
              <a:lnSpc>
                <a:spcPct val="150000"/>
              </a:lnSpc>
              <a:buFont typeface="Arial" panose="05050102010706020507" pitchFamily="18" charset="2"/>
              <a:buChar char="•"/>
            </a:pP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Jedinice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toka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predstavljaju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simulacione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jedinice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(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npr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porudžbine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materijali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itd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.)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koje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ulaze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u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sistem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preko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ulaza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kreću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kroz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model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sistema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sr-Latn-RS" sz="18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lvl="0" algn="just">
              <a:lnSpc>
                <a:spcPct val="150000"/>
              </a:lnSpc>
              <a:buFont typeface="Arial" panose="05050102010706020507" pitchFamily="18" charset="2"/>
              <a:buChar char="•"/>
            </a:pP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Procesori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predstavljaju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mobilne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(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npr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ljudi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viljuškari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itd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.)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fiksne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(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npr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mašine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proizvodne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linije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itd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.)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resurse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koji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obrađuju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simulacione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jedinice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sr-Latn-RS" sz="18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lvl="0" algn="just">
              <a:lnSpc>
                <a:spcPct val="150000"/>
              </a:lnSpc>
              <a:buFont typeface="Arial" panose="05050102010706020507" pitchFamily="18" charset="2"/>
              <a:buChar char="•"/>
            </a:pP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Redovi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čuvaju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jedinice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toka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do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njihovog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prelaska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sledeći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dostupni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procesor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sr-Latn-RS" sz="18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lvl="0" algn="just">
              <a:lnSpc>
                <a:spcPct val="150000"/>
              </a:lnSpc>
              <a:buFont typeface="Arial" panose="05050102010706020507" pitchFamily="18" charset="2"/>
              <a:buChar char="•"/>
            </a:pP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Konektori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definišu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napredovanje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jedinica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kroz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 model </a:t>
            </a:r>
            <a:r>
              <a:rPr lang="en-GB" sz="1800" spc="-1" dirty="0" err="1">
                <a:solidFill>
                  <a:schemeClr val="dk1"/>
                </a:solidFill>
                <a:latin typeface="Tahoma"/>
                <a:ea typeface="Tahoma"/>
              </a:rPr>
              <a:t>sistema</a:t>
            </a: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sl-SI" sz="18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71601FB9-337B-D5BB-FE26-EFA694926DAD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6447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DES </a:t>
            </a:r>
            <a:r>
              <a:rPr lang="sr-Latn-RS" sz="3200" b="1" spc="-1" dirty="0">
                <a:solidFill>
                  <a:srgbClr val="1065AB"/>
                </a:solidFill>
                <a:latin typeface="Tahoma"/>
                <a:ea typeface="Tahoma"/>
              </a:rPr>
              <a:t>u proizvodnji primer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besedilo, diagram, posnetek zaslona, grafični prikaz&#10;&#10;Opis je samodejno ustvarjen">
            <a:extLst>
              <a:ext uri="{FF2B5EF4-FFF2-40B4-BE49-F238E27FC236}">
                <a16:creationId xmlns:a16="http://schemas.microsoft.com/office/drawing/2014/main" id="{244AC786-2F1A-58C2-0489-91139A461D9E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301782" y="1474564"/>
            <a:ext cx="7588435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Symbol zastępczy zawartości 12">
            <a:extLst>
              <a:ext uri="{FF2B5EF4-FFF2-40B4-BE49-F238E27FC236}">
                <a16:creationId xmlns:a16="http://schemas.microsoft.com/office/drawing/2014/main" id="{7CE2ECB0-E774-504E-3C70-95613083B41D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creenshot from </a:t>
            </a:r>
            <a:r>
              <a:rPr lang="sl-SI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JaamSim</a:t>
            </a:r>
            <a:r>
              <a:rPr lang="sl-SI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Jaamsim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2023)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78BDB35C-234D-4FCE-9E26-0F08B5237619}"/>
              </a:ext>
            </a:extLst>
          </p:cNvPr>
          <p:cNvSpPr/>
          <p:nvPr/>
        </p:nvSpPr>
        <p:spPr>
          <a:xfrm>
            <a:off x="3475617" y="2184475"/>
            <a:ext cx="701040" cy="23622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06000"/>
              </a:lnSpc>
              <a:spcAft>
                <a:spcPts val="600"/>
              </a:spcAft>
            </a:pPr>
            <a:r>
              <a: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products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FE60B87E-B343-41EE-9DE5-65F510611101}"/>
              </a:ext>
            </a:extLst>
          </p:cNvPr>
          <p:cNvSpPr/>
          <p:nvPr/>
        </p:nvSpPr>
        <p:spPr>
          <a:xfrm>
            <a:off x="5220597" y="2188845"/>
            <a:ext cx="1127760" cy="23622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06000"/>
              </a:lnSpc>
              <a:spcAft>
                <a:spcPts val="600"/>
              </a:spcAft>
            </a:pPr>
            <a:r>
              <a: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production lines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D5DA11D8-C38E-4C71-AE05-DA2994F46434}"/>
              </a:ext>
            </a:extLst>
          </p:cNvPr>
          <p:cNvSpPr/>
          <p:nvPr/>
        </p:nvSpPr>
        <p:spPr>
          <a:xfrm>
            <a:off x="6874137" y="3192780"/>
            <a:ext cx="1051560" cy="23622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06000"/>
              </a:lnSpc>
              <a:spcAft>
                <a:spcPts val="600"/>
              </a:spcAft>
            </a:pPr>
            <a:r>
              <a: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quality control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60886BEF-1988-4F20-A072-BC0CFDFBE740}"/>
              </a:ext>
            </a:extLst>
          </p:cNvPr>
          <p:cNvSpPr/>
          <p:nvPr/>
        </p:nvSpPr>
        <p:spPr>
          <a:xfrm>
            <a:off x="3247017" y="3192780"/>
            <a:ext cx="457200" cy="23622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06000"/>
              </a:lnSpc>
              <a:spcAft>
                <a:spcPts val="600"/>
              </a:spcAft>
            </a:pPr>
            <a:r>
              <a:rPr lang="en-US" sz="11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Pravokotnik 8">
            <a:extLst>
              <a:ext uri="{FF2B5EF4-FFF2-40B4-BE49-F238E27FC236}">
                <a16:creationId xmlns:a16="http://schemas.microsoft.com/office/drawing/2014/main" id="{44E9F1F3-F2EB-45A1-B0C6-029AB573946F}"/>
              </a:ext>
            </a:extLst>
          </p:cNvPr>
          <p:cNvSpPr/>
          <p:nvPr/>
        </p:nvSpPr>
        <p:spPr>
          <a:xfrm>
            <a:off x="7818569" y="5140380"/>
            <a:ext cx="525780" cy="23622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06000"/>
              </a:lnSpc>
              <a:spcAft>
                <a:spcPts val="600"/>
              </a:spcAft>
            </a:pPr>
            <a:r>
              <a: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finish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18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Diskretna simulacija događaja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it-IT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Sledeći procesni parametri mogu se analizirati i optimizovati pomoću DES: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Vreme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ciklusa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proizvodnje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performanse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r-Latn-RS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Iskorišćenost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proizvodnih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ćelija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prostora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r-Latn-RS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Kapacitet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skladišnih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prostora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kao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vreme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zadržavanja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skladišnih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jedinica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r-Latn-RS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Iskorišćenost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mobilnih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resursa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npr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operateri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transporteri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viljuškari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sr-Latn-RS" sz="1400" kern="100" dirty="0"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DES </a:t>
            </a:r>
            <a:r>
              <a:rPr lang="en-GB" sz="1800" dirty="0" err="1">
                <a:effectLst/>
                <a:latin typeface="Tahoma"/>
                <a:ea typeface="Calibri"/>
                <a:cs typeface="Calibri"/>
              </a:rPr>
              <a:t>analiza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dirty="0" err="1">
                <a:effectLst/>
                <a:latin typeface="Tahoma"/>
                <a:ea typeface="Calibri"/>
                <a:cs typeface="Calibri"/>
              </a:rPr>
              <a:t>pruža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menadžeru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proizvodnje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najdetaljniji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uvid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u </a:t>
            </a:r>
            <a:r>
              <a:rPr lang="en-GB" sz="1800" dirty="0" err="1">
                <a:effectLst/>
                <a:latin typeface="Tahoma"/>
                <a:ea typeface="Calibri"/>
                <a:cs typeface="Calibri"/>
              </a:rPr>
              <a:t>logistički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 (</a:t>
            </a:r>
            <a:r>
              <a:rPr lang="en-GB" sz="1800" dirty="0" err="1">
                <a:effectLst/>
                <a:latin typeface="Tahoma"/>
                <a:ea typeface="Calibri"/>
                <a:cs typeface="Calibri"/>
              </a:rPr>
              <a:t>proizvodni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) </a:t>
            </a:r>
            <a:r>
              <a:rPr lang="en-GB" sz="1800" b="1" dirty="0" err="1">
                <a:effectLst/>
                <a:latin typeface="Tahoma"/>
                <a:ea typeface="Calibri"/>
                <a:cs typeface="Calibri"/>
              </a:rPr>
              <a:t>proces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dirty="0" err="1">
                <a:effectLst/>
                <a:latin typeface="Tahoma"/>
                <a:ea typeface="Calibri"/>
                <a:cs typeface="Calibri"/>
              </a:rPr>
              <a:t>kroz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dirty="0" err="1">
                <a:effectLst/>
                <a:latin typeface="Tahoma"/>
                <a:ea typeface="Calibri"/>
                <a:cs typeface="Calibri"/>
              </a:rPr>
              <a:t>konzistentan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dirty="0" err="1">
                <a:effectLst/>
                <a:latin typeface="Tahoma"/>
                <a:ea typeface="Calibri"/>
                <a:cs typeface="Calibri"/>
              </a:rPr>
              <a:t>i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dirty="0" err="1">
                <a:effectLst/>
                <a:latin typeface="Tahoma"/>
                <a:ea typeface="Calibri"/>
                <a:cs typeface="Calibri"/>
              </a:rPr>
              <a:t>koherentan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 model.</a:t>
            </a:r>
            <a:endParaRPr lang="en-US" sz="1800" b="0" strike="noStrike" spc="-1" dirty="0"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EE2C3B9C-A182-8134-E602-F78A4F656639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4360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Dinamika</a:t>
            </a: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sistema</a:t>
            </a:r>
            <a:r>
              <a:rPr lang="sr-Latn-R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(SD</a:t>
            </a:r>
            <a:r>
              <a:rPr lang="sr-Latn-RS" sz="3200" b="1" spc="-1" dirty="0">
                <a:solidFill>
                  <a:srgbClr val="1065AB"/>
                </a:solidFill>
                <a:latin typeface="Tahoma"/>
                <a:ea typeface="Tahoma"/>
              </a:rPr>
              <a:t>, System Dynamics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)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Sistemski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orijentisan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Modelovanje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sistemskih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varijabli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usmereno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ključne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indikatore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performansi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Homogeni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entiteti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Entiteti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mikro-nivou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zanemaruju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Dinamika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unosi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povratnim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petljama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Kontinuirani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vremenski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napredak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Fleksibilnost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postiže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promenom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strukture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modela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;</a:t>
            </a:r>
            <a:endParaRPr lang="sr-Latn-R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Struktura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sistema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tokom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simulacije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je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fiksna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786B31E7-82E1-CBE1-C2F0-B306E212A56B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86103960ca44d5c9df2a8fb84c24390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f0b528dcbc4ce96b8fc80b5cec964086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6FE479-D6DB-485B-935F-942D6B2F9D1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D458A8-329A-420D-ABA4-27E3447C62D2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D278E909-6694-4B26-B8D9-391776B77D4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2770</TotalTime>
  <Words>1463</Words>
  <Application>Microsoft Office PowerPoint</Application>
  <PresentationFormat>Panoramiczny</PresentationFormat>
  <Paragraphs>160</Paragraphs>
  <Slides>27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27</vt:i4>
      </vt:variant>
    </vt:vector>
  </HeadingPairs>
  <TitlesOfParts>
    <vt:vector size="29" baseType="lpstr">
      <vt:lpstr>Motyw pakietu Office</vt:lpstr>
      <vt:lpstr>Motyw pakietu Office</vt:lpstr>
      <vt:lpstr>STATISTIČKE METODE ZA ANALIZU LOGISTIČKIH PODATAKA</vt:lpstr>
      <vt:lpstr>Agenda</vt:lpstr>
      <vt:lpstr>Simulacije u logistici</vt:lpstr>
      <vt:lpstr>SMA entiteti</vt:lpstr>
      <vt:lpstr>Diskretna simulacija događaja (DES, Discrete Event Simulation )</vt:lpstr>
      <vt:lpstr>DES Konstrukti</vt:lpstr>
      <vt:lpstr>DES u proizvodnji primer</vt:lpstr>
      <vt:lpstr>Diskretna simulacija događaja</vt:lpstr>
      <vt:lpstr>Dinamika sistema (SD, System Dynamics)</vt:lpstr>
      <vt:lpstr>SD Konstrukti</vt:lpstr>
      <vt:lpstr>SD u SC primer</vt:lpstr>
      <vt:lpstr>Dinamika sistema</vt:lpstr>
      <vt:lpstr>Simulacija zasnovana na agentima (ABS, Agent-Based Simulation)</vt:lpstr>
      <vt:lpstr>ABS Konstrukti</vt:lpstr>
      <vt:lpstr>ABS SC primer</vt:lpstr>
      <vt:lpstr>Simulacija zasnovana na agentima</vt:lpstr>
      <vt:lpstr>NS Konstrukti</vt:lpstr>
      <vt:lpstr>NS TN primer</vt:lpstr>
      <vt:lpstr>Network simulation</vt:lpstr>
      <vt:lpstr>Pregled simulacionih projekata</vt:lpstr>
      <vt:lpstr>Simulacija sistema</vt:lpstr>
      <vt:lpstr>Eksperimenti, scenariji, replike</vt:lpstr>
      <vt:lpstr>Rezultati Simulacija</vt:lpstr>
      <vt:lpstr>Zaključak</vt:lpstr>
      <vt:lpstr>Literatura</vt:lpstr>
      <vt:lpstr>Autori:  Sanja Bojić, Svetlana Nikoličić, Kristijan Brglez , Maja Fošner, Roman Gumzej, Rebeka Kovačič Lukman, Benjamin Marcen, Marinko Maslarić, Boško Matović, Dejan Mirčetić  Finala verzija: jun 2025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Michał Adamczak | Wyższa Szkoła Logistyki</dc:creator>
  <dc:description/>
  <cp:lastModifiedBy>Dejan Mircetic</cp:lastModifiedBy>
  <cp:revision>211</cp:revision>
  <dcterms:created xsi:type="dcterms:W3CDTF">2023-07-06T12:09:08Z</dcterms:created>
  <dcterms:modified xsi:type="dcterms:W3CDTF">2025-11-07T11:53:22Z</dcterms:modified>
  <dc:language>sl-SI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PresentationFormat">
    <vt:lpwstr>Panoramiczny</vt:lpwstr>
  </property>
  <property fmtid="{D5CDD505-2E9C-101B-9397-08002B2CF9AE}" pid="4" name="Slides">
    <vt:i4>6</vt:i4>
  </property>
  <property fmtid="{D5CDD505-2E9C-101B-9397-08002B2CF9AE}" pid="5" name="MediaServiceImageTags">
    <vt:lpwstr/>
  </property>
</Properties>
</file>