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94" r:id="rId21"/>
    <p:sldId id="263" r:id="rId22"/>
    <p:sldId id="335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92678-B1FA-4308-9795-BC4EE8388075}" v="4" dt="2025-11-05T08:57:37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custSel modSld modMainMaster">
      <pc:chgData name="Dario Šebalj" userId="a71eced3-786e-4eb6-80ca-f62c4fda7d06" providerId="ADAL" clId="{0D71F56B-DD92-4394-A640-FC2E09197DEC}" dt="2025-11-05T08:57:37.217" v="9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7:18.946" v="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7:18.946" v="6" actId="20577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7:12.143" v="3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7:17.026" v="5"/>
          <ac:picMkLst>
            <pc:docMk/>
            <pc:sldMk cId="2920479427" sldId="256"/>
            <ac:picMk id="3" creationId="{326F6891-5E8E-7598-2331-E30109CD325D}"/>
          </ac:picMkLst>
        </pc:picChg>
        <pc:picChg chg="del">
          <ac:chgData name="Dario Šebalj" userId="a71eced3-786e-4eb6-80ca-f62c4fda7d06" providerId="ADAL" clId="{0D71F56B-DD92-4394-A640-FC2E09197DEC}" dt="2025-11-05T08:57:14.133" v="4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 mod">
        <pc:chgData name="Dario Šebalj" userId="a71eced3-786e-4eb6-80ca-f62c4fda7d06" providerId="ADAL" clId="{0D71F56B-DD92-4394-A640-FC2E09197DEC}" dt="2025-11-05T08:57:37.217" v="9"/>
        <pc:sldMasterMkLst>
          <pc:docMk/>
          <pc:sldMasterMk cId="3146977866" sldId="2147483648"/>
        </pc:sldMasterMkLst>
        <pc:spChg chg="add mod">
          <ac:chgData name="Dario Šebalj" userId="a71eced3-786e-4eb6-80ca-f62c4fda7d06" providerId="ADAL" clId="{0D71F56B-DD92-4394-A640-FC2E09197DEC}" dt="2025-11-05T08:57:37.217" v="9"/>
          <ac:spMkLst>
            <pc:docMk/>
            <pc:sldMasterMk cId="3146977866" sldId="2147483648"/>
            <ac:spMk id="4" creationId="{D675A703-3E6D-B9E6-64EF-ABBCC6344E5A}"/>
          </ac:spMkLst>
        </pc:spChg>
        <pc:spChg chg="del">
          <ac:chgData name="Dario Šebalj" userId="a71eced3-786e-4eb6-80ca-f62c4fda7d06" providerId="ADAL" clId="{0D71F56B-DD92-4394-A640-FC2E09197DEC}" dt="2025-11-05T08:57:35.429" v="7" actId="478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7:36.145" v="8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7:37.217" v="9"/>
          <ac:picMkLst>
            <pc:docMk/>
            <pc:sldMasterMk cId="3146977866" sldId="2147483648"/>
            <ac:picMk id="10" creationId="{6B34C013-67FA-F652-D1D5-0629CF1371CC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4">
            <a:extLst>
              <a:ext uri="{FF2B5EF4-FFF2-40B4-BE49-F238E27FC236}">
                <a16:creationId xmlns:a16="http://schemas.microsoft.com/office/drawing/2014/main" id="{D675A703-3E6D-B9E6-64EF-ABBCC6344E5A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B34C013-67FA-F652-D1D5-0629CF1371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qain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Strojno učenje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2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26F6891-5E8E-7598-2331-E30109CD3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 descr="https://lh7-us.googleusercontent.com/rqKvI50KPsG40GmiTZ7lZjj3ospjcsECo9lBQy9yg7ZEmDdRwwvezmLvYc45qEGxltTsvQ1b7Qb-OmBC5fPRkI3-0yHtwm3E8nOnis3anG-497jcgwbwyukzzSbVivDoxEaFCjJthZm_JuqHMSvg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5" y="1370539"/>
            <a:ext cx="7296674" cy="455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78442" y="5816998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Cjevovod ML podataka i znanja za tvrtku Equilibrium AI (</a:t>
            </a:r>
            <a:r>
              <a:rPr lang="pl-PL" sz="1100" u="sng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https://eqains.com/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Ključni</a:t>
            </a:r>
            <a:r>
              <a:rPr lang="en-GB" sz="1800" dirty="0"/>
              <a:t> element: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za </a:t>
            </a:r>
            <a:r>
              <a:rPr lang="en-GB" sz="1800" dirty="0" err="1"/>
              <a:t>izvođenje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Rješavanje</a:t>
            </a:r>
            <a:r>
              <a:rPr lang="en-GB" sz="1800" dirty="0"/>
              <a:t> </a:t>
            </a:r>
            <a:r>
              <a:rPr lang="en-GB" sz="1800" dirty="0" err="1"/>
              <a:t>specifičnih</a:t>
            </a:r>
            <a:r>
              <a:rPr lang="en-GB" sz="1800" dirty="0"/>
              <a:t> SC </a:t>
            </a:r>
            <a:r>
              <a:rPr lang="en-GB" sz="1800" dirty="0" err="1"/>
              <a:t>problema</a:t>
            </a:r>
            <a:r>
              <a:rPr lang="en-GB" sz="1800" dirty="0"/>
              <a:t>: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riješili</a:t>
            </a:r>
            <a:r>
              <a:rPr lang="en-GB" sz="1800" dirty="0"/>
              <a:t> </a:t>
            </a:r>
            <a:r>
              <a:rPr lang="en-GB" sz="1800" dirty="0" err="1"/>
              <a:t>specifični</a:t>
            </a:r>
            <a:r>
              <a:rPr lang="en-GB" sz="1800" dirty="0"/>
              <a:t> </a:t>
            </a:r>
            <a:r>
              <a:rPr lang="en-GB" sz="1800" dirty="0" err="1"/>
              <a:t>problemi</a:t>
            </a:r>
            <a:r>
              <a:rPr lang="en-GB" sz="1800" dirty="0"/>
              <a:t> </a:t>
            </a:r>
            <a:r>
              <a:rPr lang="en-GB" sz="1800" dirty="0" err="1"/>
              <a:t>opskrbnog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(SC),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arhitektura</a:t>
            </a:r>
            <a:r>
              <a:rPr lang="en-GB" sz="1800" dirty="0"/>
              <a:t> za </a:t>
            </a:r>
            <a:r>
              <a:rPr lang="en-GB" sz="1800" dirty="0" err="1"/>
              <a:t>aplikacije</a:t>
            </a:r>
            <a:r>
              <a:rPr lang="en-GB" sz="1800" dirty="0"/>
              <a:t> </a:t>
            </a:r>
            <a:r>
              <a:rPr lang="en-GB" sz="1800" dirty="0" err="1"/>
              <a:t>opće</a:t>
            </a:r>
            <a:r>
              <a:rPr lang="en-GB" sz="1800" dirty="0"/>
              <a:t> </a:t>
            </a:r>
            <a:r>
              <a:rPr lang="en-GB" sz="1800" dirty="0" err="1"/>
              <a:t>namjene</a:t>
            </a:r>
            <a:r>
              <a:rPr lang="en-GB" sz="1800" dirty="0"/>
              <a:t>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trebaju</a:t>
            </a:r>
            <a:r>
              <a:rPr lang="en-GB" sz="1800" dirty="0"/>
              <a:t> </a:t>
            </a:r>
            <a:r>
              <a:rPr lang="en-GB" sz="1800" dirty="0" err="1"/>
              <a:t>doraditi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Rješenje</a:t>
            </a:r>
            <a:r>
              <a:rPr lang="en-GB" sz="1800" dirty="0"/>
              <a:t> Equilibrium AI: Equilibrium AI </a:t>
            </a:r>
            <a:r>
              <a:rPr lang="en-GB" sz="1800" dirty="0" err="1"/>
              <a:t>razvio</a:t>
            </a:r>
            <a:r>
              <a:rPr lang="en-GB" sz="1800" dirty="0"/>
              <a:t> je AI &amp; ML </a:t>
            </a:r>
            <a:r>
              <a:rPr lang="en-GB" sz="1800" dirty="0" err="1"/>
              <a:t>platformu</a:t>
            </a:r>
            <a:r>
              <a:rPr lang="en-GB" sz="1800" dirty="0"/>
              <a:t> za </a:t>
            </a:r>
            <a:r>
              <a:rPr lang="en-GB" sz="1800" dirty="0" err="1"/>
              <a:t>transformaciju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</a:t>
            </a:r>
            <a:r>
              <a:rPr lang="en-GB" sz="1800" dirty="0" err="1"/>
              <a:t>opskrbnog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 </a:t>
            </a:r>
            <a:r>
              <a:rPr lang="en-GB" sz="1800" dirty="0" err="1"/>
              <a:t>učinkovitosti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postizanje</a:t>
            </a:r>
            <a:r>
              <a:rPr lang="en-GB" sz="1800" dirty="0"/>
              <a:t> </a:t>
            </a:r>
            <a:r>
              <a:rPr lang="en-GB" sz="1800" dirty="0" err="1"/>
              <a:t>korporativnih</a:t>
            </a:r>
            <a:r>
              <a:rPr lang="en-GB" sz="1800" dirty="0"/>
              <a:t> </a:t>
            </a:r>
            <a:r>
              <a:rPr lang="en-GB" sz="1800" dirty="0" err="1"/>
              <a:t>ciljeva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Pregled</a:t>
            </a:r>
            <a:r>
              <a:rPr lang="en-GB" sz="1800" dirty="0"/>
              <a:t>: Equilibrium AI ML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cjevovod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pozadinske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prednje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za </a:t>
            </a:r>
            <a:r>
              <a:rPr lang="en-GB" sz="1800" dirty="0" err="1"/>
              <a:t>stvaranje</a:t>
            </a:r>
            <a:r>
              <a:rPr lang="en-GB" sz="1800" dirty="0"/>
              <a:t> </a:t>
            </a:r>
            <a:r>
              <a:rPr lang="en-GB" sz="1800" dirty="0" err="1"/>
              <a:t>vrijednosti</a:t>
            </a:r>
            <a:r>
              <a:rPr lang="en-GB" sz="1800" dirty="0"/>
              <a:t> za </a:t>
            </a:r>
            <a:r>
              <a:rPr lang="en-GB" sz="1800" dirty="0" err="1"/>
              <a:t>korisnike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Ekstrakcija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Podaci</a:t>
            </a:r>
            <a:r>
              <a:rPr lang="en-GB" sz="1800" dirty="0"/>
              <a:t> se </a:t>
            </a:r>
            <a:r>
              <a:rPr lang="en-GB" sz="1800" dirty="0" err="1"/>
              <a:t>dobivaju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sustava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aplikacija</a:t>
            </a:r>
            <a:r>
              <a:rPr lang="en-GB" sz="1800" dirty="0"/>
              <a:t>, </a:t>
            </a:r>
            <a:r>
              <a:rPr lang="en-GB" sz="1800" dirty="0" err="1"/>
              <a:t>ravnih</a:t>
            </a:r>
            <a:r>
              <a:rPr lang="en-GB" sz="1800" dirty="0"/>
              <a:t> </a:t>
            </a:r>
            <a:r>
              <a:rPr lang="en-GB" sz="1800" dirty="0" err="1"/>
              <a:t>datoteka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web/internet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unaprijed</a:t>
            </a:r>
            <a:r>
              <a:rPr lang="en-GB" sz="1800" dirty="0"/>
              <a:t> </a:t>
            </a:r>
            <a:r>
              <a:rPr lang="en-GB" sz="1800" dirty="0" err="1"/>
              <a:t>programirani</a:t>
            </a:r>
            <a:r>
              <a:rPr lang="en-GB" sz="1800" dirty="0"/>
              <a:t> </a:t>
            </a:r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čiste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pretprocesiraju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97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Koraci</a:t>
            </a:r>
            <a:r>
              <a:rPr lang="en-GB" sz="1800" dirty="0"/>
              <a:t> </a:t>
            </a:r>
            <a:r>
              <a:rPr lang="en-GB" sz="1800" dirty="0" err="1"/>
              <a:t>pretprocesiranja</a:t>
            </a:r>
            <a:r>
              <a:rPr lang="en-GB" sz="1800" dirty="0"/>
              <a:t>: </a:t>
            </a:r>
            <a:r>
              <a:rPr lang="en-GB" sz="1800" dirty="0" err="1"/>
              <a:t>Provjera</a:t>
            </a:r>
            <a:r>
              <a:rPr lang="en-GB" sz="1800" dirty="0"/>
              <a:t> </a:t>
            </a:r>
            <a:r>
              <a:rPr lang="en-GB" sz="1800" dirty="0" err="1"/>
              <a:t>pogrešnih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, </a:t>
            </a:r>
            <a:r>
              <a:rPr lang="en-GB" sz="1800" dirty="0" err="1"/>
              <a:t>nelogičkih</a:t>
            </a:r>
            <a:r>
              <a:rPr lang="en-GB" sz="1800" dirty="0"/>
              <a:t> </a:t>
            </a:r>
            <a:r>
              <a:rPr lang="en-GB" sz="1800" dirty="0" err="1"/>
              <a:t>vrijednosti</a:t>
            </a:r>
            <a:r>
              <a:rPr lang="en-GB" sz="1800" dirty="0"/>
              <a:t>, </a:t>
            </a:r>
            <a:r>
              <a:rPr lang="en-GB" sz="1800" dirty="0" err="1"/>
              <a:t>ekstrema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spajanje</a:t>
            </a:r>
            <a:r>
              <a:rPr lang="en-GB" sz="1800" dirty="0"/>
              <a:t> </a:t>
            </a:r>
            <a:r>
              <a:rPr lang="en-GB" sz="1800" dirty="0" err="1"/>
              <a:t>vanjskih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s </a:t>
            </a:r>
            <a:r>
              <a:rPr lang="en-GB" sz="1800" dirty="0" err="1"/>
              <a:t>internim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vanjskih</a:t>
            </a:r>
            <a:r>
              <a:rPr lang="en-GB" sz="1800" dirty="0"/>
              <a:t> </a:t>
            </a:r>
            <a:r>
              <a:rPr lang="en-GB" sz="1800" dirty="0" err="1"/>
              <a:t>čimbenika</a:t>
            </a:r>
            <a:r>
              <a:rPr lang="en-GB" sz="1800" dirty="0"/>
              <a:t>: </a:t>
            </a:r>
            <a:r>
              <a:rPr lang="en-GB" sz="1800" dirty="0" err="1"/>
              <a:t>vanjski</a:t>
            </a:r>
            <a:r>
              <a:rPr lang="en-GB" sz="1800" dirty="0"/>
              <a:t> </a:t>
            </a:r>
            <a:r>
              <a:rPr lang="en-GB" sz="1800" dirty="0" err="1"/>
              <a:t>čimbenici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vremenski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, </a:t>
            </a:r>
            <a:r>
              <a:rPr lang="en-GB" sz="1800" dirty="0" err="1"/>
              <a:t>indeks</a:t>
            </a:r>
            <a:r>
              <a:rPr lang="en-GB" sz="1800" dirty="0"/>
              <a:t> </a:t>
            </a:r>
            <a:r>
              <a:rPr lang="en-GB" sz="1800" dirty="0" err="1"/>
              <a:t>potrošačkih</a:t>
            </a:r>
            <a:r>
              <a:rPr lang="en-GB" sz="1800" dirty="0"/>
              <a:t> </a:t>
            </a:r>
            <a:r>
              <a:rPr lang="en-GB" sz="1800" dirty="0" err="1"/>
              <a:t>cijena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demografske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</a:t>
            </a:r>
            <a:r>
              <a:rPr lang="en-GB" sz="1800" dirty="0" err="1"/>
              <a:t>obogaćuju</a:t>
            </a:r>
            <a:r>
              <a:rPr lang="en-GB" sz="1800" dirty="0"/>
              <a:t>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za ML </a:t>
            </a:r>
            <a:r>
              <a:rPr lang="en-GB" sz="1800" dirty="0" err="1"/>
              <a:t>modele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Pretprocesirani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: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predprocesiranja</a:t>
            </a:r>
            <a:r>
              <a:rPr lang="en-GB" sz="1800" dirty="0"/>
              <a:t>,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prolaze</a:t>
            </a:r>
            <a:r>
              <a:rPr lang="en-GB" sz="1800" dirty="0"/>
              <a:t> </a:t>
            </a:r>
            <a:r>
              <a:rPr lang="en-GB" sz="1800" dirty="0" err="1"/>
              <a:t>detekciju</a:t>
            </a:r>
            <a:r>
              <a:rPr lang="en-GB" sz="1800" dirty="0"/>
              <a:t> </a:t>
            </a:r>
            <a:r>
              <a:rPr lang="en-GB" sz="1800" dirty="0" err="1"/>
              <a:t>signala</a:t>
            </a:r>
            <a:r>
              <a:rPr lang="en-GB" sz="1800" dirty="0"/>
              <a:t>, </a:t>
            </a:r>
            <a:r>
              <a:rPr lang="en-GB" sz="1800" dirty="0" err="1"/>
              <a:t>uklanjanje</a:t>
            </a:r>
            <a:r>
              <a:rPr lang="en-GB" sz="1800" dirty="0"/>
              <a:t> </a:t>
            </a:r>
            <a:r>
              <a:rPr lang="en-GB" sz="1800" dirty="0" err="1"/>
              <a:t>šuma</a:t>
            </a:r>
            <a:r>
              <a:rPr lang="en-GB" sz="1800" dirty="0"/>
              <a:t>, </a:t>
            </a:r>
            <a:r>
              <a:rPr lang="en-GB" sz="1800" dirty="0" err="1"/>
              <a:t>inženjering</a:t>
            </a:r>
            <a:r>
              <a:rPr lang="en-GB" sz="1800" dirty="0"/>
              <a:t> </a:t>
            </a:r>
            <a:r>
              <a:rPr lang="en-GB" sz="1800" dirty="0" err="1"/>
              <a:t>značajki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podjelu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ispitne</a:t>
            </a:r>
            <a:r>
              <a:rPr lang="en-GB" sz="1800" dirty="0"/>
              <a:t> </a:t>
            </a:r>
            <a:r>
              <a:rPr lang="en-GB" sz="1800" dirty="0" err="1"/>
              <a:t>skupove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Izlaz</a:t>
            </a:r>
            <a:r>
              <a:rPr lang="en-GB" sz="1800" dirty="0"/>
              <a:t>: </a:t>
            </a:r>
            <a:r>
              <a:rPr lang="en-GB" sz="1800" dirty="0" err="1"/>
              <a:t>Izlazni</a:t>
            </a:r>
            <a:r>
              <a:rPr lang="en-GB" sz="1800" dirty="0"/>
              <a:t> </a:t>
            </a:r>
            <a:r>
              <a:rPr lang="en-GB" sz="1800" dirty="0" err="1"/>
              <a:t>stupanj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vizualizaciju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razvoj</a:t>
            </a:r>
            <a:r>
              <a:rPr lang="en-GB" sz="1800" dirty="0"/>
              <a:t> ML &amp; AI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dijeljenje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ponekad</a:t>
            </a:r>
            <a:r>
              <a:rPr lang="en-GB" sz="1800" dirty="0"/>
              <a:t> bez </a:t>
            </a:r>
            <a:r>
              <a:rPr lang="en-GB" sz="1800" dirty="0" err="1"/>
              <a:t>primjene</a:t>
            </a:r>
            <a:r>
              <a:rPr lang="en-GB" sz="1800" dirty="0"/>
              <a:t> ML </a:t>
            </a:r>
            <a:r>
              <a:rPr lang="en-GB" sz="1800" dirty="0" err="1"/>
              <a:t>modela</a:t>
            </a:r>
            <a:r>
              <a:rPr lang="en-GB" sz="1800" dirty="0"/>
              <a:t> u </a:t>
            </a:r>
            <a:r>
              <a:rPr lang="en-GB" sz="1800" dirty="0" err="1"/>
              <a:t>svrhe</a:t>
            </a:r>
            <a:r>
              <a:rPr lang="en-GB" sz="1800" dirty="0"/>
              <a:t> </a:t>
            </a:r>
            <a:r>
              <a:rPr lang="en-GB" sz="1800" dirty="0" err="1"/>
              <a:t>izvješćivanja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Utjecaj</a:t>
            </a:r>
            <a:r>
              <a:rPr lang="en-GB" sz="1800" dirty="0"/>
              <a:t>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izvedeni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pridonose</a:t>
            </a:r>
            <a:r>
              <a:rPr lang="en-GB" sz="1800" dirty="0"/>
              <a:t> </a:t>
            </a:r>
            <a:r>
              <a:rPr lang="en-GB" sz="1800" dirty="0" err="1"/>
              <a:t>informiranom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/>
              <a:t>uspjehu</a:t>
            </a:r>
            <a:r>
              <a:rPr lang="en-GB" sz="1800" dirty="0"/>
              <a:t> u </a:t>
            </a:r>
            <a:r>
              <a:rPr lang="en-GB" sz="1800" dirty="0" err="1"/>
              <a:t>operacijama</a:t>
            </a:r>
            <a:r>
              <a:rPr lang="en-GB" sz="1800" dirty="0"/>
              <a:t> </a:t>
            </a:r>
            <a:r>
              <a:rPr lang="en-GB" sz="1800" dirty="0" err="1"/>
              <a:t>opskrbnog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5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127441"/>
            <a:ext cx="8213123" cy="48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330" y="5891768"/>
            <a:ext cx="6096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The typical visualization part of ML platform in SCs.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i SC poslovni podaci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330" y="589176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Statističke karakteristike proizvoda u lancu opskrbe hranom (sažeto za sve proizvode).</a:t>
            </a:r>
            <a:endParaRPr lang="en-GB" sz="1100" dirty="0"/>
          </a:p>
        </p:txBody>
      </p:sp>
      <p:pic>
        <p:nvPicPr>
          <p:cNvPr id="5" name="Picture 4" descr="C:\Users\Logistika\Desktop\draftovi\Featu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7" y="1135679"/>
            <a:ext cx="8204886" cy="482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2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SC </a:t>
            </a:r>
            <a:r>
              <a:rPr lang="en-GB" dirty="0" err="1"/>
              <a:t>poslovni</a:t>
            </a:r>
            <a:r>
              <a:rPr lang="en-GB" dirty="0"/>
              <a:t> problem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7" y="1219141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strojnog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(ML)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(BI)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revolucionira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temeljeno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&amp;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Equilibrium AI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transformira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opskrbnog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Predobrada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ekstrakciju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čišćenje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Vanjski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čimbenici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obogaćuju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skupove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pridonoseći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točnijim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konačnici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izvedeni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osnažuju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informirano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potiču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organizacijski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uspjeh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opskrbnog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A998-744A-440F-AE8F-9811B2A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Sažetak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2855-A5A6-0E67-7E8B-7486BE6CC7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err="1">
                <a:latin typeface="Tahoma"/>
                <a:ea typeface="Tahoma"/>
                <a:cs typeface="Tahoma"/>
              </a:rPr>
              <a:t>Automatizirana</a:t>
            </a:r>
            <a:r>
              <a:rPr lang="en-US" sz="1800" dirty="0">
                <a:latin typeface="Tahoma"/>
                <a:ea typeface="Tahoma"/>
                <a:cs typeface="Tahoma"/>
              </a:rPr>
              <a:t> ML (</a:t>
            </a:r>
            <a:r>
              <a:rPr lang="en-US" sz="1800" err="1">
                <a:latin typeface="Tahoma"/>
                <a:ea typeface="Tahoma"/>
                <a:cs typeface="Tahoma"/>
              </a:rPr>
              <a:t>AutoML</a:t>
            </a:r>
            <a:r>
              <a:rPr lang="en-US" sz="1800" dirty="0">
                <a:latin typeface="Tahoma"/>
                <a:ea typeface="Tahoma"/>
                <a:cs typeface="Tahoma"/>
              </a:rPr>
              <a:t>) </a:t>
            </a:r>
            <a:r>
              <a:rPr lang="en-US" sz="1800" err="1">
                <a:latin typeface="Tahoma"/>
                <a:ea typeface="Tahoma"/>
                <a:cs typeface="Tahoma"/>
              </a:rPr>
              <a:t>rješenja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pojednostavljuju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odabir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podešavanje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hiperparametara</a:t>
            </a:r>
            <a:r>
              <a:rPr lang="en-US" sz="1800" dirty="0">
                <a:latin typeface="Tahoma"/>
                <a:ea typeface="Tahoma"/>
                <a:cs typeface="Tahoma"/>
              </a:rPr>
              <a:t>, </a:t>
            </a:r>
            <a:r>
              <a:rPr lang="en-US" sz="1800" err="1">
                <a:latin typeface="Tahoma"/>
                <a:ea typeface="Tahoma"/>
                <a:cs typeface="Tahoma"/>
              </a:rPr>
              <a:t>čineći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naprednu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analitiku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pristupačnijom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err="1">
                <a:latin typeface="Tahoma"/>
                <a:ea typeface="Tahoma"/>
                <a:cs typeface="Tahoma"/>
              </a:rPr>
              <a:t>Obrada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err="1">
                <a:latin typeface="Tahoma"/>
                <a:ea typeface="Tahoma"/>
                <a:cs typeface="Tahoma"/>
              </a:rPr>
              <a:t>stvarnom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vremenu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prediktivna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analitika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poboljšavaju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otpornost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opskrbnog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lanca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identificiranjem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potencijalnih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poremećaja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prije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nego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što</a:t>
            </a:r>
            <a:r>
              <a:rPr lang="en-US" sz="1800" dirty="0">
                <a:latin typeface="Tahoma"/>
                <a:ea typeface="Tahoma"/>
                <a:cs typeface="Tahoma"/>
              </a:rPr>
              <a:t> se </a:t>
            </a:r>
            <a:r>
              <a:rPr lang="en-US" sz="1800" err="1">
                <a:latin typeface="Tahoma"/>
                <a:ea typeface="Tahoma"/>
                <a:cs typeface="Tahoma"/>
              </a:rPr>
              <a:t>dogode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err="1">
                <a:latin typeface="Tahoma"/>
                <a:ea typeface="Tahoma"/>
                <a:cs typeface="Tahoma"/>
              </a:rPr>
              <a:t>Objašnjivost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interpretabilnost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modela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strojnog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učenja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ključni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su</a:t>
            </a:r>
            <a:r>
              <a:rPr lang="en-US" sz="1800" dirty="0">
                <a:latin typeface="Tahoma"/>
                <a:ea typeface="Tahoma"/>
                <a:cs typeface="Tahoma"/>
              </a:rPr>
              <a:t> za </a:t>
            </a:r>
            <a:r>
              <a:rPr lang="en-US" sz="1800" err="1">
                <a:latin typeface="Tahoma"/>
                <a:ea typeface="Tahoma"/>
                <a:cs typeface="Tahoma"/>
              </a:rPr>
              <a:t>stjecanje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povjerenja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dionika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osiguravanje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usklađenosti</a:t>
            </a:r>
            <a:r>
              <a:rPr lang="en-US" sz="1800" dirty="0">
                <a:latin typeface="Tahoma"/>
                <a:ea typeface="Tahoma"/>
                <a:cs typeface="Tahoma"/>
              </a:rPr>
              <a:t> s </a:t>
            </a:r>
            <a:r>
              <a:rPr lang="en-US" sz="1800" err="1">
                <a:latin typeface="Tahoma"/>
                <a:ea typeface="Tahoma"/>
                <a:cs typeface="Tahoma"/>
              </a:rPr>
              <a:t>propisima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  <a:endParaRPr lang="en-US" sz="1800"/>
          </a:p>
          <a:p>
            <a:r>
              <a:rPr lang="en-US" sz="1800" dirty="0">
                <a:latin typeface="Tahoma"/>
                <a:ea typeface="Tahoma"/>
                <a:cs typeface="Tahoma"/>
              </a:rPr>
              <a:t>AI &amp; ML </a:t>
            </a:r>
            <a:r>
              <a:rPr lang="en-US" sz="1800" err="1">
                <a:latin typeface="Tahoma"/>
                <a:ea typeface="Tahoma"/>
                <a:cs typeface="Tahoma"/>
              </a:rPr>
              <a:t>rješenja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temeljena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oblaku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omogućuju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skalabilnost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integraciju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na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više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dodirnih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točaka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opskrbnog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lanca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  <a:p>
            <a:r>
              <a:rPr lang="en-US" sz="1800" dirty="0">
                <a:latin typeface="Tahoma"/>
                <a:ea typeface="Tahoma"/>
                <a:cs typeface="Tahoma"/>
              </a:rPr>
              <a:t>U </a:t>
            </a:r>
            <a:r>
              <a:rPr lang="en-US" sz="1800" err="1">
                <a:latin typeface="Tahoma"/>
                <a:ea typeface="Tahoma"/>
                <a:cs typeface="Tahoma"/>
              </a:rPr>
              <a:t>konačnici</a:t>
            </a:r>
            <a:r>
              <a:rPr lang="en-US" sz="1800" dirty="0">
                <a:latin typeface="Tahoma"/>
                <a:ea typeface="Tahoma"/>
                <a:cs typeface="Tahoma"/>
              </a:rPr>
              <a:t>, ML </a:t>
            </a:r>
            <a:r>
              <a:rPr lang="en-US" sz="1800" err="1">
                <a:latin typeface="Tahoma"/>
                <a:ea typeface="Tahoma"/>
                <a:cs typeface="Tahoma"/>
              </a:rPr>
              <a:t>modeli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uvidi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izvedeni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iz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analitike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osnažuju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informirano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donošenje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odluka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potiču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organizacijski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uspjeh</a:t>
            </a:r>
            <a:r>
              <a:rPr lang="en-US" sz="1800" dirty="0">
                <a:latin typeface="Tahoma"/>
                <a:ea typeface="Tahoma"/>
                <a:cs typeface="Tahoma"/>
              </a:rPr>
              <a:t> u </a:t>
            </a:r>
            <a:r>
              <a:rPr lang="en-US" sz="1800" err="1">
                <a:latin typeface="Tahoma"/>
                <a:ea typeface="Tahoma"/>
                <a:cs typeface="Tahoma"/>
              </a:rPr>
              <a:t>operacijama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opskrbnog</a:t>
            </a:r>
            <a:r>
              <a:rPr lang="en-US" sz="1800" dirty="0">
                <a:latin typeface="Tahoma"/>
                <a:ea typeface="Tahoma"/>
                <a:cs typeface="Tahoma"/>
              </a:rPr>
              <a:t> </a:t>
            </a:r>
            <a:r>
              <a:rPr lang="en-US" sz="1800" err="1">
                <a:latin typeface="Tahoma"/>
                <a:ea typeface="Tahoma"/>
                <a:cs typeface="Tahoma"/>
              </a:rPr>
              <a:t>lanca</a:t>
            </a:r>
            <a:r>
              <a:rPr lang="en-US" sz="1800" dirty="0">
                <a:latin typeface="Tahoma"/>
                <a:ea typeface="Tahoma"/>
                <a:cs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37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Što</a:t>
            </a:r>
            <a:r>
              <a:rPr lang="en-GB" sz="2000" dirty="0"/>
              <a:t> je </a:t>
            </a:r>
            <a:r>
              <a:rPr lang="en-GB" sz="2000" dirty="0" err="1"/>
              <a:t>strojno</a:t>
            </a:r>
            <a:r>
              <a:rPr lang="en-GB" sz="2000" dirty="0"/>
              <a:t> </a:t>
            </a:r>
            <a:r>
              <a:rPr lang="en-GB" sz="2000" dirty="0" err="1"/>
              <a:t>učenje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Temelji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teorijske</a:t>
            </a:r>
            <a:r>
              <a:rPr lang="en-GB" sz="2000" dirty="0"/>
              <a:t> </a:t>
            </a:r>
            <a:r>
              <a:rPr lang="en-GB" sz="2000" dirty="0" err="1"/>
              <a:t>postavke</a:t>
            </a:r>
            <a:r>
              <a:rPr lang="en-GB" sz="2000" dirty="0"/>
              <a:t> ML-a</a:t>
            </a:r>
          </a:p>
          <a:p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inteligencija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pranje</a:t>
            </a:r>
            <a:r>
              <a:rPr lang="en-GB" sz="2000" dirty="0"/>
              <a:t> </a:t>
            </a:r>
            <a:r>
              <a:rPr lang="en-GB" sz="2000" dirty="0" err="1"/>
              <a:t>novca</a:t>
            </a:r>
            <a:r>
              <a:rPr lang="en-GB" sz="2000" dirty="0"/>
              <a:t> u SC-</a:t>
            </a:r>
            <a:r>
              <a:rPr lang="en-GB" sz="2000" dirty="0" err="1"/>
              <a:t>ovima</a:t>
            </a:r>
            <a:endParaRPr lang="en-GB" sz="2000" dirty="0"/>
          </a:p>
          <a:p>
            <a:r>
              <a:rPr lang="en-GB" sz="2000" dirty="0"/>
              <a:t>ML </a:t>
            </a:r>
            <a:r>
              <a:rPr lang="en-GB" sz="2000" dirty="0" err="1"/>
              <a:t>i</a:t>
            </a:r>
            <a:r>
              <a:rPr lang="en-GB" sz="2000" dirty="0"/>
              <a:t> SC </a:t>
            </a:r>
            <a:r>
              <a:rPr lang="en-GB" sz="2000" dirty="0" err="1"/>
              <a:t>poslovni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endParaRPr lang="en-GB" sz="2000" dirty="0"/>
          </a:p>
          <a:p>
            <a:r>
              <a:rPr lang="en-GB" sz="2000" dirty="0"/>
              <a:t>ML for SC </a:t>
            </a:r>
            <a:r>
              <a:rPr lang="en-GB" sz="2000" dirty="0" err="1"/>
              <a:t>poslovni</a:t>
            </a:r>
            <a:r>
              <a:rPr lang="en-GB" sz="2000" dirty="0"/>
              <a:t> problem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strojno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podskup</a:t>
            </a:r>
            <a:r>
              <a:rPr lang="en-GB" sz="1800" dirty="0"/>
              <a:t> je </a:t>
            </a:r>
            <a:r>
              <a:rPr lang="en-GB" sz="1800" dirty="0" err="1"/>
              <a:t>umjetne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omogućuju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izvršavaju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bez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eksplicitno</a:t>
            </a:r>
            <a:r>
              <a:rPr lang="en-GB" sz="1800" dirty="0"/>
              <a:t> </a:t>
            </a:r>
            <a:r>
              <a:rPr lang="en-GB" sz="1800" dirty="0" err="1"/>
              <a:t>programirana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strojnog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poboljšavaju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ML </a:t>
            </a:r>
            <a:r>
              <a:rPr lang="en-GB" sz="1800" dirty="0" err="1"/>
              <a:t>proizlazi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ovog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ići</a:t>
            </a:r>
            <a:r>
              <a:rPr lang="en-GB" sz="1800" dirty="0"/>
              <a:t> </a:t>
            </a:r>
            <a:r>
              <a:rPr lang="en-GB" sz="1800" dirty="0" err="1"/>
              <a:t>dalje</a:t>
            </a:r>
            <a:r>
              <a:rPr lang="en-GB" sz="1800" dirty="0"/>
              <a:t> od </a:t>
            </a:r>
            <a:r>
              <a:rPr lang="en-GB" sz="1800" dirty="0" err="1"/>
              <a:t>onoga</a:t>
            </a:r>
            <a:r>
              <a:rPr lang="en-GB" sz="1800" dirty="0"/>
              <a:t> "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mu </a:t>
            </a:r>
            <a:r>
              <a:rPr lang="en-GB" sz="1800" dirty="0" err="1"/>
              <a:t>narediti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samostalno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izvršiti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iznenaditi</a:t>
            </a:r>
            <a:r>
              <a:rPr lang="en-GB" sz="1800" dirty="0"/>
              <a:t>? </a:t>
            </a:r>
            <a:r>
              <a:rPr lang="en-GB" sz="1800" dirty="0" err="1"/>
              <a:t>Umjesto</a:t>
            </a:r>
            <a:r>
              <a:rPr lang="en-GB" sz="1800" dirty="0"/>
              <a:t> 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izrađuju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strojno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00629" y="5576471"/>
            <a:ext cx="56685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Obuka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sustava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klasičnog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programiranja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protiv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strojnog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učenja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Temelji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teorijske</a:t>
            </a:r>
            <a:r>
              <a:rPr lang="en-GB" dirty="0"/>
              <a:t> </a:t>
            </a:r>
            <a:r>
              <a:rPr lang="en-GB" dirty="0" err="1"/>
              <a:t>postavke</a:t>
            </a:r>
            <a:r>
              <a:rPr lang="en-GB" dirty="0"/>
              <a:t> ML-a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strojnog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u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(BI) </a:t>
            </a:r>
            <a:r>
              <a:rPr lang="en-GB" sz="1800" dirty="0" err="1"/>
              <a:t>promijenila</a:t>
            </a:r>
            <a:r>
              <a:rPr lang="en-GB" sz="1800" dirty="0"/>
              <a:t> je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ukorijenjen</a:t>
            </a:r>
            <a:r>
              <a:rPr lang="en-GB" sz="1800" dirty="0"/>
              <a:t> u </a:t>
            </a:r>
            <a:r>
              <a:rPr lang="en-GB" sz="1800" dirty="0" err="1"/>
              <a:t>matematici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Tekuća</a:t>
            </a:r>
            <a:r>
              <a:rPr lang="en-GB" sz="1800" dirty="0"/>
              <a:t> </a:t>
            </a:r>
            <a:r>
              <a:rPr lang="en-GB" sz="1800" dirty="0" err="1"/>
              <a:t>rasprava</a:t>
            </a:r>
            <a:r>
              <a:rPr lang="en-GB" sz="1800" dirty="0"/>
              <a:t>: Je li ML </a:t>
            </a:r>
            <a:r>
              <a:rPr lang="en-GB" sz="1800" dirty="0" err="1"/>
              <a:t>njegovo</a:t>
            </a:r>
            <a:r>
              <a:rPr lang="en-GB" sz="1800" dirty="0"/>
              <a:t> </a:t>
            </a:r>
            <a:r>
              <a:rPr lang="en-GB" sz="1800" dirty="0" err="1"/>
              <a:t>područje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dio</a:t>
            </a:r>
            <a:r>
              <a:rPr lang="en-GB" sz="1800" dirty="0"/>
              <a:t>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djeluju</a:t>
            </a:r>
            <a:r>
              <a:rPr lang="en-GB" sz="1800" dirty="0"/>
              <a:t> </a:t>
            </a:r>
            <a:r>
              <a:rPr lang="en-GB" sz="1800" dirty="0" err="1"/>
              <a:t>izvan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matematičkih</a:t>
            </a:r>
            <a:r>
              <a:rPr lang="en-GB" sz="1800" dirty="0"/>
              <a:t> </a:t>
            </a:r>
            <a:r>
              <a:rPr lang="en-GB" sz="1800" dirty="0" err="1"/>
              <a:t>granica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vitalan</a:t>
            </a:r>
            <a:r>
              <a:rPr lang="en-GB" sz="1800" dirty="0"/>
              <a:t> u BI-u za </a:t>
            </a:r>
            <a:r>
              <a:rPr lang="en-GB" sz="1800" dirty="0" err="1"/>
              <a:t>pretprocesiranje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primjenu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u </a:t>
            </a:r>
            <a:r>
              <a:rPr lang="en-GB" sz="1800" dirty="0" err="1"/>
              <a:t>organizacijama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Integracija</a:t>
            </a:r>
            <a:r>
              <a:rPr lang="en-GB" sz="1800" dirty="0"/>
              <a:t> ML-a u </a:t>
            </a:r>
            <a:r>
              <a:rPr lang="en-GB" sz="1800" dirty="0" err="1"/>
              <a:t>tijekove</a:t>
            </a:r>
            <a:r>
              <a:rPr lang="en-GB" sz="1800" dirty="0"/>
              <a:t> </a:t>
            </a:r>
            <a:r>
              <a:rPr lang="en-GB" sz="1800" dirty="0" err="1"/>
              <a:t>rada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za </a:t>
            </a:r>
            <a:r>
              <a:rPr lang="en-GB" sz="1800" dirty="0" err="1"/>
              <a:t>korisne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Premošćivanje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u ML-u za </a:t>
            </a:r>
            <a:r>
              <a:rPr lang="en-GB" sz="1800" dirty="0" err="1"/>
              <a:t>učinkovit</a:t>
            </a:r>
            <a:r>
              <a:rPr lang="en-GB" sz="1800" dirty="0"/>
              <a:t> BI.</a:t>
            </a:r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optimizaciju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za BI </a:t>
            </a:r>
            <a:r>
              <a:rPr lang="en-GB" sz="1800" dirty="0" err="1"/>
              <a:t>aplikacije</a:t>
            </a:r>
            <a:r>
              <a:rPr lang="en-GB" sz="1800" dirty="0"/>
              <a:t> u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svijetu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korištenja</a:t>
            </a:r>
            <a:r>
              <a:rPr lang="en-GB" sz="1800" dirty="0"/>
              <a:t> ML </a:t>
            </a:r>
            <a:r>
              <a:rPr lang="en-GB" sz="1800" dirty="0" err="1"/>
              <a:t>izlaza</a:t>
            </a:r>
            <a:r>
              <a:rPr lang="en-GB" sz="1800" dirty="0"/>
              <a:t> u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Microsoft business intelligence architecture.</a:t>
            </a:r>
            <a:endParaRPr lang="en-GB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 je preuzeta s https://www.scnsoft.com/services/business-intelligence/microsoft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 (BI) u SC-</a:t>
            </a:r>
            <a:r>
              <a:rPr lang="en-GB" sz="1800" dirty="0" err="1"/>
              <a:t>ovima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promatranim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: BI se </a:t>
            </a:r>
            <a:r>
              <a:rPr lang="en-GB" sz="1800" dirty="0" err="1"/>
              <a:t>uvelike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također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operacijsko</a:t>
            </a:r>
            <a:r>
              <a:rPr lang="en-GB" sz="1800" dirty="0"/>
              <a:t> </a:t>
            </a:r>
            <a:r>
              <a:rPr lang="en-GB" sz="1800" dirty="0" err="1"/>
              <a:t>istraživanje</a:t>
            </a:r>
            <a:r>
              <a:rPr lang="en-GB" sz="1800" dirty="0"/>
              <a:t>, </a:t>
            </a:r>
            <a:r>
              <a:rPr lang="en-GB" sz="1800" dirty="0" err="1"/>
              <a:t>linearnu</a:t>
            </a:r>
            <a:r>
              <a:rPr lang="en-GB" sz="1800" dirty="0"/>
              <a:t> </a:t>
            </a:r>
            <a:r>
              <a:rPr lang="en-GB" sz="1800" dirty="0" err="1"/>
              <a:t>algebru</a:t>
            </a:r>
            <a:r>
              <a:rPr lang="en-GB" sz="1800" dirty="0"/>
              <a:t>, </a:t>
            </a:r>
            <a:r>
              <a:rPr lang="en-GB" sz="1800" dirty="0" err="1"/>
              <a:t>neizrazitu</a:t>
            </a:r>
            <a:r>
              <a:rPr lang="en-GB" sz="1800" dirty="0"/>
              <a:t> </a:t>
            </a:r>
            <a:r>
              <a:rPr lang="en-GB" sz="1800" dirty="0" err="1"/>
              <a:t>logiku</a:t>
            </a:r>
            <a:r>
              <a:rPr lang="en-GB" sz="1800" dirty="0"/>
              <a:t>, </a:t>
            </a:r>
            <a:r>
              <a:rPr lang="en-GB" sz="1800" dirty="0" err="1"/>
              <a:t>numeričku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, </a:t>
            </a:r>
            <a:r>
              <a:rPr lang="en-GB" sz="1800" dirty="0" err="1"/>
              <a:t>metaheuristiku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Tehnologije</a:t>
            </a:r>
            <a:r>
              <a:rPr lang="en-GB" sz="1800" dirty="0"/>
              <a:t> u </a:t>
            </a:r>
            <a:r>
              <a:rPr lang="en-GB" sz="1800" dirty="0" err="1"/>
              <a:t>nastajanju</a:t>
            </a:r>
            <a:r>
              <a:rPr lang="en-GB" sz="1800" dirty="0"/>
              <a:t>: Nove </a:t>
            </a:r>
            <a:r>
              <a:rPr lang="en-GB" sz="1800" dirty="0" err="1"/>
              <a:t>disruptivne</a:t>
            </a:r>
            <a:r>
              <a:rPr lang="en-GB" sz="1800" dirty="0"/>
              <a:t> </a:t>
            </a:r>
            <a:r>
              <a:rPr lang="en-GB" sz="1800" dirty="0" err="1"/>
              <a:t>tehnologije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</a:t>
            </a:r>
            <a:r>
              <a:rPr lang="en-GB" sz="1800" dirty="0" err="1"/>
              <a:t>umjetna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, </a:t>
            </a:r>
            <a:r>
              <a:rPr lang="en-GB" sz="1800" dirty="0" err="1"/>
              <a:t>digitalni</a:t>
            </a:r>
            <a:r>
              <a:rPr lang="en-GB" sz="1800" dirty="0"/>
              <a:t> </a:t>
            </a:r>
            <a:r>
              <a:rPr lang="en-GB" sz="1800" dirty="0" err="1"/>
              <a:t>blizanci</a:t>
            </a:r>
            <a:r>
              <a:rPr lang="en-GB" sz="1800" dirty="0"/>
              <a:t>, </a:t>
            </a:r>
            <a:r>
              <a:rPr lang="en-GB" sz="1800" dirty="0" err="1"/>
              <a:t>smartizacija</a:t>
            </a:r>
            <a:r>
              <a:rPr lang="en-GB" sz="1800" dirty="0"/>
              <a:t>, </a:t>
            </a:r>
            <a:r>
              <a:rPr lang="en-GB" sz="1800" dirty="0" err="1"/>
              <a:t>živi</a:t>
            </a:r>
            <a:r>
              <a:rPr lang="en-GB" sz="1800" dirty="0"/>
              <a:t> </a:t>
            </a:r>
            <a:r>
              <a:rPr lang="en-GB" sz="1800" dirty="0" err="1"/>
              <a:t>laboratoriji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., </a:t>
            </a:r>
            <a:r>
              <a:rPr lang="en-GB" sz="1800" dirty="0" err="1"/>
              <a:t>dobivaju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važnosti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Nedostatak</a:t>
            </a:r>
            <a:r>
              <a:rPr lang="en-GB" sz="1800" dirty="0"/>
              <a:t> </a:t>
            </a:r>
            <a:r>
              <a:rPr lang="en-GB" sz="1800" dirty="0" err="1"/>
              <a:t>strogih</a:t>
            </a:r>
            <a:r>
              <a:rPr lang="en-GB" sz="1800" dirty="0"/>
              <a:t> </a:t>
            </a:r>
            <a:r>
              <a:rPr lang="en-GB" sz="1800" dirty="0" err="1"/>
              <a:t>procedura</a:t>
            </a:r>
            <a:r>
              <a:rPr lang="en-GB" sz="1800" dirty="0"/>
              <a:t>: </a:t>
            </a:r>
            <a:r>
              <a:rPr lang="en-GB" sz="1800" dirty="0" err="1"/>
              <a:t>radnim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BI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nedostaje</a:t>
            </a:r>
            <a:r>
              <a:rPr lang="en-GB" sz="1800" dirty="0"/>
              <a:t> </a:t>
            </a:r>
            <a:r>
              <a:rPr lang="en-GB" sz="1800" dirty="0" err="1"/>
              <a:t>stroga</a:t>
            </a:r>
            <a:r>
              <a:rPr lang="en-GB" sz="1800" dirty="0"/>
              <a:t> </a:t>
            </a:r>
            <a:r>
              <a:rPr lang="en-GB" sz="1800" dirty="0" err="1"/>
              <a:t>organizacija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uspješne</a:t>
            </a:r>
            <a:r>
              <a:rPr lang="en-GB" sz="1800" dirty="0"/>
              <a:t> </a:t>
            </a:r>
            <a:r>
              <a:rPr lang="en-GB" sz="1800" dirty="0" err="1"/>
              <a:t>smjernice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literature.</a:t>
            </a:r>
          </a:p>
          <a:p>
            <a:r>
              <a:rPr lang="en-GB" sz="1800" dirty="0" err="1"/>
              <a:t>Različiti</a:t>
            </a:r>
            <a:r>
              <a:rPr lang="en-GB" sz="1800" dirty="0"/>
              <a:t> </a:t>
            </a:r>
            <a:r>
              <a:rPr lang="en-GB" sz="1800" dirty="0" err="1"/>
              <a:t>postupci</a:t>
            </a:r>
            <a:r>
              <a:rPr lang="en-GB" sz="1800" dirty="0"/>
              <a:t>: BI </a:t>
            </a:r>
            <a:r>
              <a:rPr lang="en-GB" sz="1800" dirty="0" err="1"/>
              <a:t>postupci</a:t>
            </a:r>
            <a:r>
              <a:rPr lang="en-GB" sz="1800" dirty="0"/>
              <a:t> </a:t>
            </a:r>
            <a:r>
              <a:rPr lang="en-GB" sz="1800" dirty="0" err="1"/>
              <a:t>razlikuju</a:t>
            </a:r>
            <a:r>
              <a:rPr lang="en-GB" sz="1800" dirty="0"/>
              <a:t> se </a:t>
            </a:r>
            <a:r>
              <a:rPr lang="en-GB" sz="1800" dirty="0" err="1"/>
              <a:t>ovisno</a:t>
            </a:r>
            <a:r>
              <a:rPr lang="en-GB" sz="1800" dirty="0"/>
              <a:t> o </a:t>
            </a:r>
            <a:r>
              <a:rPr lang="en-GB" sz="1800" dirty="0" err="1"/>
              <a:t>korištenom</a:t>
            </a:r>
            <a:r>
              <a:rPr lang="en-GB" sz="1800" dirty="0"/>
              <a:t> </a:t>
            </a:r>
            <a:r>
              <a:rPr lang="en-GB" sz="1800" dirty="0" err="1"/>
              <a:t>softveru</a:t>
            </a:r>
            <a:r>
              <a:rPr lang="en-GB" sz="1800" dirty="0"/>
              <a:t>. Na </a:t>
            </a:r>
            <a:r>
              <a:rPr lang="en-GB" sz="1800" dirty="0" err="1"/>
              <a:t>primjer</a:t>
            </a:r>
            <a:r>
              <a:rPr lang="en-GB" sz="1800" dirty="0"/>
              <a:t>, </a:t>
            </a:r>
            <a:r>
              <a:rPr lang="en-GB" sz="1800" dirty="0" err="1"/>
              <a:t>Microsoftov</a:t>
            </a:r>
            <a:r>
              <a:rPr lang="en-GB" sz="1800" dirty="0"/>
              <a:t> </a:t>
            </a:r>
            <a:r>
              <a:rPr lang="en-GB" sz="1800" dirty="0" err="1"/>
              <a:t>paket</a:t>
            </a:r>
            <a:r>
              <a:rPr lang="en-GB" sz="1800" dirty="0"/>
              <a:t> Business Intelligence </a:t>
            </a:r>
            <a:r>
              <a:rPr lang="en-GB" sz="1800" dirty="0" err="1"/>
              <a:t>nudi</a:t>
            </a:r>
            <a:r>
              <a:rPr lang="en-GB" sz="1800" dirty="0"/>
              <a:t> alate za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pohranu</a:t>
            </a:r>
            <a:r>
              <a:rPr lang="en-GB" sz="1800" dirty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/>
              <a:t>izvješćivanje</a:t>
            </a:r>
            <a:r>
              <a:rPr lang="en-GB" sz="1800" dirty="0"/>
              <a:t>, </a:t>
            </a:r>
            <a:r>
              <a:rPr lang="en-GB" sz="1800" dirty="0" err="1"/>
              <a:t>dijeljenje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znanost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Ponuđeni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: </a:t>
            </a:r>
            <a:r>
              <a:rPr lang="en-GB" sz="1800" dirty="0" err="1"/>
              <a:t>Microsoftov</a:t>
            </a:r>
            <a:r>
              <a:rPr lang="en-GB" sz="1800" dirty="0"/>
              <a:t> BI </a:t>
            </a:r>
            <a:r>
              <a:rPr lang="en-GB" sz="1800" dirty="0" err="1"/>
              <a:t>paket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alate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pohranu</a:t>
            </a:r>
            <a:r>
              <a:rPr lang="en-GB" sz="1800" dirty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/>
              <a:t>izvješćivanje</a:t>
            </a:r>
            <a:r>
              <a:rPr lang="en-GB" sz="1800" dirty="0"/>
              <a:t>, </a:t>
            </a:r>
            <a:r>
              <a:rPr lang="en-GB" sz="1800" dirty="0" err="1"/>
              <a:t>dijeljenje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znanost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9578" y="3168863"/>
            <a:ext cx="389401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Figure. ML Data analysis steps in R, Wickham et al. (2023).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 descr="A diagram of a model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09595" y="1481668"/>
            <a:ext cx="5972810" cy="1687195"/>
          </a:xfrm>
          <a:prstGeom prst="rect">
            <a:avLst/>
          </a:prstGeom>
          <a:ln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3583458"/>
            <a:ext cx="10515600" cy="2529018"/>
          </a:xfrm>
        </p:spPr>
        <p:txBody>
          <a:bodyPr>
            <a:normAutofit/>
          </a:bodyPr>
          <a:lstStyle/>
          <a:p>
            <a:r>
              <a:rPr lang="en-GB" sz="1800" dirty="0"/>
              <a:t>ML procedure se </a:t>
            </a:r>
            <a:r>
              <a:rPr lang="en-GB" sz="1800" dirty="0" err="1"/>
              <a:t>prvenstveno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razini</a:t>
            </a:r>
            <a:r>
              <a:rPr lang="en-GB" sz="1800" dirty="0"/>
              <a:t> </a:t>
            </a:r>
            <a:r>
              <a:rPr lang="en-GB" sz="1800" dirty="0" err="1"/>
              <a:t>znanosti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alata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Azure ML </a:t>
            </a:r>
            <a:r>
              <a:rPr lang="en-GB" sz="1800" dirty="0" err="1"/>
              <a:t>usluge</a:t>
            </a:r>
            <a:r>
              <a:rPr lang="en-GB" sz="1800" dirty="0"/>
              <a:t>, ML Studio </a:t>
            </a:r>
            <a:r>
              <a:rPr lang="en-GB" sz="1800" dirty="0" err="1"/>
              <a:t>i</a:t>
            </a:r>
            <a:r>
              <a:rPr lang="en-GB" sz="1800" dirty="0"/>
              <a:t> R Server za HDInsight.</a:t>
            </a:r>
          </a:p>
          <a:p>
            <a:r>
              <a:rPr lang="en-GB" sz="1800" dirty="0" err="1"/>
              <a:t>Zabluda</a:t>
            </a:r>
            <a:r>
              <a:rPr lang="en-GB" sz="1800" dirty="0"/>
              <a:t>: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uobičajena</a:t>
            </a:r>
            <a:r>
              <a:rPr lang="en-GB" sz="1800" dirty="0"/>
              <a:t> </a:t>
            </a:r>
            <a:r>
              <a:rPr lang="en-GB" sz="1800" dirty="0" err="1"/>
              <a:t>zabluda</a:t>
            </a:r>
            <a:r>
              <a:rPr lang="en-GB" sz="1800" dirty="0"/>
              <a:t> da </a:t>
            </a:r>
            <a:r>
              <a:rPr lang="en-GB" sz="1800" dirty="0" err="1"/>
              <a:t>izrada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oduzima</a:t>
            </a:r>
            <a:r>
              <a:rPr lang="en-GB" sz="1800" dirty="0"/>
              <a:t> </a:t>
            </a:r>
            <a:r>
              <a:rPr lang="en-GB" sz="1800" dirty="0" err="1"/>
              <a:t>većinu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truda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Provjera</a:t>
            </a:r>
            <a:r>
              <a:rPr lang="en-GB" sz="1800" dirty="0"/>
              <a:t> </a:t>
            </a:r>
            <a:r>
              <a:rPr lang="en-GB" sz="1800" dirty="0" err="1"/>
              <a:t>stvarnosti</a:t>
            </a:r>
            <a:r>
              <a:rPr lang="en-GB" sz="1800" dirty="0"/>
              <a:t>: U </a:t>
            </a:r>
            <a:r>
              <a:rPr lang="en-GB" sz="1800" dirty="0" err="1"/>
              <a:t>stvarnosti</a:t>
            </a:r>
            <a:r>
              <a:rPr lang="en-GB" sz="1800" dirty="0"/>
              <a:t> se 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troši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prepirku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</a:t>
            </a:r>
            <a:r>
              <a:rPr lang="en-GB" sz="1800" dirty="0" err="1"/>
              <a:t>predobrade</a:t>
            </a:r>
            <a:r>
              <a:rPr lang="en-GB" sz="1800" dirty="0"/>
              <a:t>, a ne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: </a:t>
            </a:r>
            <a:r>
              <a:rPr lang="en-GB" sz="1800" dirty="0" err="1"/>
              <a:t>Vizualizacija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imaju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Vizualizacija</a:t>
            </a:r>
            <a:r>
              <a:rPr lang="en-GB" sz="1800" dirty="0"/>
              <a:t>: </a:t>
            </a:r>
            <a:r>
              <a:rPr lang="en-GB" sz="1800" dirty="0" err="1"/>
              <a:t>Nudi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izmaknuti</a:t>
            </a:r>
            <a:r>
              <a:rPr lang="en-GB" sz="1800" dirty="0"/>
              <a:t> </a:t>
            </a:r>
            <a:r>
              <a:rPr lang="en-GB" sz="1800" dirty="0" err="1"/>
              <a:t>formaliziranim</a:t>
            </a:r>
            <a:r>
              <a:rPr lang="en-GB" sz="1800" dirty="0"/>
              <a:t> </a:t>
            </a:r>
            <a:r>
              <a:rPr lang="en-GB" sz="1800" dirty="0" err="1"/>
              <a:t>pristupima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potiče</a:t>
            </a:r>
            <a:r>
              <a:rPr lang="en-GB" sz="1800" dirty="0"/>
              <a:t> </a:t>
            </a:r>
            <a:r>
              <a:rPr lang="en-GB" sz="1800" dirty="0" err="1"/>
              <a:t>nove</a:t>
            </a:r>
            <a:r>
              <a:rPr lang="en-GB" sz="1800" dirty="0"/>
              <a:t> </a:t>
            </a:r>
            <a:r>
              <a:rPr lang="en-GB" sz="1800" dirty="0" err="1"/>
              <a:t>upite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Modeliranje</a:t>
            </a:r>
            <a:r>
              <a:rPr lang="en-GB" sz="1800" dirty="0"/>
              <a:t>: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odgovaranje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precizno</a:t>
            </a:r>
            <a:r>
              <a:rPr lang="en-GB" sz="1800" dirty="0"/>
              <a:t> </a:t>
            </a:r>
            <a:r>
              <a:rPr lang="en-GB" sz="1800" dirty="0" err="1"/>
              <a:t>formulirana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skupovima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Sinergija</a:t>
            </a:r>
            <a:r>
              <a:rPr lang="en-GB" sz="1800" dirty="0"/>
              <a:t>: </a:t>
            </a:r>
            <a:r>
              <a:rPr lang="en-GB" sz="1800" dirty="0" err="1"/>
              <a:t>sinergija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vizualizacije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sveobuhvatnijih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Bitan </a:t>
            </a:r>
            <a:r>
              <a:rPr lang="en-GB" sz="1800" dirty="0" err="1"/>
              <a:t>korak</a:t>
            </a:r>
            <a:r>
              <a:rPr lang="en-GB" sz="1800" dirty="0"/>
              <a:t>: </a:t>
            </a:r>
            <a:r>
              <a:rPr lang="en-GB" sz="1800" dirty="0" err="1"/>
              <a:t>Komunikacija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uspjeh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: </a:t>
            </a:r>
            <a:r>
              <a:rPr lang="en-GB" sz="1800" dirty="0" err="1"/>
              <a:t>ključno</a:t>
            </a:r>
            <a:r>
              <a:rPr lang="en-GB" sz="1800" dirty="0"/>
              <a:t> je </a:t>
            </a:r>
            <a:r>
              <a:rPr lang="en-GB" sz="1800" dirty="0" err="1"/>
              <a:t>pružanje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donositeljima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jasan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dosljedan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Osiguravanje</a:t>
            </a:r>
            <a:r>
              <a:rPr lang="en-GB" sz="1800" dirty="0"/>
              <a:t> </a:t>
            </a:r>
            <a:r>
              <a:rPr lang="en-GB" sz="1800" dirty="0" err="1"/>
              <a:t>vrijednosti</a:t>
            </a:r>
            <a:r>
              <a:rPr lang="en-GB" sz="1800" dirty="0"/>
              <a:t>: </a:t>
            </a:r>
            <a:r>
              <a:rPr lang="en-GB" sz="1800" dirty="0" err="1"/>
              <a:t>Učinkovita</a:t>
            </a:r>
            <a:r>
              <a:rPr lang="en-GB" sz="1800" dirty="0"/>
              <a:t> </a:t>
            </a:r>
            <a:r>
              <a:rPr lang="en-GB" sz="1800" dirty="0" err="1"/>
              <a:t>komunikacija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uvidi</a:t>
            </a:r>
            <a:r>
              <a:rPr lang="en-GB" sz="1800" dirty="0"/>
              <a:t> koji </a:t>
            </a:r>
            <a:r>
              <a:rPr lang="en-GB" sz="1800" dirty="0" err="1"/>
              <a:t>proizlaze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pridonose</a:t>
            </a:r>
            <a:r>
              <a:rPr lang="en-GB" sz="1800" dirty="0"/>
              <a:t> </a:t>
            </a:r>
            <a:r>
              <a:rPr lang="en-GB" sz="1800" dirty="0" err="1"/>
              <a:t>informiranom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/>
              <a:t>uspjehu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01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786EC-8A75-4FD5-99E4-077ECF9BA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1297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Tahoma</vt:lpstr>
      <vt:lpstr>Motyw pakietu Office</vt:lpstr>
      <vt:lpstr>Poslovna inteligencija</vt:lpstr>
      <vt:lpstr>Sadržaj</vt:lpstr>
      <vt:lpstr>Što je strojno učenje?</vt:lpstr>
      <vt:lpstr>Što je strojno učenje?</vt:lpstr>
      <vt:lpstr>Temelji i teorijske postavke ML-a</vt:lpstr>
      <vt:lpstr>Poslovna inteligencija i ML u SC-ovima</vt:lpstr>
      <vt:lpstr>Poslovna inteligencija i ML u SC-ovima</vt:lpstr>
      <vt:lpstr>Poslovna inteligencija i ML u SC-ovima</vt:lpstr>
      <vt:lpstr>Poslovna inteligencija i ML u SC-ovima</vt:lpstr>
      <vt:lpstr>Cjevovod podataka i znanja o ML-u</vt:lpstr>
      <vt:lpstr>Cjevovod podataka i znanja o ML-u</vt:lpstr>
      <vt:lpstr>Cjevovod podataka i znanja o ML-u</vt:lpstr>
      <vt:lpstr>Cjevovod podataka i znanja o ML-u</vt:lpstr>
      <vt:lpstr>ML i SC poslovni podaci</vt:lpstr>
      <vt:lpstr>ML for SC poslovni problem</vt:lpstr>
      <vt:lpstr>Sažetak</vt:lpstr>
      <vt:lpstr>Sažetak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21</cp:revision>
  <dcterms:created xsi:type="dcterms:W3CDTF">2023-07-06T12:09:08Z</dcterms:created>
  <dcterms:modified xsi:type="dcterms:W3CDTF">2025-11-05T08:57:42Z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