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81" r:id="rId8"/>
    <p:sldId id="284" r:id="rId9"/>
    <p:sldId id="285" r:id="rId10"/>
    <p:sldId id="286" r:id="rId11"/>
    <p:sldId id="283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66" r:id="rId20"/>
    <p:sldId id="294" r:id="rId21"/>
    <p:sldId id="263" r:id="rId22"/>
    <p:sldId id="335" r:id="rId2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C92678-B1FA-4308-9795-BC4EE8388075}" v="4" dt="2025-11-05T08:57:37.2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23" autoAdjust="0"/>
    <p:restoredTop sz="95097" autoAdjust="0"/>
  </p:normalViewPr>
  <p:slideViewPr>
    <p:cSldViewPr snapToGrid="0">
      <p:cViewPr varScale="1">
        <p:scale>
          <a:sx n="102" d="100"/>
          <a:sy n="102" d="100"/>
        </p:scale>
        <p:origin x="768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io Šebalj" userId="a71eced3-786e-4eb6-80ca-f62c4fda7d06" providerId="ADAL" clId="{0D71F56B-DD92-4394-A640-FC2E09197DEC}"/>
    <pc:docChg chg="custSel modSld modMainMaster">
      <pc:chgData name="Dario Šebalj" userId="a71eced3-786e-4eb6-80ca-f62c4fda7d06" providerId="ADAL" clId="{0D71F56B-DD92-4394-A640-FC2E09197DEC}" dt="2025-11-05T08:57:37.217" v="9"/>
      <pc:docMkLst>
        <pc:docMk/>
      </pc:docMkLst>
      <pc:sldChg chg="addSp delSp modSp mod">
        <pc:chgData name="Dario Šebalj" userId="a71eced3-786e-4eb6-80ca-f62c4fda7d06" providerId="ADAL" clId="{0D71F56B-DD92-4394-A640-FC2E09197DEC}" dt="2025-11-05T08:57:18.946" v="6" actId="20577"/>
        <pc:sldMkLst>
          <pc:docMk/>
          <pc:sldMk cId="2920479427" sldId="256"/>
        </pc:sldMkLst>
        <pc:spChg chg="mod">
          <ac:chgData name="Dario Šebalj" userId="a71eced3-786e-4eb6-80ca-f62c4fda7d06" providerId="ADAL" clId="{0D71F56B-DD92-4394-A640-FC2E09197DEC}" dt="2025-11-05T08:57:18.946" v="6" actId="20577"/>
          <ac:spMkLst>
            <pc:docMk/>
            <pc:sldMk cId="2920479427" sldId="256"/>
            <ac:spMk id="5" creationId="{9AC256C7-DE57-3D54-E589-F59329555D7C}"/>
          </ac:spMkLst>
        </pc:spChg>
        <pc:spChg chg="mod">
          <ac:chgData name="Dario Šebalj" userId="a71eced3-786e-4eb6-80ca-f62c4fda7d06" providerId="ADAL" clId="{0D71F56B-DD92-4394-A640-FC2E09197DEC}" dt="2025-11-05T08:57:12.143" v="3" actId="20577"/>
          <ac:spMkLst>
            <pc:docMk/>
            <pc:sldMk cId="2920479427" sldId="256"/>
            <ac:spMk id="6" creationId="{311E5F1D-370A-1D7A-7E79-CCEB891EE01F}"/>
          </ac:spMkLst>
        </pc:spChg>
        <pc:picChg chg="add mod">
          <ac:chgData name="Dario Šebalj" userId="a71eced3-786e-4eb6-80ca-f62c4fda7d06" providerId="ADAL" clId="{0D71F56B-DD92-4394-A640-FC2E09197DEC}" dt="2025-11-05T08:57:17.026" v="5"/>
          <ac:picMkLst>
            <pc:docMk/>
            <pc:sldMk cId="2920479427" sldId="256"/>
            <ac:picMk id="3" creationId="{326F6891-5E8E-7598-2331-E30109CD325D}"/>
          </ac:picMkLst>
        </pc:picChg>
        <pc:picChg chg="del">
          <ac:chgData name="Dario Šebalj" userId="a71eced3-786e-4eb6-80ca-f62c4fda7d06" providerId="ADAL" clId="{0D71F56B-DD92-4394-A640-FC2E09197DEC}" dt="2025-11-05T08:57:14.133" v="4" actId="478"/>
          <ac:picMkLst>
            <pc:docMk/>
            <pc:sldMk cId="2920479427" sldId="256"/>
            <ac:picMk id="1026" creationId="{DF3823DD-8D25-872F-C72C-4C503464DBA8}"/>
          </ac:picMkLst>
        </pc:picChg>
      </pc:sldChg>
      <pc:sldMasterChg chg="addSp delSp modSp mod">
        <pc:chgData name="Dario Šebalj" userId="a71eced3-786e-4eb6-80ca-f62c4fda7d06" providerId="ADAL" clId="{0D71F56B-DD92-4394-A640-FC2E09197DEC}" dt="2025-11-05T08:57:37.217" v="9"/>
        <pc:sldMasterMkLst>
          <pc:docMk/>
          <pc:sldMasterMk cId="3146977866" sldId="2147483648"/>
        </pc:sldMasterMkLst>
        <pc:spChg chg="add mod">
          <ac:chgData name="Dario Šebalj" userId="a71eced3-786e-4eb6-80ca-f62c4fda7d06" providerId="ADAL" clId="{0D71F56B-DD92-4394-A640-FC2E09197DEC}" dt="2025-11-05T08:57:37.217" v="9"/>
          <ac:spMkLst>
            <pc:docMk/>
            <pc:sldMasterMk cId="3146977866" sldId="2147483648"/>
            <ac:spMk id="4" creationId="{D675A703-3E6D-B9E6-64EF-ABBCC6344E5A}"/>
          </ac:spMkLst>
        </pc:spChg>
        <pc:spChg chg="del">
          <ac:chgData name="Dario Šebalj" userId="a71eced3-786e-4eb6-80ca-f62c4fda7d06" providerId="ADAL" clId="{0D71F56B-DD92-4394-A640-FC2E09197DEC}" dt="2025-11-05T08:57:35.429" v="7" actId="478"/>
          <ac:spMkLst>
            <pc:docMk/>
            <pc:sldMasterMk cId="3146977866" sldId="2147483648"/>
            <ac:spMk id="5" creationId="{EDB8B49A-91DD-E2E0-C046-13FDB51AFF31}"/>
          </ac:spMkLst>
        </pc:spChg>
        <pc:picChg chg="del">
          <ac:chgData name="Dario Šebalj" userId="a71eced3-786e-4eb6-80ca-f62c4fda7d06" providerId="ADAL" clId="{0D71F56B-DD92-4394-A640-FC2E09197DEC}" dt="2025-11-05T08:57:36.145" v="8" actId="478"/>
          <ac:picMkLst>
            <pc:docMk/>
            <pc:sldMasterMk cId="3146977866" sldId="2147483648"/>
            <ac:picMk id="9" creationId="{A1CFD1AA-490A-2DEF-96E8-48A625214639}"/>
          </ac:picMkLst>
        </pc:picChg>
        <pc:picChg chg="add mod">
          <ac:chgData name="Dario Šebalj" userId="a71eced3-786e-4eb6-80ca-f62c4fda7d06" providerId="ADAL" clId="{0D71F56B-DD92-4394-A640-FC2E09197DEC}" dt="2025-11-05T08:57:37.217" v="9"/>
          <ac:picMkLst>
            <pc:docMk/>
            <pc:sldMasterMk cId="3146977866" sldId="2147483648"/>
            <ac:picMk id="10" creationId="{6B34C013-67FA-F652-D1D5-0629CF1371CC}"/>
          </ac:picMkLst>
        </pc:pic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pole tekstowe 4">
            <a:extLst>
              <a:ext uri="{FF2B5EF4-FFF2-40B4-BE49-F238E27FC236}">
                <a16:creationId xmlns:a16="http://schemas.microsoft.com/office/drawing/2014/main" id="{D675A703-3E6D-B9E6-64EF-ABBCC6344E5A}"/>
              </a:ext>
            </a:extLst>
          </p:cNvPr>
          <p:cNvSpPr txBox="1"/>
          <p:nvPr userDrawn="1"/>
        </p:nvSpPr>
        <p:spPr>
          <a:xfrm>
            <a:off x="7359162" y="6200486"/>
            <a:ext cx="39946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inancirano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sredstvima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Izneseni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moraju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podudarati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Ni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10" name="Picture 9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6B34C013-67FA-F652-D1D5-0629CF1371C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799" y="6178259"/>
            <a:ext cx="785255" cy="64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qains.com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634" y="345175"/>
            <a:ext cx="4967366" cy="1752566"/>
          </a:xfrm>
        </p:spPr>
        <p:txBody>
          <a:bodyPr/>
          <a:lstStyle/>
          <a:p>
            <a:r>
              <a:rPr lang="pl-PL" b="1" dirty="0"/>
              <a:t>Poslovna inteligencija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Strojno učenje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11E5F1D-370A-1D7A-7E79-CCEB891EE01F}"/>
              </a:ext>
            </a:extLst>
          </p:cNvPr>
          <p:cNvSpPr txBox="1"/>
          <p:nvPr/>
        </p:nvSpPr>
        <p:spPr>
          <a:xfrm>
            <a:off x="6266562" y="5723984"/>
            <a:ext cx="496736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inancirano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sredstvima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Izneseni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moraju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podudarati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Ni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ne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3" name="Picture 2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326F6891-5E8E-7598-2331-E30109CD32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5658462"/>
            <a:ext cx="1180628" cy="97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Cjevovod podataka i znanja o ML-u</a:t>
            </a:r>
          </a:p>
        </p:txBody>
      </p:sp>
      <p:pic>
        <p:nvPicPr>
          <p:cNvPr id="6" name="Picture 5" descr="https://lh7-us.googleusercontent.com/rqKvI50KPsG40GmiTZ7lZjj3ospjcsECo9lBQy9yg7ZEmDdRwwvezmLvYc45qEGxltTsvQ1b7Qb-OmBC5fPRkI3-0yHtwm3E8nOnis3anG-497jcgwbwyukzzSbVivDoxEaFCjJthZm_JuqHMSvgw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105" y="1370539"/>
            <a:ext cx="7296674" cy="455758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2578442" y="5816998"/>
            <a:ext cx="6096000" cy="31489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pl-PL" sz="11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Figure. Cjevovod ML podataka i znanja za tvrtku Equilibrium AI (</a:t>
            </a:r>
            <a:r>
              <a:rPr lang="pl-PL" sz="1100" u="sng" dirty="0">
                <a:solidFill>
                  <a:srgbClr val="0563C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hlinkClick r:id="rId3"/>
              </a:rPr>
              <a:t>https://eqains.com/</a:t>
            </a:r>
            <a:r>
              <a:rPr lang="pl-PL" sz="11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).</a:t>
            </a:r>
            <a:endParaRPr lang="en-GB" sz="1100" dirty="0"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735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Cjevovod podataka i znanja o ML-u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 err="1"/>
              <a:t>Ključni</a:t>
            </a:r>
            <a:r>
              <a:rPr lang="en-GB" sz="1800" dirty="0"/>
              <a:t> element: ML </a:t>
            </a:r>
            <a:r>
              <a:rPr lang="en-GB" sz="1800" dirty="0" err="1"/>
              <a:t>modeli</a:t>
            </a:r>
            <a:r>
              <a:rPr lang="en-GB" sz="1800" dirty="0"/>
              <a:t> </a:t>
            </a:r>
            <a:r>
              <a:rPr lang="en-GB" sz="1800" dirty="0" err="1"/>
              <a:t>ključni</a:t>
            </a:r>
            <a:r>
              <a:rPr lang="en-GB" sz="1800" dirty="0"/>
              <a:t> </a:t>
            </a:r>
            <a:r>
              <a:rPr lang="en-GB" sz="1800" dirty="0" err="1"/>
              <a:t>su</a:t>
            </a:r>
            <a:r>
              <a:rPr lang="en-GB" sz="1800" dirty="0"/>
              <a:t> za </a:t>
            </a:r>
            <a:r>
              <a:rPr lang="en-GB" sz="1800" dirty="0" err="1"/>
              <a:t>izvođenje</a:t>
            </a:r>
            <a:r>
              <a:rPr lang="en-GB" sz="1800" dirty="0"/>
              <a:t> </a:t>
            </a:r>
            <a:r>
              <a:rPr lang="en-GB" sz="1800" dirty="0" err="1"/>
              <a:t>zaključaka</a:t>
            </a:r>
            <a:r>
              <a:rPr lang="en-GB" sz="1800" dirty="0"/>
              <a:t> o </a:t>
            </a:r>
            <a:r>
              <a:rPr lang="en-GB" sz="1800" dirty="0" err="1"/>
              <a:t>poslovnim</a:t>
            </a:r>
            <a:r>
              <a:rPr lang="en-GB" sz="1800" dirty="0"/>
              <a:t> </a:t>
            </a:r>
            <a:r>
              <a:rPr lang="en-GB" sz="1800" dirty="0" err="1"/>
              <a:t>procesima</a:t>
            </a:r>
            <a:r>
              <a:rPr lang="en-GB" sz="1800" dirty="0"/>
              <a:t> u </a:t>
            </a:r>
            <a:r>
              <a:rPr lang="en-GB" sz="1800" dirty="0" err="1"/>
              <a:t>analizi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Rješavanje</a:t>
            </a:r>
            <a:r>
              <a:rPr lang="en-GB" sz="1800" dirty="0"/>
              <a:t> </a:t>
            </a:r>
            <a:r>
              <a:rPr lang="en-GB" sz="1800" dirty="0" err="1"/>
              <a:t>specifičnih</a:t>
            </a:r>
            <a:r>
              <a:rPr lang="en-GB" sz="1800" dirty="0"/>
              <a:t> SC </a:t>
            </a:r>
            <a:r>
              <a:rPr lang="en-GB" sz="1800" dirty="0" err="1"/>
              <a:t>problema</a:t>
            </a:r>
            <a:r>
              <a:rPr lang="en-GB" sz="1800" dirty="0"/>
              <a:t>: </a:t>
            </a:r>
            <a:r>
              <a:rPr lang="en-GB" sz="1800" dirty="0" err="1"/>
              <a:t>Kako</a:t>
            </a:r>
            <a:r>
              <a:rPr lang="en-GB" sz="1800" dirty="0"/>
              <a:t> bi se </a:t>
            </a:r>
            <a:r>
              <a:rPr lang="en-GB" sz="1800" dirty="0" err="1"/>
              <a:t>riješili</a:t>
            </a:r>
            <a:r>
              <a:rPr lang="en-GB" sz="1800" dirty="0"/>
              <a:t> </a:t>
            </a:r>
            <a:r>
              <a:rPr lang="en-GB" sz="1800" dirty="0" err="1"/>
              <a:t>specifični</a:t>
            </a:r>
            <a:r>
              <a:rPr lang="en-GB" sz="1800" dirty="0"/>
              <a:t> </a:t>
            </a:r>
            <a:r>
              <a:rPr lang="en-GB" sz="1800" dirty="0" err="1"/>
              <a:t>problemi</a:t>
            </a:r>
            <a:r>
              <a:rPr lang="en-GB" sz="1800" dirty="0"/>
              <a:t> </a:t>
            </a:r>
            <a:r>
              <a:rPr lang="en-GB" sz="1800" dirty="0" err="1"/>
              <a:t>opskrbnog</a:t>
            </a:r>
            <a:r>
              <a:rPr lang="en-GB" sz="1800" dirty="0"/>
              <a:t> </a:t>
            </a:r>
            <a:r>
              <a:rPr lang="en-GB" sz="1800" dirty="0" err="1"/>
              <a:t>lanca</a:t>
            </a:r>
            <a:r>
              <a:rPr lang="en-GB" sz="1800" dirty="0"/>
              <a:t> (SC),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arhitektura</a:t>
            </a:r>
            <a:r>
              <a:rPr lang="en-GB" sz="1800" dirty="0"/>
              <a:t> za </a:t>
            </a:r>
            <a:r>
              <a:rPr lang="en-GB" sz="1800" dirty="0" err="1"/>
              <a:t>aplikacije</a:t>
            </a:r>
            <a:r>
              <a:rPr lang="en-GB" sz="1800" dirty="0"/>
              <a:t> </a:t>
            </a:r>
            <a:r>
              <a:rPr lang="en-GB" sz="1800" dirty="0" err="1"/>
              <a:t>opće</a:t>
            </a:r>
            <a:r>
              <a:rPr lang="en-GB" sz="1800" dirty="0"/>
              <a:t> </a:t>
            </a:r>
            <a:r>
              <a:rPr lang="en-GB" sz="1800" dirty="0" err="1"/>
              <a:t>namjene</a:t>
            </a:r>
            <a:r>
              <a:rPr lang="en-GB" sz="1800" dirty="0"/>
              <a:t> za </a:t>
            </a:r>
            <a:r>
              <a:rPr lang="en-GB" sz="1800" dirty="0" err="1"/>
              <a:t>poslovnu</a:t>
            </a:r>
            <a:r>
              <a:rPr lang="en-GB" sz="1800" dirty="0"/>
              <a:t> </a:t>
            </a:r>
            <a:r>
              <a:rPr lang="en-GB" sz="1800" dirty="0" err="1"/>
              <a:t>inteligenciju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ML </a:t>
            </a:r>
            <a:r>
              <a:rPr lang="en-GB" sz="1800" dirty="0" err="1"/>
              <a:t>modeli</a:t>
            </a:r>
            <a:r>
              <a:rPr lang="en-GB" sz="1800" dirty="0"/>
              <a:t> </a:t>
            </a:r>
            <a:r>
              <a:rPr lang="en-GB" sz="1800" dirty="0" err="1"/>
              <a:t>trebaju</a:t>
            </a:r>
            <a:r>
              <a:rPr lang="en-GB" sz="1800" dirty="0"/>
              <a:t> </a:t>
            </a:r>
            <a:r>
              <a:rPr lang="en-GB" sz="1800" dirty="0" err="1"/>
              <a:t>doraditi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Rješenje</a:t>
            </a:r>
            <a:r>
              <a:rPr lang="en-GB" sz="1800" dirty="0"/>
              <a:t> Equilibrium AI: Equilibrium AI </a:t>
            </a:r>
            <a:r>
              <a:rPr lang="en-GB" sz="1800" dirty="0" err="1"/>
              <a:t>razvio</a:t>
            </a:r>
            <a:r>
              <a:rPr lang="en-GB" sz="1800" dirty="0"/>
              <a:t> je AI &amp; ML </a:t>
            </a:r>
            <a:r>
              <a:rPr lang="en-GB" sz="1800" dirty="0" err="1"/>
              <a:t>platformu</a:t>
            </a:r>
            <a:r>
              <a:rPr lang="en-GB" sz="1800" dirty="0"/>
              <a:t> za </a:t>
            </a:r>
            <a:r>
              <a:rPr lang="en-GB" sz="1800" dirty="0" err="1"/>
              <a:t>transformaciju</a:t>
            </a:r>
            <a:r>
              <a:rPr lang="en-GB" sz="1800" dirty="0"/>
              <a:t> </a:t>
            </a:r>
            <a:r>
              <a:rPr lang="en-GB" sz="1800" dirty="0" err="1"/>
              <a:t>operacija</a:t>
            </a:r>
            <a:r>
              <a:rPr lang="en-GB" sz="1800" dirty="0"/>
              <a:t> </a:t>
            </a:r>
            <a:r>
              <a:rPr lang="en-GB" sz="1800" dirty="0" err="1"/>
              <a:t>opskrbnog</a:t>
            </a:r>
            <a:r>
              <a:rPr lang="en-GB" sz="1800" dirty="0"/>
              <a:t> </a:t>
            </a:r>
            <a:r>
              <a:rPr lang="en-GB" sz="1800" dirty="0" err="1"/>
              <a:t>lanca</a:t>
            </a:r>
            <a:r>
              <a:rPr lang="en-GB" sz="1800" dirty="0"/>
              <a:t>, </a:t>
            </a:r>
            <a:r>
              <a:rPr lang="en-GB" sz="1800" dirty="0" err="1"/>
              <a:t>poboljšanje</a:t>
            </a:r>
            <a:r>
              <a:rPr lang="en-GB" sz="1800" dirty="0"/>
              <a:t> </a:t>
            </a:r>
            <a:r>
              <a:rPr lang="en-GB" sz="1800" dirty="0" err="1"/>
              <a:t>operativne</a:t>
            </a:r>
            <a:r>
              <a:rPr lang="en-GB" sz="1800" dirty="0"/>
              <a:t> </a:t>
            </a:r>
            <a:r>
              <a:rPr lang="en-GB" sz="1800" dirty="0" err="1"/>
              <a:t>učinkovitosti</a:t>
            </a:r>
            <a:r>
              <a:rPr lang="en-GB" sz="1800" dirty="0"/>
              <a:t>, </a:t>
            </a:r>
            <a:r>
              <a:rPr lang="en-GB" sz="1800" dirty="0" err="1"/>
              <a:t>poboljšanje</a:t>
            </a:r>
            <a:r>
              <a:rPr lang="en-GB" sz="1800" dirty="0"/>
              <a:t> </a:t>
            </a:r>
            <a:r>
              <a:rPr lang="en-GB" sz="1800" dirty="0" err="1"/>
              <a:t>donošenja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postizanje</a:t>
            </a:r>
            <a:r>
              <a:rPr lang="en-GB" sz="1800" dirty="0"/>
              <a:t> </a:t>
            </a:r>
            <a:r>
              <a:rPr lang="en-GB" sz="1800" dirty="0" err="1"/>
              <a:t>korporativnih</a:t>
            </a:r>
            <a:r>
              <a:rPr lang="en-GB" sz="1800" dirty="0"/>
              <a:t> </a:t>
            </a:r>
            <a:r>
              <a:rPr lang="en-GB" sz="1800" dirty="0" err="1"/>
              <a:t>ciljeva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Pregled</a:t>
            </a:r>
            <a:r>
              <a:rPr lang="en-GB" sz="1800" dirty="0"/>
              <a:t>: Equilibrium AI ML </a:t>
            </a:r>
            <a:r>
              <a:rPr lang="en-GB" sz="1800" dirty="0" err="1"/>
              <a:t>podaci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cjevovod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 </a:t>
            </a:r>
            <a:r>
              <a:rPr lang="en-GB" sz="1800" dirty="0" err="1"/>
              <a:t>uključuje</a:t>
            </a:r>
            <a:r>
              <a:rPr lang="en-GB" sz="1800" dirty="0"/>
              <a:t> </a:t>
            </a:r>
            <a:r>
              <a:rPr lang="en-GB" sz="1800" dirty="0" err="1"/>
              <a:t>pozadinske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prednje</a:t>
            </a:r>
            <a:r>
              <a:rPr lang="en-GB" sz="1800" dirty="0"/>
              <a:t> </a:t>
            </a:r>
            <a:r>
              <a:rPr lang="en-GB" sz="1800" dirty="0" err="1"/>
              <a:t>operacije</a:t>
            </a:r>
            <a:r>
              <a:rPr lang="en-GB" sz="1800" dirty="0"/>
              <a:t> za </a:t>
            </a:r>
            <a:r>
              <a:rPr lang="en-GB" sz="1800" dirty="0" err="1"/>
              <a:t>stvaranje</a:t>
            </a:r>
            <a:r>
              <a:rPr lang="en-GB" sz="1800" dirty="0"/>
              <a:t> </a:t>
            </a:r>
            <a:r>
              <a:rPr lang="en-GB" sz="1800" dirty="0" err="1"/>
              <a:t>vrijednosti</a:t>
            </a:r>
            <a:r>
              <a:rPr lang="en-GB" sz="1800" dirty="0"/>
              <a:t> za </a:t>
            </a:r>
            <a:r>
              <a:rPr lang="en-GB" sz="1800" dirty="0" err="1"/>
              <a:t>korisnike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Ekstrakcija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: </a:t>
            </a:r>
            <a:r>
              <a:rPr lang="en-GB" sz="1800" dirty="0" err="1"/>
              <a:t>Podaci</a:t>
            </a:r>
            <a:r>
              <a:rPr lang="en-GB" sz="1800" dirty="0"/>
              <a:t> se </a:t>
            </a:r>
            <a:r>
              <a:rPr lang="en-GB" sz="1800" dirty="0" err="1"/>
              <a:t>dobivaju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baza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sustava</a:t>
            </a:r>
            <a:r>
              <a:rPr lang="en-GB" sz="1800" dirty="0"/>
              <a:t> za </a:t>
            </a:r>
            <a:r>
              <a:rPr lang="en-GB" sz="1800" dirty="0" err="1"/>
              <a:t>planiranje</a:t>
            </a:r>
            <a:r>
              <a:rPr lang="en-GB" sz="1800" dirty="0"/>
              <a:t> </a:t>
            </a:r>
            <a:r>
              <a:rPr lang="en-GB" sz="1800" dirty="0" err="1"/>
              <a:t>poslovnih</a:t>
            </a:r>
            <a:r>
              <a:rPr lang="en-GB" sz="1800" dirty="0"/>
              <a:t> </a:t>
            </a:r>
            <a:r>
              <a:rPr lang="en-GB" sz="1800" dirty="0" err="1"/>
              <a:t>resursa</a:t>
            </a:r>
            <a:r>
              <a:rPr lang="en-GB" sz="1800" dirty="0"/>
              <a:t>, </a:t>
            </a:r>
            <a:r>
              <a:rPr lang="en-GB" sz="1800" dirty="0" err="1"/>
              <a:t>aplikacija</a:t>
            </a:r>
            <a:r>
              <a:rPr lang="en-GB" sz="1800" dirty="0"/>
              <a:t>, </a:t>
            </a:r>
            <a:r>
              <a:rPr lang="en-GB" sz="1800" dirty="0" err="1"/>
              <a:t>ravnih</a:t>
            </a:r>
            <a:r>
              <a:rPr lang="en-GB" sz="1800" dirty="0"/>
              <a:t> </a:t>
            </a:r>
            <a:r>
              <a:rPr lang="en-GB" sz="1800" dirty="0" err="1"/>
              <a:t>datoteka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web/internet </a:t>
            </a:r>
            <a:r>
              <a:rPr lang="en-GB" sz="1800" dirty="0" err="1"/>
              <a:t>izvora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Učitavači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: </a:t>
            </a:r>
            <a:r>
              <a:rPr lang="en-GB" sz="1800" dirty="0" err="1"/>
              <a:t>unaprijed</a:t>
            </a:r>
            <a:r>
              <a:rPr lang="en-GB" sz="1800" dirty="0"/>
              <a:t> </a:t>
            </a:r>
            <a:r>
              <a:rPr lang="en-GB" sz="1800" dirty="0" err="1"/>
              <a:t>programirani</a:t>
            </a:r>
            <a:r>
              <a:rPr lang="en-GB" sz="1800" dirty="0"/>
              <a:t> </a:t>
            </a:r>
            <a:r>
              <a:rPr lang="en-GB" sz="1800" dirty="0" err="1"/>
              <a:t>učitavači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</a:t>
            </a:r>
            <a:r>
              <a:rPr lang="en-GB" sz="1800" dirty="0" err="1"/>
              <a:t>čiste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pretprocesiraju</a:t>
            </a:r>
            <a:r>
              <a:rPr lang="en-GB" sz="1800" dirty="0"/>
              <a:t> </a:t>
            </a:r>
            <a:r>
              <a:rPr lang="en-GB" sz="1800" dirty="0" err="1"/>
              <a:t>podatke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različitih</a:t>
            </a:r>
            <a:r>
              <a:rPr lang="en-GB" sz="1800" dirty="0"/>
              <a:t> </a:t>
            </a:r>
            <a:r>
              <a:rPr lang="en-GB" sz="1800" dirty="0" err="1"/>
              <a:t>izvora</a:t>
            </a:r>
            <a:r>
              <a:rPr lang="en-GB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70976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Cjevovod podataka i znanja o ML-u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 err="1"/>
              <a:t>Koraci</a:t>
            </a:r>
            <a:r>
              <a:rPr lang="en-GB" sz="1800" dirty="0"/>
              <a:t> </a:t>
            </a:r>
            <a:r>
              <a:rPr lang="en-GB" sz="1800" dirty="0" err="1"/>
              <a:t>pretprocesiranja</a:t>
            </a:r>
            <a:r>
              <a:rPr lang="en-GB" sz="1800" dirty="0"/>
              <a:t>: </a:t>
            </a:r>
            <a:r>
              <a:rPr lang="en-GB" sz="1800" dirty="0" err="1"/>
              <a:t>Provjera</a:t>
            </a:r>
            <a:r>
              <a:rPr lang="en-GB" sz="1800" dirty="0"/>
              <a:t> </a:t>
            </a:r>
            <a:r>
              <a:rPr lang="en-GB" sz="1800" dirty="0" err="1"/>
              <a:t>pogrešnih</a:t>
            </a:r>
            <a:r>
              <a:rPr lang="en-GB" sz="1800" dirty="0"/>
              <a:t> </a:t>
            </a:r>
            <a:r>
              <a:rPr lang="en-GB" sz="1800" dirty="0" err="1"/>
              <a:t>unosa</a:t>
            </a:r>
            <a:r>
              <a:rPr lang="en-GB" sz="1800" dirty="0"/>
              <a:t>, </a:t>
            </a:r>
            <a:r>
              <a:rPr lang="en-GB" sz="1800" dirty="0" err="1"/>
              <a:t>nelogičkih</a:t>
            </a:r>
            <a:r>
              <a:rPr lang="en-GB" sz="1800" dirty="0"/>
              <a:t> </a:t>
            </a:r>
            <a:r>
              <a:rPr lang="en-GB" sz="1800" dirty="0" err="1"/>
              <a:t>vrijednosti</a:t>
            </a:r>
            <a:r>
              <a:rPr lang="en-GB" sz="1800" dirty="0"/>
              <a:t>, </a:t>
            </a:r>
            <a:r>
              <a:rPr lang="en-GB" sz="1800" dirty="0" err="1"/>
              <a:t>ekstrema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spajanje</a:t>
            </a:r>
            <a:r>
              <a:rPr lang="en-GB" sz="1800" dirty="0"/>
              <a:t> </a:t>
            </a:r>
            <a:r>
              <a:rPr lang="en-GB" sz="1800" dirty="0" err="1"/>
              <a:t>vanjskih</a:t>
            </a:r>
            <a:r>
              <a:rPr lang="en-GB" sz="1800" dirty="0"/>
              <a:t> </a:t>
            </a:r>
            <a:r>
              <a:rPr lang="en-GB" sz="1800" dirty="0" err="1"/>
              <a:t>faktora</a:t>
            </a:r>
            <a:r>
              <a:rPr lang="en-GB" sz="1800" dirty="0"/>
              <a:t> s </a:t>
            </a:r>
            <a:r>
              <a:rPr lang="en-GB" sz="1800" dirty="0" err="1"/>
              <a:t>internim</a:t>
            </a:r>
            <a:r>
              <a:rPr lang="en-GB" sz="1800" dirty="0"/>
              <a:t> </a:t>
            </a:r>
            <a:r>
              <a:rPr lang="en-GB" sz="1800" dirty="0" err="1"/>
              <a:t>podacima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Važnost</a:t>
            </a:r>
            <a:r>
              <a:rPr lang="en-GB" sz="1800" dirty="0"/>
              <a:t> </a:t>
            </a:r>
            <a:r>
              <a:rPr lang="en-GB" sz="1800" dirty="0" err="1"/>
              <a:t>vanjskih</a:t>
            </a:r>
            <a:r>
              <a:rPr lang="en-GB" sz="1800" dirty="0"/>
              <a:t> </a:t>
            </a:r>
            <a:r>
              <a:rPr lang="en-GB" sz="1800" dirty="0" err="1"/>
              <a:t>čimbenika</a:t>
            </a:r>
            <a:r>
              <a:rPr lang="en-GB" sz="1800" dirty="0"/>
              <a:t>: </a:t>
            </a:r>
            <a:r>
              <a:rPr lang="en-GB" sz="1800" dirty="0" err="1"/>
              <a:t>vanjski</a:t>
            </a:r>
            <a:r>
              <a:rPr lang="en-GB" sz="1800" dirty="0"/>
              <a:t> </a:t>
            </a:r>
            <a:r>
              <a:rPr lang="en-GB" sz="1800" dirty="0" err="1"/>
              <a:t>čimbenici</a:t>
            </a:r>
            <a:r>
              <a:rPr lang="en-GB" sz="1800" dirty="0"/>
              <a:t> </a:t>
            </a:r>
            <a:r>
              <a:rPr lang="en-GB" sz="1800" dirty="0" err="1"/>
              <a:t>kao</a:t>
            </a:r>
            <a:r>
              <a:rPr lang="en-GB" sz="1800" dirty="0"/>
              <a:t> </a:t>
            </a:r>
            <a:r>
              <a:rPr lang="en-GB" sz="1800" dirty="0" err="1"/>
              <a:t>što</a:t>
            </a:r>
            <a:r>
              <a:rPr lang="en-GB" sz="1800" dirty="0"/>
              <a:t> </a:t>
            </a:r>
            <a:r>
              <a:rPr lang="en-GB" sz="1800" dirty="0" err="1"/>
              <a:t>su</a:t>
            </a:r>
            <a:r>
              <a:rPr lang="en-GB" sz="1800" dirty="0"/>
              <a:t> </a:t>
            </a:r>
            <a:r>
              <a:rPr lang="en-GB" sz="1800" dirty="0" err="1"/>
              <a:t>vremenski</a:t>
            </a:r>
            <a:r>
              <a:rPr lang="en-GB" sz="1800" dirty="0"/>
              <a:t> </a:t>
            </a:r>
            <a:r>
              <a:rPr lang="en-GB" sz="1800" dirty="0" err="1"/>
              <a:t>podaci</a:t>
            </a:r>
            <a:r>
              <a:rPr lang="en-GB" sz="1800" dirty="0"/>
              <a:t>, </a:t>
            </a:r>
            <a:r>
              <a:rPr lang="en-GB" sz="1800" dirty="0" err="1"/>
              <a:t>indeks</a:t>
            </a:r>
            <a:r>
              <a:rPr lang="en-GB" sz="1800" dirty="0"/>
              <a:t> </a:t>
            </a:r>
            <a:r>
              <a:rPr lang="en-GB" sz="1800" dirty="0" err="1"/>
              <a:t>potrošačkih</a:t>
            </a:r>
            <a:r>
              <a:rPr lang="en-GB" sz="1800" dirty="0"/>
              <a:t> </a:t>
            </a:r>
            <a:r>
              <a:rPr lang="en-GB" sz="1800" dirty="0" err="1"/>
              <a:t>cijena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demografske</a:t>
            </a:r>
            <a:r>
              <a:rPr lang="en-GB" sz="1800" dirty="0"/>
              <a:t> </a:t>
            </a:r>
            <a:r>
              <a:rPr lang="en-GB" sz="1800" dirty="0" err="1"/>
              <a:t>karakteristike</a:t>
            </a:r>
            <a:r>
              <a:rPr lang="en-GB" sz="1800" dirty="0"/>
              <a:t> </a:t>
            </a:r>
            <a:r>
              <a:rPr lang="en-GB" sz="1800" dirty="0" err="1"/>
              <a:t>obogaćuju</a:t>
            </a:r>
            <a:r>
              <a:rPr lang="en-GB" sz="1800" dirty="0"/>
              <a:t> </a:t>
            </a:r>
            <a:r>
              <a:rPr lang="en-GB" sz="1800" dirty="0" err="1"/>
              <a:t>skup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za ML </a:t>
            </a:r>
            <a:r>
              <a:rPr lang="en-GB" sz="1800" dirty="0" err="1"/>
              <a:t>modele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Pretprocesirani</a:t>
            </a:r>
            <a:r>
              <a:rPr lang="en-GB" sz="1800" dirty="0"/>
              <a:t> </a:t>
            </a:r>
            <a:r>
              <a:rPr lang="en-GB" sz="1800" dirty="0" err="1"/>
              <a:t>podaci</a:t>
            </a:r>
            <a:r>
              <a:rPr lang="en-GB" sz="1800" dirty="0"/>
              <a:t>: </a:t>
            </a:r>
            <a:r>
              <a:rPr lang="en-GB" sz="1800" dirty="0" err="1"/>
              <a:t>Nakon</a:t>
            </a:r>
            <a:r>
              <a:rPr lang="en-GB" sz="1800" dirty="0"/>
              <a:t> </a:t>
            </a:r>
            <a:r>
              <a:rPr lang="en-GB" sz="1800" dirty="0" err="1"/>
              <a:t>predprocesiranja</a:t>
            </a:r>
            <a:r>
              <a:rPr lang="en-GB" sz="1800" dirty="0"/>
              <a:t>, </a:t>
            </a:r>
            <a:r>
              <a:rPr lang="en-GB" sz="1800" dirty="0" err="1"/>
              <a:t>podaci</a:t>
            </a:r>
            <a:r>
              <a:rPr lang="en-GB" sz="1800" dirty="0"/>
              <a:t> </a:t>
            </a:r>
            <a:r>
              <a:rPr lang="en-GB" sz="1800" dirty="0" err="1"/>
              <a:t>prolaze</a:t>
            </a:r>
            <a:r>
              <a:rPr lang="en-GB" sz="1800" dirty="0"/>
              <a:t> </a:t>
            </a:r>
            <a:r>
              <a:rPr lang="en-GB" sz="1800" dirty="0" err="1"/>
              <a:t>detekciju</a:t>
            </a:r>
            <a:r>
              <a:rPr lang="en-GB" sz="1800" dirty="0"/>
              <a:t> </a:t>
            </a:r>
            <a:r>
              <a:rPr lang="en-GB" sz="1800" dirty="0" err="1"/>
              <a:t>signala</a:t>
            </a:r>
            <a:r>
              <a:rPr lang="en-GB" sz="1800" dirty="0"/>
              <a:t>, </a:t>
            </a:r>
            <a:r>
              <a:rPr lang="en-GB" sz="1800" dirty="0" err="1"/>
              <a:t>uklanjanje</a:t>
            </a:r>
            <a:r>
              <a:rPr lang="en-GB" sz="1800" dirty="0"/>
              <a:t> </a:t>
            </a:r>
            <a:r>
              <a:rPr lang="en-GB" sz="1800" dirty="0" err="1"/>
              <a:t>šuma</a:t>
            </a:r>
            <a:r>
              <a:rPr lang="en-GB" sz="1800" dirty="0"/>
              <a:t>, </a:t>
            </a:r>
            <a:r>
              <a:rPr lang="en-GB" sz="1800" dirty="0" err="1"/>
              <a:t>inženjering</a:t>
            </a:r>
            <a:r>
              <a:rPr lang="en-GB" sz="1800" dirty="0"/>
              <a:t> </a:t>
            </a:r>
            <a:r>
              <a:rPr lang="en-GB" sz="1800" dirty="0" err="1"/>
              <a:t>značajki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podjelu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niz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ispitne</a:t>
            </a:r>
            <a:r>
              <a:rPr lang="en-GB" sz="1800" dirty="0"/>
              <a:t> </a:t>
            </a:r>
            <a:r>
              <a:rPr lang="en-GB" sz="1800" dirty="0" err="1"/>
              <a:t>skupove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Izlaz</a:t>
            </a:r>
            <a:r>
              <a:rPr lang="en-GB" sz="1800" dirty="0"/>
              <a:t>: </a:t>
            </a:r>
            <a:r>
              <a:rPr lang="en-GB" sz="1800" dirty="0" err="1"/>
              <a:t>Izlazni</a:t>
            </a:r>
            <a:r>
              <a:rPr lang="en-GB" sz="1800" dirty="0"/>
              <a:t> </a:t>
            </a:r>
            <a:r>
              <a:rPr lang="en-GB" sz="1800" dirty="0" err="1"/>
              <a:t>stupanj</a:t>
            </a:r>
            <a:r>
              <a:rPr lang="en-GB" sz="1800" dirty="0"/>
              <a:t> </a:t>
            </a:r>
            <a:r>
              <a:rPr lang="en-GB" sz="1800" dirty="0" err="1"/>
              <a:t>uključuje</a:t>
            </a:r>
            <a:r>
              <a:rPr lang="en-GB" sz="1800" dirty="0"/>
              <a:t> </a:t>
            </a:r>
            <a:r>
              <a:rPr lang="en-GB" sz="1800" dirty="0" err="1"/>
              <a:t>vizualizaciju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razvoj</a:t>
            </a:r>
            <a:r>
              <a:rPr lang="en-GB" sz="1800" dirty="0"/>
              <a:t> ML &amp; AI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dijeljenje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ponekad</a:t>
            </a:r>
            <a:r>
              <a:rPr lang="en-GB" sz="1800" dirty="0"/>
              <a:t> bez </a:t>
            </a:r>
            <a:r>
              <a:rPr lang="en-GB" sz="1800" dirty="0" err="1"/>
              <a:t>primjene</a:t>
            </a:r>
            <a:r>
              <a:rPr lang="en-GB" sz="1800" dirty="0"/>
              <a:t> ML </a:t>
            </a:r>
            <a:r>
              <a:rPr lang="en-GB" sz="1800" dirty="0" err="1"/>
              <a:t>modela</a:t>
            </a:r>
            <a:r>
              <a:rPr lang="en-GB" sz="1800" dirty="0"/>
              <a:t> u </a:t>
            </a:r>
            <a:r>
              <a:rPr lang="en-GB" sz="1800" dirty="0" err="1"/>
              <a:t>svrhe</a:t>
            </a:r>
            <a:r>
              <a:rPr lang="en-GB" sz="1800" dirty="0"/>
              <a:t> </a:t>
            </a:r>
            <a:r>
              <a:rPr lang="en-GB" sz="1800" dirty="0" err="1"/>
              <a:t>izvješćivanja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Utjecaj</a:t>
            </a:r>
            <a:r>
              <a:rPr lang="en-GB" sz="1800" dirty="0"/>
              <a:t>: ML </a:t>
            </a:r>
            <a:r>
              <a:rPr lang="en-GB" sz="1800" dirty="0" err="1"/>
              <a:t>modeli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uvidi</a:t>
            </a:r>
            <a:r>
              <a:rPr lang="en-GB" sz="1800" dirty="0"/>
              <a:t> </a:t>
            </a:r>
            <a:r>
              <a:rPr lang="en-GB" sz="1800" dirty="0" err="1"/>
              <a:t>izvedeni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procesa</a:t>
            </a:r>
            <a:r>
              <a:rPr lang="en-GB" sz="1800" dirty="0"/>
              <a:t> </a:t>
            </a:r>
            <a:r>
              <a:rPr lang="en-GB" sz="1800" dirty="0" err="1"/>
              <a:t>pridonose</a:t>
            </a:r>
            <a:r>
              <a:rPr lang="en-GB" sz="1800" dirty="0"/>
              <a:t> </a:t>
            </a:r>
            <a:r>
              <a:rPr lang="en-GB" sz="1800" dirty="0" err="1"/>
              <a:t>informiranom</a:t>
            </a:r>
            <a:r>
              <a:rPr lang="en-GB" sz="1800" dirty="0"/>
              <a:t> </a:t>
            </a:r>
            <a:r>
              <a:rPr lang="en-GB" sz="1800" dirty="0" err="1"/>
              <a:t>donošenju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organizacijskom</a:t>
            </a:r>
            <a:r>
              <a:rPr lang="en-GB" sz="1800" dirty="0"/>
              <a:t> </a:t>
            </a:r>
            <a:r>
              <a:rPr lang="en-GB" sz="1800" dirty="0" err="1"/>
              <a:t>uspjehu</a:t>
            </a:r>
            <a:r>
              <a:rPr lang="en-GB" sz="1800" dirty="0"/>
              <a:t> u </a:t>
            </a:r>
            <a:r>
              <a:rPr lang="en-GB" sz="1800" dirty="0" err="1"/>
              <a:t>operacijama</a:t>
            </a:r>
            <a:r>
              <a:rPr lang="en-GB" sz="1800" dirty="0"/>
              <a:t> </a:t>
            </a:r>
            <a:r>
              <a:rPr lang="en-GB" sz="1800" dirty="0" err="1"/>
              <a:t>opskrbnog</a:t>
            </a:r>
            <a:r>
              <a:rPr lang="en-GB" sz="1800" dirty="0"/>
              <a:t> </a:t>
            </a:r>
            <a:r>
              <a:rPr lang="en-GB" sz="1800" dirty="0" err="1"/>
              <a:t>lanca</a:t>
            </a:r>
            <a:r>
              <a:rPr lang="en-GB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05022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Cjevovod podataka i znanja o ML-u</a:t>
            </a: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708" y="1127441"/>
            <a:ext cx="8213123" cy="485322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3163330" y="5891768"/>
            <a:ext cx="6096000" cy="34624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pl-PL" sz="11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Figure. The typical visualization part of ML platform in SCs.</a:t>
            </a:r>
            <a:endParaRPr lang="en-GB" sz="1100" dirty="0"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908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ML i SC poslovni podaci</a:t>
            </a:r>
          </a:p>
        </p:txBody>
      </p:sp>
      <p:sp>
        <p:nvSpPr>
          <p:cNvPr id="3" name="Rectangle 2"/>
          <p:cNvSpPr/>
          <p:nvPr/>
        </p:nvSpPr>
        <p:spPr>
          <a:xfrm>
            <a:off x="3163330" y="5891768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11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Slika. Statističke karakteristike proizvoda u lancu opskrbe hranom (sažeto za sve proizvode).</a:t>
            </a:r>
            <a:endParaRPr lang="en-GB" sz="1100" dirty="0"/>
          </a:p>
        </p:txBody>
      </p:sp>
      <p:pic>
        <p:nvPicPr>
          <p:cNvPr id="5" name="Picture 4" descr="C:\Users\Logistika\Desktop\draftovi\Features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897" y="1135679"/>
            <a:ext cx="8204886" cy="48285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1268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ML for SC </a:t>
            </a:r>
            <a:r>
              <a:rPr lang="en-GB" dirty="0" err="1"/>
              <a:t>poslovni</a:t>
            </a:r>
            <a:r>
              <a:rPr lang="en-GB" dirty="0"/>
              <a:t> problem</a:t>
            </a:r>
            <a:endParaRPr lang="pl-PL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377" y="1219141"/>
            <a:ext cx="9344025" cy="494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0279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Sažetak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298651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Integracija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strojnog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učenja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(ML) u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procese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poslovne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inteligencije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(BI)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revolucionira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donošenje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odluka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temeljeno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podacima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Platforma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AI &amp; ML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tvrtke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Equilibrium AI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transformira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operacije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opskrbnog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lanca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poboljšavajući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učinkovitost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donošenje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odluka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Predobrada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uključujući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ekstrakciju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čišćenje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ključna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je za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učinkovitost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ML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modela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Vanjski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čimbenici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obogaćuju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skupove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za ML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modele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pridonoseći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točnijim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uvidima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U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konačnici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, ML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modeli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uvidi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izvedeni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iz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analitike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osnažuju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informirano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donošenje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odluka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potiču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organizacijski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uspjeh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operacijama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opskrbnog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lanca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l-PL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3A998-744A-440F-AE8F-9811B2AC4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Sažetak</a:t>
            </a:r>
            <a:endParaRPr lang="en-US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652855-A5A6-0E67-7E8B-7486BE6CC7F2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800" err="1">
                <a:latin typeface="Tahoma"/>
                <a:ea typeface="Tahoma"/>
                <a:cs typeface="Tahoma"/>
              </a:rPr>
              <a:t>Automatizirana</a:t>
            </a:r>
            <a:r>
              <a:rPr lang="en-US" sz="1800" dirty="0">
                <a:latin typeface="Tahoma"/>
                <a:ea typeface="Tahoma"/>
                <a:cs typeface="Tahoma"/>
              </a:rPr>
              <a:t> ML (</a:t>
            </a:r>
            <a:r>
              <a:rPr lang="en-US" sz="1800" err="1">
                <a:latin typeface="Tahoma"/>
                <a:ea typeface="Tahoma"/>
                <a:cs typeface="Tahoma"/>
              </a:rPr>
              <a:t>AutoML</a:t>
            </a:r>
            <a:r>
              <a:rPr lang="en-US" sz="1800" dirty="0">
                <a:latin typeface="Tahoma"/>
                <a:ea typeface="Tahoma"/>
                <a:cs typeface="Tahoma"/>
              </a:rPr>
              <a:t>) </a:t>
            </a:r>
            <a:r>
              <a:rPr lang="en-US" sz="1800" err="1">
                <a:latin typeface="Tahoma"/>
                <a:ea typeface="Tahoma"/>
                <a:cs typeface="Tahoma"/>
              </a:rPr>
              <a:t>rješenja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pojednostavljuju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odabir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modela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i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podešavanje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hiperparametara</a:t>
            </a:r>
            <a:r>
              <a:rPr lang="en-US" sz="1800" dirty="0">
                <a:latin typeface="Tahoma"/>
                <a:ea typeface="Tahoma"/>
                <a:cs typeface="Tahoma"/>
              </a:rPr>
              <a:t>, </a:t>
            </a:r>
            <a:r>
              <a:rPr lang="en-US" sz="1800" err="1">
                <a:latin typeface="Tahoma"/>
                <a:ea typeface="Tahoma"/>
                <a:cs typeface="Tahoma"/>
              </a:rPr>
              <a:t>čineći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naprednu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analitiku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pristupačnijom</a:t>
            </a:r>
            <a:r>
              <a:rPr lang="en-US" sz="1800" dirty="0">
                <a:latin typeface="Tahoma"/>
                <a:ea typeface="Tahoma"/>
                <a:cs typeface="Tahoma"/>
              </a:rPr>
              <a:t>. </a:t>
            </a:r>
          </a:p>
          <a:p>
            <a:r>
              <a:rPr lang="en-US" sz="1800" err="1">
                <a:latin typeface="Tahoma"/>
                <a:ea typeface="Tahoma"/>
                <a:cs typeface="Tahoma"/>
              </a:rPr>
              <a:t>Obrada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podataka</a:t>
            </a:r>
            <a:r>
              <a:rPr lang="en-US" sz="1800" dirty="0">
                <a:latin typeface="Tahoma"/>
                <a:ea typeface="Tahoma"/>
                <a:cs typeface="Tahoma"/>
              </a:rPr>
              <a:t> u </a:t>
            </a:r>
            <a:r>
              <a:rPr lang="en-US" sz="1800" err="1">
                <a:latin typeface="Tahoma"/>
                <a:ea typeface="Tahoma"/>
                <a:cs typeface="Tahoma"/>
              </a:rPr>
              <a:t>stvarnom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vremenu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i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prediktivna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analitika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poboljšavaju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otpornost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opskrbnog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lanca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identificiranjem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potencijalnih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poremećaja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prije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nego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što</a:t>
            </a:r>
            <a:r>
              <a:rPr lang="en-US" sz="1800" dirty="0">
                <a:latin typeface="Tahoma"/>
                <a:ea typeface="Tahoma"/>
                <a:cs typeface="Tahoma"/>
              </a:rPr>
              <a:t> se </a:t>
            </a:r>
            <a:r>
              <a:rPr lang="en-US" sz="1800" err="1">
                <a:latin typeface="Tahoma"/>
                <a:ea typeface="Tahoma"/>
                <a:cs typeface="Tahoma"/>
              </a:rPr>
              <a:t>dogode</a:t>
            </a:r>
            <a:r>
              <a:rPr lang="en-US" sz="1800" dirty="0">
                <a:latin typeface="Tahoma"/>
                <a:ea typeface="Tahoma"/>
                <a:cs typeface="Tahoma"/>
              </a:rPr>
              <a:t>. </a:t>
            </a:r>
          </a:p>
          <a:p>
            <a:r>
              <a:rPr lang="en-US" sz="1800" err="1">
                <a:latin typeface="Tahoma"/>
                <a:ea typeface="Tahoma"/>
                <a:cs typeface="Tahoma"/>
              </a:rPr>
              <a:t>Objašnjivost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i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interpretabilnost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modela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strojnog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učenja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ključni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su</a:t>
            </a:r>
            <a:r>
              <a:rPr lang="en-US" sz="1800" dirty="0">
                <a:latin typeface="Tahoma"/>
                <a:ea typeface="Tahoma"/>
                <a:cs typeface="Tahoma"/>
              </a:rPr>
              <a:t> za </a:t>
            </a:r>
            <a:r>
              <a:rPr lang="en-US" sz="1800" err="1">
                <a:latin typeface="Tahoma"/>
                <a:ea typeface="Tahoma"/>
                <a:cs typeface="Tahoma"/>
              </a:rPr>
              <a:t>stjecanje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povjerenja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dionika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i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osiguravanje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usklađenosti</a:t>
            </a:r>
            <a:r>
              <a:rPr lang="en-US" sz="1800" dirty="0">
                <a:latin typeface="Tahoma"/>
                <a:ea typeface="Tahoma"/>
                <a:cs typeface="Tahoma"/>
              </a:rPr>
              <a:t> s </a:t>
            </a:r>
            <a:r>
              <a:rPr lang="en-US" sz="1800" err="1">
                <a:latin typeface="Tahoma"/>
                <a:ea typeface="Tahoma"/>
                <a:cs typeface="Tahoma"/>
              </a:rPr>
              <a:t>propisima</a:t>
            </a:r>
            <a:r>
              <a:rPr lang="en-US" sz="1800" dirty="0">
                <a:latin typeface="Tahoma"/>
                <a:ea typeface="Tahoma"/>
                <a:cs typeface="Tahoma"/>
              </a:rPr>
              <a:t>. </a:t>
            </a:r>
            <a:endParaRPr lang="en-US" sz="1800"/>
          </a:p>
          <a:p>
            <a:r>
              <a:rPr lang="en-US" sz="1800" dirty="0">
                <a:latin typeface="Tahoma"/>
                <a:ea typeface="Tahoma"/>
                <a:cs typeface="Tahoma"/>
              </a:rPr>
              <a:t>AI &amp; ML </a:t>
            </a:r>
            <a:r>
              <a:rPr lang="en-US" sz="1800" err="1">
                <a:latin typeface="Tahoma"/>
                <a:ea typeface="Tahoma"/>
                <a:cs typeface="Tahoma"/>
              </a:rPr>
              <a:t>rješenja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temeljena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na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oblaku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omogućuju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skalabilnost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i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integraciju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na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više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dodirnih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točaka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opskrbnog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lanca</a:t>
            </a:r>
            <a:r>
              <a:rPr lang="en-US" sz="1800" dirty="0">
                <a:latin typeface="Tahoma"/>
                <a:ea typeface="Tahoma"/>
                <a:cs typeface="Tahoma"/>
              </a:rPr>
              <a:t>. </a:t>
            </a:r>
          </a:p>
          <a:p>
            <a:r>
              <a:rPr lang="en-US" sz="1800" dirty="0">
                <a:latin typeface="Tahoma"/>
                <a:ea typeface="Tahoma"/>
                <a:cs typeface="Tahoma"/>
              </a:rPr>
              <a:t>U </a:t>
            </a:r>
            <a:r>
              <a:rPr lang="en-US" sz="1800" err="1">
                <a:latin typeface="Tahoma"/>
                <a:ea typeface="Tahoma"/>
                <a:cs typeface="Tahoma"/>
              </a:rPr>
              <a:t>konačnici</a:t>
            </a:r>
            <a:r>
              <a:rPr lang="en-US" sz="1800" dirty="0">
                <a:latin typeface="Tahoma"/>
                <a:ea typeface="Tahoma"/>
                <a:cs typeface="Tahoma"/>
              </a:rPr>
              <a:t>, ML </a:t>
            </a:r>
            <a:r>
              <a:rPr lang="en-US" sz="1800" err="1">
                <a:latin typeface="Tahoma"/>
                <a:ea typeface="Tahoma"/>
                <a:cs typeface="Tahoma"/>
              </a:rPr>
              <a:t>modeli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i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uvidi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izvedeni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iz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analitike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podataka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osnažuju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informirano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donošenje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odluka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i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potiču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organizacijski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uspjeh</a:t>
            </a:r>
            <a:r>
              <a:rPr lang="en-US" sz="1800" dirty="0">
                <a:latin typeface="Tahoma"/>
                <a:ea typeface="Tahoma"/>
                <a:cs typeface="Tahoma"/>
              </a:rPr>
              <a:t> u </a:t>
            </a:r>
            <a:r>
              <a:rPr lang="en-US" sz="1800" err="1">
                <a:latin typeface="Tahoma"/>
                <a:ea typeface="Tahoma"/>
                <a:cs typeface="Tahoma"/>
              </a:rPr>
              <a:t>operacijama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opskrbnog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err="1">
                <a:latin typeface="Tahoma"/>
                <a:ea typeface="Tahoma"/>
                <a:cs typeface="Tahoma"/>
              </a:rPr>
              <a:t>lanca</a:t>
            </a:r>
            <a:r>
              <a:rPr lang="en-US" sz="1800" dirty="0">
                <a:latin typeface="Tahoma"/>
                <a:ea typeface="Tahoma"/>
                <a:cs typeface="Tahoma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993714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/>
              <a:t>Hvala na pažnji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Autori: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Dario Šebalj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Mirčetić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dirty="0"/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Zadnja verzija: Lipanj 2025.</a:t>
            </a:r>
          </a:p>
        </p:txBody>
      </p:sp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Sadržaj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n-GB" sz="2000" dirty="0" err="1"/>
              <a:t>Što</a:t>
            </a:r>
            <a:r>
              <a:rPr lang="en-GB" sz="2000" dirty="0"/>
              <a:t> je </a:t>
            </a:r>
            <a:r>
              <a:rPr lang="en-GB" sz="2000" dirty="0" err="1"/>
              <a:t>strojno</a:t>
            </a:r>
            <a:r>
              <a:rPr lang="en-GB" sz="2000" dirty="0"/>
              <a:t> </a:t>
            </a:r>
            <a:r>
              <a:rPr lang="en-GB" sz="2000" dirty="0" err="1"/>
              <a:t>učenje</a:t>
            </a:r>
            <a:r>
              <a:rPr lang="en-GB" sz="2000" dirty="0"/>
              <a:t>?</a:t>
            </a:r>
          </a:p>
          <a:p>
            <a:r>
              <a:rPr lang="en-GB" sz="2000" dirty="0" err="1"/>
              <a:t>Temelji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teorijske</a:t>
            </a:r>
            <a:r>
              <a:rPr lang="en-GB" sz="2000" dirty="0"/>
              <a:t> </a:t>
            </a:r>
            <a:r>
              <a:rPr lang="en-GB" sz="2000" dirty="0" err="1"/>
              <a:t>postavke</a:t>
            </a:r>
            <a:r>
              <a:rPr lang="en-GB" sz="2000" dirty="0"/>
              <a:t> ML-a</a:t>
            </a:r>
          </a:p>
          <a:p>
            <a:r>
              <a:rPr lang="en-GB" sz="2000" dirty="0" err="1"/>
              <a:t>Poslovna</a:t>
            </a:r>
            <a:r>
              <a:rPr lang="en-GB" sz="2000" dirty="0"/>
              <a:t> </a:t>
            </a:r>
            <a:r>
              <a:rPr lang="en-GB" sz="2000" dirty="0" err="1"/>
              <a:t>inteligencija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pranje</a:t>
            </a:r>
            <a:r>
              <a:rPr lang="en-GB" sz="2000" dirty="0"/>
              <a:t> </a:t>
            </a:r>
            <a:r>
              <a:rPr lang="en-GB" sz="2000" dirty="0" err="1"/>
              <a:t>novca</a:t>
            </a:r>
            <a:r>
              <a:rPr lang="en-GB" sz="2000" dirty="0"/>
              <a:t> u SC-</a:t>
            </a:r>
            <a:r>
              <a:rPr lang="en-GB" sz="2000" dirty="0" err="1"/>
              <a:t>ovima</a:t>
            </a:r>
            <a:endParaRPr lang="en-GB" sz="2000" dirty="0"/>
          </a:p>
          <a:p>
            <a:r>
              <a:rPr lang="en-GB" sz="2000" dirty="0"/>
              <a:t>ML </a:t>
            </a:r>
            <a:r>
              <a:rPr lang="en-GB" sz="2000" dirty="0" err="1"/>
              <a:t>i</a:t>
            </a:r>
            <a:r>
              <a:rPr lang="en-GB" sz="2000" dirty="0"/>
              <a:t> SC </a:t>
            </a:r>
            <a:r>
              <a:rPr lang="en-GB" sz="2000" dirty="0" err="1"/>
              <a:t>poslovni</a:t>
            </a:r>
            <a:r>
              <a:rPr lang="en-GB" sz="2000" dirty="0"/>
              <a:t> </a:t>
            </a:r>
            <a:r>
              <a:rPr lang="en-GB" sz="2000" dirty="0" err="1"/>
              <a:t>podaci</a:t>
            </a:r>
            <a:endParaRPr lang="en-GB" sz="2000" dirty="0"/>
          </a:p>
          <a:p>
            <a:r>
              <a:rPr lang="en-GB" sz="2000" dirty="0"/>
              <a:t>ML for SC </a:t>
            </a:r>
            <a:r>
              <a:rPr lang="en-GB" sz="2000" dirty="0" err="1"/>
              <a:t>poslovni</a:t>
            </a:r>
            <a:r>
              <a:rPr lang="en-GB" sz="2000" dirty="0"/>
              <a:t> problem</a:t>
            </a:r>
            <a:endParaRPr lang="sr-Latn-RS" sz="2000" dirty="0"/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Što je strojno učenje?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 err="1"/>
              <a:t>Strojno</a:t>
            </a:r>
            <a:r>
              <a:rPr lang="en-GB" sz="1800" dirty="0"/>
              <a:t> </a:t>
            </a:r>
            <a:r>
              <a:rPr lang="en-GB" sz="1800" dirty="0" err="1"/>
              <a:t>učenje</a:t>
            </a:r>
            <a:r>
              <a:rPr lang="en-GB" sz="1800" dirty="0"/>
              <a:t> </a:t>
            </a:r>
            <a:r>
              <a:rPr lang="en-GB" sz="1800" dirty="0" err="1"/>
              <a:t>podskup</a:t>
            </a:r>
            <a:r>
              <a:rPr lang="en-GB" sz="1800" dirty="0"/>
              <a:t> je </a:t>
            </a:r>
            <a:r>
              <a:rPr lang="en-GB" sz="1800" dirty="0" err="1"/>
              <a:t>umjetne</a:t>
            </a:r>
            <a:r>
              <a:rPr lang="en-GB" sz="1800" dirty="0"/>
              <a:t> </a:t>
            </a:r>
            <a:r>
              <a:rPr lang="en-GB" sz="1800" dirty="0" err="1"/>
              <a:t>inteligencije</a:t>
            </a:r>
            <a:r>
              <a:rPr lang="en-GB" sz="1800" dirty="0"/>
              <a:t> (AI) koji </a:t>
            </a:r>
            <a:r>
              <a:rPr lang="en-GB" sz="1800" dirty="0" err="1"/>
              <a:t>uključuje</a:t>
            </a:r>
            <a:r>
              <a:rPr lang="en-GB" sz="1800" dirty="0"/>
              <a:t> </a:t>
            </a:r>
            <a:r>
              <a:rPr lang="en-GB" sz="1800" dirty="0" err="1"/>
              <a:t>razvoj</a:t>
            </a:r>
            <a:r>
              <a:rPr lang="en-GB" sz="1800" dirty="0"/>
              <a:t> </a:t>
            </a:r>
            <a:r>
              <a:rPr lang="en-GB" sz="1800" dirty="0" err="1"/>
              <a:t>algoritama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statističkih</a:t>
            </a:r>
            <a:r>
              <a:rPr lang="en-GB" sz="1800" dirty="0"/>
              <a:t> </a:t>
            </a:r>
            <a:r>
              <a:rPr lang="en-GB" sz="1800" dirty="0" err="1"/>
              <a:t>modela</a:t>
            </a:r>
            <a:r>
              <a:rPr lang="en-GB" sz="1800" dirty="0"/>
              <a:t> koji </a:t>
            </a:r>
            <a:r>
              <a:rPr lang="en-GB" sz="1800" dirty="0" err="1"/>
              <a:t>omogućuju</a:t>
            </a:r>
            <a:r>
              <a:rPr lang="en-GB" sz="1800" dirty="0"/>
              <a:t> </a:t>
            </a:r>
            <a:r>
              <a:rPr lang="en-GB" sz="1800" dirty="0" err="1"/>
              <a:t>računalima</a:t>
            </a:r>
            <a:r>
              <a:rPr lang="en-GB" sz="1800" dirty="0"/>
              <a:t> da </a:t>
            </a:r>
            <a:r>
              <a:rPr lang="en-GB" sz="1800" dirty="0" err="1"/>
              <a:t>izvršavaju</a:t>
            </a:r>
            <a:r>
              <a:rPr lang="en-GB" sz="1800" dirty="0"/>
              <a:t> </a:t>
            </a:r>
            <a:r>
              <a:rPr lang="en-GB" sz="1800" dirty="0" err="1"/>
              <a:t>zadatke</a:t>
            </a:r>
            <a:r>
              <a:rPr lang="en-GB" sz="1800" dirty="0"/>
              <a:t> bez da </a:t>
            </a:r>
            <a:r>
              <a:rPr lang="en-GB" sz="1800" dirty="0" err="1"/>
              <a:t>su</a:t>
            </a:r>
            <a:r>
              <a:rPr lang="en-GB" sz="1800" dirty="0"/>
              <a:t> </a:t>
            </a:r>
            <a:r>
              <a:rPr lang="en-GB" sz="1800" dirty="0" err="1"/>
              <a:t>eksplicitno</a:t>
            </a:r>
            <a:r>
              <a:rPr lang="en-GB" sz="1800" dirty="0"/>
              <a:t> </a:t>
            </a:r>
            <a:r>
              <a:rPr lang="en-GB" sz="1800" dirty="0" err="1"/>
              <a:t>programirana</a:t>
            </a:r>
            <a:r>
              <a:rPr lang="en-GB" sz="1800" dirty="0"/>
              <a:t> za </a:t>
            </a:r>
            <a:r>
              <a:rPr lang="en-GB" sz="1800" dirty="0" err="1"/>
              <a:t>te</a:t>
            </a:r>
            <a:r>
              <a:rPr lang="en-GB" sz="1800" dirty="0"/>
              <a:t> </a:t>
            </a:r>
            <a:r>
              <a:rPr lang="en-GB" sz="1800" dirty="0" err="1"/>
              <a:t>zadatke</a:t>
            </a:r>
            <a:r>
              <a:rPr lang="en-GB" sz="1800" dirty="0"/>
              <a:t>. </a:t>
            </a:r>
            <a:r>
              <a:rPr lang="en-GB" sz="1800" dirty="0" err="1"/>
              <a:t>Primarni</a:t>
            </a:r>
            <a:r>
              <a:rPr lang="en-GB" sz="1800" dirty="0"/>
              <a:t> </a:t>
            </a:r>
            <a:r>
              <a:rPr lang="en-GB" sz="1800" dirty="0" err="1"/>
              <a:t>cilj</a:t>
            </a:r>
            <a:r>
              <a:rPr lang="en-GB" sz="1800" dirty="0"/>
              <a:t> </a:t>
            </a:r>
            <a:r>
              <a:rPr lang="en-GB" sz="1800" dirty="0" err="1"/>
              <a:t>strojnog</a:t>
            </a:r>
            <a:r>
              <a:rPr lang="en-GB" sz="1800" dirty="0"/>
              <a:t> </a:t>
            </a:r>
            <a:r>
              <a:rPr lang="en-GB" sz="1800" dirty="0" err="1"/>
              <a:t>učenja</a:t>
            </a:r>
            <a:r>
              <a:rPr lang="en-GB" sz="1800" dirty="0"/>
              <a:t> je </a:t>
            </a:r>
            <a:r>
              <a:rPr lang="en-GB" sz="1800" dirty="0" err="1"/>
              <a:t>omogućiti</a:t>
            </a:r>
            <a:r>
              <a:rPr lang="en-GB" sz="1800" dirty="0"/>
              <a:t> </a:t>
            </a:r>
            <a:r>
              <a:rPr lang="en-GB" sz="1800" dirty="0" err="1"/>
              <a:t>računalima</a:t>
            </a:r>
            <a:r>
              <a:rPr lang="en-GB" sz="1800" dirty="0"/>
              <a:t> da </a:t>
            </a:r>
            <a:r>
              <a:rPr lang="en-GB" sz="1800" dirty="0" err="1"/>
              <a:t>uče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poboljšavaju</a:t>
            </a:r>
            <a:r>
              <a:rPr lang="en-GB" sz="1800" dirty="0"/>
              <a:t> </a:t>
            </a:r>
            <a:r>
              <a:rPr lang="en-GB" sz="1800" dirty="0" err="1"/>
              <a:t>svoje</a:t>
            </a:r>
            <a:r>
              <a:rPr lang="en-GB" sz="1800" dirty="0"/>
              <a:t> </a:t>
            </a:r>
            <a:r>
              <a:rPr lang="en-GB" sz="1800" dirty="0" err="1"/>
              <a:t>performanse</a:t>
            </a:r>
            <a:r>
              <a:rPr lang="en-GB" sz="1800" dirty="0"/>
              <a:t> </a:t>
            </a:r>
            <a:r>
              <a:rPr lang="en-GB" sz="1800" dirty="0" err="1"/>
              <a:t>tijekom</a:t>
            </a:r>
            <a:r>
              <a:rPr lang="en-GB" sz="1800" dirty="0"/>
              <a:t> </a:t>
            </a:r>
            <a:r>
              <a:rPr lang="en-GB" sz="1800" dirty="0" err="1"/>
              <a:t>vremena</a:t>
            </a:r>
            <a:r>
              <a:rPr lang="en-GB" sz="1800" dirty="0"/>
              <a:t> bez </a:t>
            </a:r>
            <a:r>
              <a:rPr lang="en-GB" sz="1800" dirty="0" err="1"/>
              <a:t>ljudske</a:t>
            </a:r>
            <a:r>
              <a:rPr lang="en-GB" sz="1800" dirty="0"/>
              <a:t> </a:t>
            </a:r>
            <a:r>
              <a:rPr lang="en-GB" sz="1800" dirty="0" err="1"/>
              <a:t>intervencije</a:t>
            </a:r>
            <a:r>
              <a:rPr lang="en-GB" sz="1800" dirty="0"/>
              <a:t>.</a:t>
            </a:r>
          </a:p>
          <a:p>
            <a:endParaRPr lang="en-GB" sz="1800" dirty="0"/>
          </a:p>
          <a:p>
            <a:r>
              <a:rPr lang="en-GB" sz="1800" dirty="0"/>
              <a:t>ML </a:t>
            </a:r>
            <a:r>
              <a:rPr lang="en-GB" sz="1800" dirty="0" err="1"/>
              <a:t>proizlazi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ovog</a:t>
            </a:r>
            <a:r>
              <a:rPr lang="en-GB" sz="1800" dirty="0"/>
              <a:t> </a:t>
            </a:r>
            <a:r>
              <a:rPr lang="en-GB" sz="1800" dirty="0" err="1"/>
              <a:t>pitanja</a:t>
            </a:r>
            <a:r>
              <a:rPr lang="en-GB" sz="1800" dirty="0"/>
              <a:t>: </a:t>
            </a:r>
            <a:r>
              <a:rPr lang="en-GB" sz="1800" dirty="0" err="1"/>
              <a:t>može</a:t>
            </a:r>
            <a:r>
              <a:rPr lang="en-GB" sz="1800" dirty="0"/>
              <a:t> li </a:t>
            </a:r>
            <a:r>
              <a:rPr lang="en-GB" sz="1800" dirty="0" err="1"/>
              <a:t>računalo</a:t>
            </a:r>
            <a:r>
              <a:rPr lang="en-GB" sz="1800" dirty="0"/>
              <a:t> </a:t>
            </a:r>
            <a:r>
              <a:rPr lang="en-GB" sz="1800" dirty="0" err="1"/>
              <a:t>ići</a:t>
            </a:r>
            <a:r>
              <a:rPr lang="en-GB" sz="1800" dirty="0"/>
              <a:t> </a:t>
            </a:r>
            <a:r>
              <a:rPr lang="en-GB" sz="1800" dirty="0" err="1"/>
              <a:t>dalje</a:t>
            </a:r>
            <a:r>
              <a:rPr lang="en-GB" sz="1800" dirty="0"/>
              <a:t> od </a:t>
            </a:r>
            <a:r>
              <a:rPr lang="en-GB" sz="1800" dirty="0" err="1"/>
              <a:t>onoga</a:t>
            </a:r>
            <a:r>
              <a:rPr lang="en-GB" sz="1800" dirty="0"/>
              <a:t> "</a:t>
            </a:r>
            <a:r>
              <a:rPr lang="en-GB" sz="1800" dirty="0" err="1"/>
              <a:t>što</a:t>
            </a:r>
            <a:r>
              <a:rPr lang="en-GB" sz="1800" dirty="0"/>
              <a:t> </a:t>
            </a:r>
            <a:r>
              <a:rPr lang="en-GB" sz="1800" dirty="0" err="1"/>
              <a:t>znamo</a:t>
            </a:r>
            <a:r>
              <a:rPr lang="en-GB" sz="1800" dirty="0"/>
              <a:t> </a:t>
            </a:r>
            <a:r>
              <a:rPr lang="en-GB" sz="1800" dirty="0" err="1"/>
              <a:t>kako</a:t>
            </a:r>
            <a:r>
              <a:rPr lang="en-GB" sz="1800" dirty="0"/>
              <a:t> mu </a:t>
            </a:r>
            <a:r>
              <a:rPr lang="en-GB" sz="1800" dirty="0" err="1"/>
              <a:t>narediti</a:t>
            </a:r>
            <a:r>
              <a:rPr lang="en-GB" sz="1800" dirty="0"/>
              <a:t>"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samostalno</a:t>
            </a:r>
            <a:r>
              <a:rPr lang="en-GB" sz="1800" dirty="0"/>
              <a:t> </a:t>
            </a:r>
            <a:r>
              <a:rPr lang="en-GB" sz="1800" dirty="0" err="1"/>
              <a:t>naučiti</a:t>
            </a:r>
            <a:r>
              <a:rPr lang="en-GB" sz="1800" dirty="0"/>
              <a:t> </a:t>
            </a:r>
            <a:r>
              <a:rPr lang="en-GB" sz="1800" dirty="0" err="1"/>
              <a:t>kako</a:t>
            </a:r>
            <a:r>
              <a:rPr lang="en-GB" sz="1800" dirty="0"/>
              <a:t> </a:t>
            </a:r>
            <a:r>
              <a:rPr lang="en-GB" sz="1800" dirty="0" err="1"/>
              <a:t>izvršiti</a:t>
            </a:r>
            <a:r>
              <a:rPr lang="en-GB" sz="1800" dirty="0"/>
              <a:t> </a:t>
            </a:r>
            <a:r>
              <a:rPr lang="en-GB" sz="1800" dirty="0" err="1"/>
              <a:t>određeni</a:t>
            </a:r>
            <a:r>
              <a:rPr lang="en-GB" sz="1800" dirty="0"/>
              <a:t> </a:t>
            </a:r>
            <a:r>
              <a:rPr lang="en-GB" sz="1800" dirty="0" err="1"/>
              <a:t>zadatak</a:t>
            </a:r>
            <a:r>
              <a:rPr lang="en-GB" sz="1800" dirty="0"/>
              <a:t>? </a:t>
            </a:r>
            <a:r>
              <a:rPr lang="en-GB" sz="1800" dirty="0" err="1"/>
              <a:t>Može</a:t>
            </a:r>
            <a:r>
              <a:rPr lang="en-GB" sz="1800" dirty="0"/>
              <a:t> li </a:t>
            </a:r>
            <a:r>
              <a:rPr lang="en-GB" sz="1800" dirty="0" err="1"/>
              <a:t>nas</a:t>
            </a:r>
            <a:r>
              <a:rPr lang="en-GB" sz="1800" dirty="0"/>
              <a:t> </a:t>
            </a:r>
            <a:r>
              <a:rPr lang="en-GB" sz="1800" dirty="0" err="1"/>
              <a:t>računalo</a:t>
            </a:r>
            <a:r>
              <a:rPr lang="en-GB" sz="1800" dirty="0"/>
              <a:t> </a:t>
            </a:r>
            <a:r>
              <a:rPr lang="en-GB" sz="1800" dirty="0" err="1"/>
              <a:t>iznenaditi</a:t>
            </a:r>
            <a:r>
              <a:rPr lang="en-GB" sz="1800" dirty="0"/>
              <a:t>? </a:t>
            </a:r>
            <a:r>
              <a:rPr lang="en-GB" sz="1800" dirty="0" err="1"/>
              <a:t>Umjesto</a:t>
            </a:r>
            <a:r>
              <a:rPr lang="en-GB" sz="1800" dirty="0"/>
              <a:t> da </a:t>
            </a:r>
            <a:r>
              <a:rPr lang="en-GB" sz="1800" dirty="0" err="1"/>
              <a:t>programeri</a:t>
            </a:r>
            <a:r>
              <a:rPr lang="en-GB" sz="1800" dirty="0"/>
              <a:t> </a:t>
            </a:r>
            <a:r>
              <a:rPr lang="en-GB" sz="1800" dirty="0" err="1"/>
              <a:t>ručno</a:t>
            </a:r>
            <a:r>
              <a:rPr lang="en-GB" sz="1800" dirty="0"/>
              <a:t> </a:t>
            </a:r>
            <a:r>
              <a:rPr lang="en-GB" sz="1800" dirty="0" err="1"/>
              <a:t>izrađuju</a:t>
            </a:r>
            <a:r>
              <a:rPr lang="en-GB" sz="1800" dirty="0"/>
              <a:t> </a:t>
            </a:r>
            <a:r>
              <a:rPr lang="en-GB" sz="1800" dirty="0" err="1"/>
              <a:t>pravila</a:t>
            </a:r>
            <a:r>
              <a:rPr lang="en-GB" sz="1800" dirty="0"/>
              <a:t> za </a:t>
            </a:r>
            <a:r>
              <a:rPr lang="en-GB" sz="1800" dirty="0" err="1"/>
              <a:t>obradu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može</a:t>
            </a:r>
            <a:r>
              <a:rPr lang="en-GB" sz="1800" dirty="0"/>
              <a:t> li </a:t>
            </a:r>
            <a:r>
              <a:rPr lang="en-GB" sz="1800" dirty="0" err="1"/>
              <a:t>računalo</a:t>
            </a:r>
            <a:r>
              <a:rPr lang="en-GB" sz="1800" dirty="0"/>
              <a:t> </a:t>
            </a:r>
            <a:r>
              <a:rPr lang="en-GB" sz="1800" dirty="0" err="1"/>
              <a:t>automatski</a:t>
            </a:r>
            <a:r>
              <a:rPr lang="en-GB" sz="1800" dirty="0"/>
              <a:t> </a:t>
            </a:r>
            <a:r>
              <a:rPr lang="en-GB" sz="1800" dirty="0" err="1"/>
              <a:t>naučiti</a:t>
            </a:r>
            <a:r>
              <a:rPr lang="en-GB" sz="1800" dirty="0"/>
              <a:t> ta </a:t>
            </a:r>
            <a:r>
              <a:rPr lang="en-GB" sz="1800" dirty="0" err="1"/>
              <a:t>pravila</a:t>
            </a:r>
            <a:r>
              <a:rPr lang="en-GB" sz="1800" dirty="0"/>
              <a:t> </a:t>
            </a:r>
            <a:r>
              <a:rPr lang="en-GB" sz="1800" dirty="0" err="1"/>
              <a:t>gledajući</a:t>
            </a:r>
            <a:r>
              <a:rPr lang="en-GB" sz="1800" dirty="0"/>
              <a:t> </a:t>
            </a:r>
            <a:r>
              <a:rPr lang="en-GB" sz="1800" dirty="0" err="1"/>
              <a:t>podatke</a:t>
            </a:r>
            <a:r>
              <a:rPr lang="en-GB" sz="1800" dirty="0"/>
              <a:t>?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Što je strojno učenje?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25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735" y="2294238"/>
            <a:ext cx="4886325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500629" y="5576471"/>
            <a:ext cx="5668538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Figure</a:t>
            </a:r>
            <a:r>
              <a:rPr kumimoji="0" lang="sr-Latn-RS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Obuka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sustava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klasičnog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programiranja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protiv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strojnog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učenja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(Chollet, 2021).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420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Temelji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teorijske</a:t>
            </a:r>
            <a:r>
              <a:rPr lang="en-GB" dirty="0"/>
              <a:t> </a:t>
            </a:r>
            <a:r>
              <a:rPr lang="en-GB" dirty="0" err="1"/>
              <a:t>postavke</a:t>
            </a:r>
            <a:r>
              <a:rPr lang="en-GB" dirty="0"/>
              <a:t> ML-a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 err="1"/>
              <a:t>Integracija</a:t>
            </a:r>
            <a:r>
              <a:rPr lang="en-GB" sz="1800" dirty="0"/>
              <a:t> </a:t>
            </a:r>
            <a:r>
              <a:rPr lang="en-GB" sz="1800" dirty="0" err="1"/>
              <a:t>strojnog</a:t>
            </a:r>
            <a:r>
              <a:rPr lang="en-GB" sz="1800" dirty="0"/>
              <a:t> </a:t>
            </a:r>
            <a:r>
              <a:rPr lang="en-GB" sz="1800" dirty="0" err="1"/>
              <a:t>učenja</a:t>
            </a:r>
            <a:r>
              <a:rPr lang="en-GB" sz="1800" dirty="0"/>
              <a:t> u </a:t>
            </a:r>
            <a:r>
              <a:rPr lang="en-GB" sz="1800" dirty="0" err="1"/>
              <a:t>poslovnu</a:t>
            </a:r>
            <a:r>
              <a:rPr lang="en-GB" sz="1800" dirty="0"/>
              <a:t> </a:t>
            </a:r>
            <a:r>
              <a:rPr lang="en-GB" sz="1800" dirty="0" err="1"/>
              <a:t>inteligenciju</a:t>
            </a:r>
            <a:r>
              <a:rPr lang="en-GB" sz="1800" dirty="0"/>
              <a:t> (BI) </a:t>
            </a:r>
            <a:r>
              <a:rPr lang="en-GB" sz="1800" dirty="0" err="1"/>
              <a:t>promijenila</a:t>
            </a:r>
            <a:r>
              <a:rPr lang="en-GB" sz="1800" dirty="0"/>
              <a:t> je </a:t>
            </a:r>
            <a:r>
              <a:rPr lang="en-GB" sz="1800" dirty="0" err="1"/>
              <a:t>donošenje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.</a:t>
            </a:r>
          </a:p>
          <a:p>
            <a:r>
              <a:rPr lang="en-GB" sz="1800" dirty="0"/>
              <a:t>ML </a:t>
            </a:r>
            <a:r>
              <a:rPr lang="en-GB" sz="1800" dirty="0" err="1"/>
              <a:t>ukorijenjen</a:t>
            </a:r>
            <a:r>
              <a:rPr lang="en-GB" sz="1800" dirty="0"/>
              <a:t> u </a:t>
            </a:r>
            <a:r>
              <a:rPr lang="en-GB" sz="1800" dirty="0" err="1"/>
              <a:t>matematici</a:t>
            </a:r>
            <a:r>
              <a:rPr lang="en-GB" sz="1800" dirty="0"/>
              <a:t>, </a:t>
            </a:r>
            <a:r>
              <a:rPr lang="en-GB" sz="1800" dirty="0" err="1"/>
              <a:t>posebno</a:t>
            </a:r>
            <a:r>
              <a:rPr lang="en-GB" sz="1800" dirty="0"/>
              <a:t> </a:t>
            </a:r>
            <a:r>
              <a:rPr lang="en-GB" sz="1800" dirty="0" err="1"/>
              <a:t>statistici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Tekuća</a:t>
            </a:r>
            <a:r>
              <a:rPr lang="en-GB" sz="1800" dirty="0"/>
              <a:t> </a:t>
            </a:r>
            <a:r>
              <a:rPr lang="en-GB" sz="1800" dirty="0" err="1"/>
              <a:t>rasprava</a:t>
            </a:r>
            <a:r>
              <a:rPr lang="en-GB" sz="1800" dirty="0"/>
              <a:t>: Je li ML </a:t>
            </a:r>
            <a:r>
              <a:rPr lang="en-GB" sz="1800" dirty="0" err="1"/>
              <a:t>njegovo</a:t>
            </a:r>
            <a:r>
              <a:rPr lang="en-GB" sz="1800" dirty="0"/>
              <a:t> </a:t>
            </a:r>
            <a:r>
              <a:rPr lang="en-GB" sz="1800" dirty="0" err="1"/>
              <a:t>područje</a:t>
            </a:r>
            <a:r>
              <a:rPr lang="en-GB" sz="1800" dirty="0"/>
              <a:t> </a:t>
            </a:r>
            <a:r>
              <a:rPr lang="en-GB" sz="1800" dirty="0" err="1"/>
              <a:t>ili</a:t>
            </a:r>
            <a:r>
              <a:rPr lang="en-GB" sz="1800" dirty="0"/>
              <a:t> </a:t>
            </a:r>
            <a:r>
              <a:rPr lang="en-GB" sz="1800" dirty="0" err="1"/>
              <a:t>dio</a:t>
            </a:r>
            <a:r>
              <a:rPr lang="en-GB" sz="1800" dirty="0"/>
              <a:t> </a:t>
            </a:r>
            <a:r>
              <a:rPr lang="en-GB" sz="1800" dirty="0" err="1"/>
              <a:t>statistike</a:t>
            </a:r>
            <a:r>
              <a:rPr lang="en-GB" sz="1800" dirty="0"/>
              <a:t>?</a:t>
            </a:r>
          </a:p>
          <a:p>
            <a:r>
              <a:rPr lang="en-GB" sz="1800" dirty="0"/>
              <a:t>ML </a:t>
            </a:r>
            <a:r>
              <a:rPr lang="en-GB" sz="1800" dirty="0" err="1"/>
              <a:t>algoritmi</a:t>
            </a:r>
            <a:r>
              <a:rPr lang="en-GB" sz="1800" dirty="0"/>
              <a:t> </a:t>
            </a:r>
            <a:r>
              <a:rPr lang="en-GB" sz="1800" dirty="0" err="1"/>
              <a:t>često</a:t>
            </a:r>
            <a:r>
              <a:rPr lang="en-GB" sz="1800" dirty="0"/>
              <a:t> </a:t>
            </a:r>
            <a:r>
              <a:rPr lang="en-GB" sz="1800" dirty="0" err="1"/>
              <a:t>djeluju</a:t>
            </a:r>
            <a:r>
              <a:rPr lang="en-GB" sz="1800" dirty="0"/>
              <a:t> </a:t>
            </a:r>
            <a:r>
              <a:rPr lang="en-GB" sz="1800" dirty="0" err="1"/>
              <a:t>izvan</a:t>
            </a:r>
            <a:r>
              <a:rPr lang="en-GB" sz="1800" dirty="0"/>
              <a:t> </a:t>
            </a:r>
            <a:r>
              <a:rPr lang="en-GB" sz="1800" dirty="0" err="1"/>
              <a:t>tradicionalnih</a:t>
            </a:r>
            <a:r>
              <a:rPr lang="en-GB" sz="1800" dirty="0"/>
              <a:t> </a:t>
            </a:r>
            <a:r>
              <a:rPr lang="en-GB" sz="1800" dirty="0" err="1"/>
              <a:t>matematičkih</a:t>
            </a:r>
            <a:r>
              <a:rPr lang="en-GB" sz="1800" dirty="0"/>
              <a:t> </a:t>
            </a:r>
            <a:r>
              <a:rPr lang="en-GB" sz="1800" dirty="0" err="1"/>
              <a:t>granica</a:t>
            </a:r>
            <a:r>
              <a:rPr lang="en-GB" sz="1800" dirty="0"/>
              <a:t>.</a:t>
            </a:r>
          </a:p>
          <a:p>
            <a:r>
              <a:rPr lang="en-GB" sz="1800" dirty="0"/>
              <a:t>ML </a:t>
            </a:r>
            <a:r>
              <a:rPr lang="en-GB" sz="1800" dirty="0" err="1"/>
              <a:t>vitalan</a:t>
            </a:r>
            <a:r>
              <a:rPr lang="en-GB" sz="1800" dirty="0"/>
              <a:t> u BI-u za </a:t>
            </a:r>
            <a:r>
              <a:rPr lang="en-GB" sz="1800" dirty="0" err="1"/>
              <a:t>pretprocesiranje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rudarenje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primjenu</a:t>
            </a:r>
            <a:r>
              <a:rPr lang="en-GB" sz="1800" dirty="0"/>
              <a:t> </a:t>
            </a:r>
            <a:r>
              <a:rPr lang="en-GB" sz="1800" dirty="0" err="1"/>
              <a:t>uvida</a:t>
            </a:r>
            <a:r>
              <a:rPr lang="en-GB" sz="1800" dirty="0"/>
              <a:t>.</a:t>
            </a:r>
          </a:p>
          <a:p>
            <a:r>
              <a:rPr lang="en-GB" sz="1800" dirty="0"/>
              <a:t>ML </a:t>
            </a:r>
            <a:r>
              <a:rPr lang="en-GB" sz="1800" dirty="0" err="1"/>
              <a:t>poboljšava</a:t>
            </a:r>
            <a:r>
              <a:rPr lang="en-GB" sz="1800" dirty="0"/>
              <a:t> </a:t>
            </a:r>
            <a:r>
              <a:rPr lang="en-GB" sz="1800" dirty="0" err="1"/>
              <a:t>donošenje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 u </a:t>
            </a:r>
            <a:r>
              <a:rPr lang="en-GB" sz="1800" dirty="0" err="1"/>
              <a:t>organizacijama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Integracija</a:t>
            </a:r>
            <a:r>
              <a:rPr lang="en-GB" sz="1800" dirty="0"/>
              <a:t> ML-a u </a:t>
            </a:r>
            <a:r>
              <a:rPr lang="en-GB" sz="1800" dirty="0" err="1"/>
              <a:t>tijekove</a:t>
            </a:r>
            <a:r>
              <a:rPr lang="en-GB" sz="1800" dirty="0"/>
              <a:t> </a:t>
            </a:r>
            <a:r>
              <a:rPr lang="en-GB" sz="1800" dirty="0" err="1"/>
              <a:t>rada</a:t>
            </a:r>
            <a:r>
              <a:rPr lang="en-GB" sz="1800" dirty="0"/>
              <a:t> </a:t>
            </a:r>
            <a:r>
              <a:rPr lang="en-GB" sz="1800" dirty="0" err="1"/>
              <a:t>poslovne</a:t>
            </a:r>
            <a:r>
              <a:rPr lang="en-GB" sz="1800" dirty="0"/>
              <a:t> </a:t>
            </a:r>
            <a:r>
              <a:rPr lang="en-GB" sz="1800" dirty="0" err="1"/>
              <a:t>inteligencije</a:t>
            </a:r>
            <a:r>
              <a:rPr lang="en-GB" sz="1800" dirty="0"/>
              <a:t> za </a:t>
            </a:r>
            <a:r>
              <a:rPr lang="en-GB" sz="1800" dirty="0" err="1"/>
              <a:t>korisne</a:t>
            </a:r>
            <a:r>
              <a:rPr lang="en-GB" sz="1800" dirty="0"/>
              <a:t> </a:t>
            </a:r>
            <a:r>
              <a:rPr lang="en-GB" sz="1800" dirty="0" err="1"/>
              <a:t>uvide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Premošćivanje</a:t>
            </a:r>
            <a:r>
              <a:rPr lang="en-GB" sz="1800" dirty="0"/>
              <a:t> </a:t>
            </a:r>
            <a:r>
              <a:rPr lang="en-GB" sz="1800" dirty="0" err="1"/>
              <a:t>matematike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prakse</a:t>
            </a:r>
            <a:r>
              <a:rPr lang="en-GB" sz="1800" dirty="0"/>
              <a:t> u ML-u za </a:t>
            </a:r>
            <a:r>
              <a:rPr lang="en-GB" sz="1800" dirty="0" err="1"/>
              <a:t>učinkovit</a:t>
            </a:r>
            <a:r>
              <a:rPr lang="en-GB" sz="1800" dirty="0"/>
              <a:t> BI.</a:t>
            </a:r>
          </a:p>
          <a:p>
            <a:r>
              <a:rPr lang="en-GB" sz="1800" dirty="0" err="1"/>
              <a:t>Strategije</a:t>
            </a:r>
            <a:r>
              <a:rPr lang="en-GB" sz="1800" dirty="0"/>
              <a:t> za </a:t>
            </a:r>
            <a:r>
              <a:rPr lang="en-GB" sz="1800" dirty="0" err="1"/>
              <a:t>optimizaciju</a:t>
            </a:r>
            <a:r>
              <a:rPr lang="en-GB" sz="1800" dirty="0"/>
              <a:t> ML </a:t>
            </a:r>
            <a:r>
              <a:rPr lang="en-GB" sz="1800" dirty="0" err="1"/>
              <a:t>algoritama</a:t>
            </a:r>
            <a:r>
              <a:rPr lang="en-GB" sz="1800" dirty="0"/>
              <a:t> za BI </a:t>
            </a:r>
            <a:r>
              <a:rPr lang="en-GB" sz="1800" dirty="0" err="1"/>
              <a:t>aplikacije</a:t>
            </a:r>
            <a:r>
              <a:rPr lang="en-GB" sz="1800" dirty="0"/>
              <a:t> u </a:t>
            </a:r>
            <a:r>
              <a:rPr lang="en-GB" sz="1800" dirty="0" err="1"/>
              <a:t>stvarnom</a:t>
            </a:r>
            <a:r>
              <a:rPr lang="en-GB" sz="1800" dirty="0"/>
              <a:t> </a:t>
            </a:r>
            <a:r>
              <a:rPr lang="en-GB" sz="1800" dirty="0" err="1"/>
              <a:t>svijetu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Važnost</a:t>
            </a:r>
            <a:r>
              <a:rPr lang="en-GB" sz="1800" dirty="0"/>
              <a:t> </a:t>
            </a:r>
            <a:r>
              <a:rPr lang="en-GB" sz="1800" dirty="0" err="1"/>
              <a:t>korištenja</a:t>
            </a:r>
            <a:r>
              <a:rPr lang="en-GB" sz="1800" dirty="0"/>
              <a:t> ML </a:t>
            </a:r>
            <a:r>
              <a:rPr lang="en-GB" sz="1800" dirty="0" err="1"/>
              <a:t>izlaza</a:t>
            </a:r>
            <a:r>
              <a:rPr lang="en-GB" sz="1800" dirty="0"/>
              <a:t> u </a:t>
            </a:r>
            <a:r>
              <a:rPr lang="en-GB" sz="1800" dirty="0" err="1"/>
              <a:t>donošenju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9849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Poslovna</a:t>
            </a:r>
            <a:r>
              <a:rPr lang="en-GB" dirty="0"/>
              <a:t> </a:t>
            </a:r>
            <a:r>
              <a:rPr lang="en-GB" dirty="0" err="1"/>
              <a:t>inteligencija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hr-HR" dirty="0"/>
              <a:t>ML </a:t>
            </a:r>
            <a:r>
              <a:rPr lang="en-GB" dirty="0"/>
              <a:t>u SC-</a:t>
            </a:r>
            <a:r>
              <a:rPr lang="en-GB" dirty="0" err="1"/>
              <a:t>ovima</a:t>
            </a:r>
            <a:endParaRPr lang="pl-PL" dirty="0"/>
          </a:p>
        </p:txBody>
      </p:sp>
      <p:pic>
        <p:nvPicPr>
          <p:cNvPr id="6" name="image15.png" descr="A chart of different types of software&#10;&#10;Description automatically generated with medium confidenc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411574" y="1636934"/>
            <a:ext cx="7012511" cy="4384925"/>
          </a:xfrm>
          <a:prstGeom prst="rect">
            <a:avLst/>
          </a:prstGeom>
          <a:ln/>
        </p:spPr>
      </p:pic>
      <p:sp>
        <p:nvSpPr>
          <p:cNvPr id="7" name="Rectangle 6"/>
          <p:cNvSpPr/>
          <p:nvPr/>
        </p:nvSpPr>
        <p:spPr>
          <a:xfrm>
            <a:off x="3138616" y="5655873"/>
            <a:ext cx="6096000" cy="5688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pl-PL" sz="11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Figure. Microsoft business intelligence architecture.</a:t>
            </a:r>
            <a:endParaRPr lang="en-GB" sz="11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l-PL" sz="11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Slika je preuzeta s https://www.scnsoft.com/services/business-intelligence/microsoft</a:t>
            </a:r>
            <a:endParaRPr lang="en-GB" sz="1100" dirty="0"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886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Poslovna</a:t>
            </a:r>
            <a:r>
              <a:rPr lang="en-GB" dirty="0"/>
              <a:t> </a:t>
            </a:r>
            <a:r>
              <a:rPr lang="en-GB" dirty="0" err="1"/>
              <a:t>inteligencija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hr-HR" dirty="0"/>
              <a:t>ML </a:t>
            </a:r>
            <a:r>
              <a:rPr lang="en-GB" dirty="0"/>
              <a:t>u SC-</a:t>
            </a:r>
            <a:r>
              <a:rPr lang="en-GB" dirty="0" err="1"/>
              <a:t>ovima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 err="1"/>
              <a:t>Poslovna</a:t>
            </a:r>
            <a:r>
              <a:rPr lang="en-GB" sz="1800" dirty="0"/>
              <a:t> </a:t>
            </a:r>
            <a:r>
              <a:rPr lang="en-GB" sz="1800" dirty="0" err="1"/>
              <a:t>inteligencija</a:t>
            </a:r>
            <a:r>
              <a:rPr lang="en-GB" sz="1800" dirty="0"/>
              <a:t> (BI) u SC-</a:t>
            </a:r>
            <a:r>
              <a:rPr lang="en-GB" sz="1800" dirty="0" err="1"/>
              <a:t>ovima</a:t>
            </a:r>
            <a:r>
              <a:rPr lang="en-GB" sz="1800" dirty="0"/>
              <a:t> </a:t>
            </a:r>
            <a:r>
              <a:rPr lang="en-GB" sz="1800" dirty="0" err="1"/>
              <a:t>uključuje</a:t>
            </a:r>
            <a:r>
              <a:rPr lang="en-GB" sz="1800" dirty="0"/>
              <a:t> </a:t>
            </a:r>
            <a:r>
              <a:rPr lang="en-GB" sz="1800" dirty="0" err="1"/>
              <a:t>donošenje</a:t>
            </a:r>
            <a:r>
              <a:rPr lang="en-GB" sz="1800" dirty="0"/>
              <a:t> </a:t>
            </a:r>
            <a:r>
              <a:rPr lang="en-GB" sz="1800" dirty="0" err="1"/>
              <a:t>zaključaka</a:t>
            </a:r>
            <a:r>
              <a:rPr lang="en-GB" sz="1800" dirty="0"/>
              <a:t> o </a:t>
            </a:r>
            <a:r>
              <a:rPr lang="en-GB" sz="1800" dirty="0" err="1"/>
              <a:t>promatranim</a:t>
            </a:r>
            <a:r>
              <a:rPr lang="en-GB" sz="1800" dirty="0"/>
              <a:t> </a:t>
            </a:r>
            <a:r>
              <a:rPr lang="en-GB" sz="1800" dirty="0" err="1"/>
              <a:t>procesima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temelju</a:t>
            </a:r>
            <a:r>
              <a:rPr lang="en-GB" sz="1800" dirty="0"/>
              <a:t> </a:t>
            </a:r>
            <a:r>
              <a:rPr lang="en-GB" sz="1800" dirty="0" err="1"/>
              <a:t>modeliranja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Uključivanje</a:t>
            </a:r>
            <a:r>
              <a:rPr lang="en-GB" sz="1800" dirty="0"/>
              <a:t> </a:t>
            </a:r>
            <a:r>
              <a:rPr lang="en-GB" sz="1800" dirty="0" err="1"/>
              <a:t>matematike</a:t>
            </a:r>
            <a:r>
              <a:rPr lang="en-GB" sz="1800" dirty="0"/>
              <a:t>: BI se </a:t>
            </a:r>
            <a:r>
              <a:rPr lang="en-GB" sz="1800" dirty="0" err="1"/>
              <a:t>uvelike</a:t>
            </a:r>
            <a:r>
              <a:rPr lang="en-GB" sz="1800" dirty="0"/>
              <a:t> </a:t>
            </a:r>
            <a:r>
              <a:rPr lang="en-GB" sz="1800" dirty="0" err="1"/>
              <a:t>oslanja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statistiku</a:t>
            </a:r>
            <a:r>
              <a:rPr lang="en-GB" sz="1800" dirty="0"/>
              <a:t>, </a:t>
            </a:r>
            <a:r>
              <a:rPr lang="en-GB" sz="1800" dirty="0" err="1"/>
              <a:t>ali</a:t>
            </a:r>
            <a:r>
              <a:rPr lang="en-GB" sz="1800" dirty="0"/>
              <a:t> </a:t>
            </a:r>
            <a:r>
              <a:rPr lang="en-GB" sz="1800" dirty="0" err="1"/>
              <a:t>također</a:t>
            </a:r>
            <a:r>
              <a:rPr lang="en-GB" sz="1800" dirty="0"/>
              <a:t> </a:t>
            </a:r>
            <a:r>
              <a:rPr lang="en-GB" sz="1800" dirty="0" err="1"/>
              <a:t>koristi</a:t>
            </a:r>
            <a:r>
              <a:rPr lang="en-GB" sz="1800" dirty="0"/>
              <a:t> </a:t>
            </a:r>
            <a:r>
              <a:rPr lang="en-GB" sz="1800" dirty="0" err="1"/>
              <a:t>operacijsko</a:t>
            </a:r>
            <a:r>
              <a:rPr lang="en-GB" sz="1800" dirty="0"/>
              <a:t> </a:t>
            </a:r>
            <a:r>
              <a:rPr lang="en-GB" sz="1800" dirty="0" err="1"/>
              <a:t>istraživanje</a:t>
            </a:r>
            <a:r>
              <a:rPr lang="en-GB" sz="1800" dirty="0"/>
              <a:t>, </a:t>
            </a:r>
            <a:r>
              <a:rPr lang="en-GB" sz="1800" dirty="0" err="1"/>
              <a:t>linearnu</a:t>
            </a:r>
            <a:r>
              <a:rPr lang="en-GB" sz="1800" dirty="0"/>
              <a:t> </a:t>
            </a:r>
            <a:r>
              <a:rPr lang="en-GB" sz="1800" dirty="0" err="1"/>
              <a:t>algebru</a:t>
            </a:r>
            <a:r>
              <a:rPr lang="en-GB" sz="1800" dirty="0"/>
              <a:t>, </a:t>
            </a:r>
            <a:r>
              <a:rPr lang="en-GB" sz="1800" dirty="0" err="1"/>
              <a:t>neizrazitu</a:t>
            </a:r>
            <a:r>
              <a:rPr lang="en-GB" sz="1800" dirty="0"/>
              <a:t> </a:t>
            </a:r>
            <a:r>
              <a:rPr lang="en-GB" sz="1800" dirty="0" err="1"/>
              <a:t>logiku</a:t>
            </a:r>
            <a:r>
              <a:rPr lang="en-GB" sz="1800" dirty="0"/>
              <a:t>, </a:t>
            </a:r>
            <a:r>
              <a:rPr lang="en-GB" sz="1800" dirty="0" err="1"/>
              <a:t>numeričku</a:t>
            </a:r>
            <a:r>
              <a:rPr lang="en-GB" sz="1800" dirty="0"/>
              <a:t> </a:t>
            </a:r>
            <a:r>
              <a:rPr lang="en-GB" sz="1800" dirty="0" err="1"/>
              <a:t>optimizaciju</a:t>
            </a:r>
            <a:r>
              <a:rPr lang="en-GB" sz="1800" dirty="0"/>
              <a:t>, </a:t>
            </a:r>
            <a:r>
              <a:rPr lang="en-GB" sz="1800" dirty="0" err="1"/>
              <a:t>metaheuristiku</a:t>
            </a:r>
            <a:r>
              <a:rPr lang="en-GB" sz="1800" dirty="0"/>
              <a:t> </a:t>
            </a:r>
            <a:r>
              <a:rPr lang="en-GB" sz="1800" dirty="0" err="1"/>
              <a:t>itd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Tehnologije</a:t>
            </a:r>
            <a:r>
              <a:rPr lang="en-GB" sz="1800" dirty="0"/>
              <a:t> u </a:t>
            </a:r>
            <a:r>
              <a:rPr lang="en-GB" sz="1800" dirty="0" err="1"/>
              <a:t>nastajanju</a:t>
            </a:r>
            <a:r>
              <a:rPr lang="en-GB" sz="1800" dirty="0"/>
              <a:t>: Nove </a:t>
            </a:r>
            <a:r>
              <a:rPr lang="en-GB" sz="1800" dirty="0" err="1"/>
              <a:t>disruptivne</a:t>
            </a:r>
            <a:r>
              <a:rPr lang="en-GB" sz="1800" dirty="0"/>
              <a:t> </a:t>
            </a:r>
            <a:r>
              <a:rPr lang="en-GB" sz="1800" dirty="0" err="1"/>
              <a:t>tehnologije</a:t>
            </a:r>
            <a:r>
              <a:rPr lang="en-GB" sz="1800" dirty="0"/>
              <a:t> </a:t>
            </a:r>
            <a:r>
              <a:rPr lang="en-GB" sz="1800" dirty="0" err="1"/>
              <a:t>kao</a:t>
            </a:r>
            <a:r>
              <a:rPr lang="en-GB" sz="1800" dirty="0"/>
              <a:t> </a:t>
            </a:r>
            <a:r>
              <a:rPr lang="en-GB" sz="1800" dirty="0" err="1"/>
              <a:t>što</a:t>
            </a:r>
            <a:r>
              <a:rPr lang="en-GB" sz="1800" dirty="0"/>
              <a:t> </a:t>
            </a:r>
            <a:r>
              <a:rPr lang="en-GB" sz="1800" dirty="0" err="1"/>
              <a:t>su</a:t>
            </a:r>
            <a:r>
              <a:rPr lang="en-GB" sz="1800" dirty="0"/>
              <a:t> </a:t>
            </a:r>
            <a:r>
              <a:rPr lang="en-GB" sz="1800" dirty="0" err="1"/>
              <a:t>strojno</a:t>
            </a:r>
            <a:r>
              <a:rPr lang="en-GB" sz="1800" dirty="0"/>
              <a:t> </a:t>
            </a:r>
            <a:r>
              <a:rPr lang="en-GB" sz="1800" dirty="0" err="1"/>
              <a:t>učenje</a:t>
            </a:r>
            <a:r>
              <a:rPr lang="en-GB" sz="1800" dirty="0"/>
              <a:t>, </a:t>
            </a:r>
            <a:r>
              <a:rPr lang="en-GB" sz="1800" dirty="0" err="1"/>
              <a:t>umjetna</a:t>
            </a:r>
            <a:r>
              <a:rPr lang="en-GB" sz="1800" dirty="0"/>
              <a:t> </a:t>
            </a:r>
            <a:r>
              <a:rPr lang="en-GB" sz="1800" dirty="0" err="1"/>
              <a:t>inteligencija</a:t>
            </a:r>
            <a:r>
              <a:rPr lang="en-GB" sz="1800" dirty="0"/>
              <a:t>, </a:t>
            </a:r>
            <a:r>
              <a:rPr lang="en-GB" sz="1800" dirty="0" err="1"/>
              <a:t>digitalni</a:t>
            </a:r>
            <a:r>
              <a:rPr lang="en-GB" sz="1800" dirty="0"/>
              <a:t> </a:t>
            </a:r>
            <a:r>
              <a:rPr lang="en-GB" sz="1800" dirty="0" err="1"/>
              <a:t>blizanci</a:t>
            </a:r>
            <a:r>
              <a:rPr lang="en-GB" sz="1800" dirty="0"/>
              <a:t>, </a:t>
            </a:r>
            <a:r>
              <a:rPr lang="en-GB" sz="1800" dirty="0" err="1"/>
              <a:t>smartizacija</a:t>
            </a:r>
            <a:r>
              <a:rPr lang="en-GB" sz="1800" dirty="0"/>
              <a:t>, </a:t>
            </a:r>
            <a:r>
              <a:rPr lang="en-GB" sz="1800" dirty="0" err="1"/>
              <a:t>živi</a:t>
            </a:r>
            <a:r>
              <a:rPr lang="en-GB" sz="1800" dirty="0"/>
              <a:t> </a:t>
            </a:r>
            <a:r>
              <a:rPr lang="en-GB" sz="1800" dirty="0" err="1"/>
              <a:t>laboratoriji</a:t>
            </a:r>
            <a:r>
              <a:rPr lang="en-GB" sz="1800" dirty="0"/>
              <a:t> </a:t>
            </a:r>
            <a:r>
              <a:rPr lang="en-GB" sz="1800" dirty="0" err="1"/>
              <a:t>itd</a:t>
            </a:r>
            <a:r>
              <a:rPr lang="en-GB" sz="1800" dirty="0"/>
              <a:t>., </a:t>
            </a:r>
            <a:r>
              <a:rPr lang="en-GB" sz="1800" dirty="0" err="1"/>
              <a:t>dobivaju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važnosti</a:t>
            </a:r>
            <a:r>
              <a:rPr lang="en-GB" sz="1800" dirty="0"/>
              <a:t> u </a:t>
            </a:r>
            <a:r>
              <a:rPr lang="en-GB" sz="1800" dirty="0" err="1"/>
              <a:t>analizi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donošenju</a:t>
            </a:r>
            <a:r>
              <a:rPr lang="en-GB" sz="1800" dirty="0"/>
              <a:t> </a:t>
            </a:r>
            <a:r>
              <a:rPr lang="en-GB" sz="1800" dirty="0" err="1"/>
              <a:t>zaključaka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Nedostatak</a:t>
            </a:r>
            <a:r>
              <a:rPr lang="en-GB" sz="1800" dirty="0"/>
              <a:t> </a:t>
            </a:r>
            <a:r>
              <a:rPr lang="en-GB" sz="1800" dirty="0" err="1"/>
              <a:t>strogih</a:t>
            </a:r>
            <a:r>
              <a:rPr lang="en-GB" sz="1800" dirty="0"/>
              <a:t> </a:t>
            </a:r>
            <a:r>
              <a:rPr lang="en-GB" sz="1800" dirty="0" err="1"/>
              <a:t>procedura</a:t>
            </a:r>
            <a:r>
              <a:rPr lang="en-GB" sz="1800" dirty="0"/>
              <a:t>: </a:t>
            </a:r>
            <a:r>
              <a:rPr lang="en-GB" sz="1800" dirty="0" err="1"/>
              <a:t>radnim</a:t>
            </a:r>
            <a:r>
              <a:rPr lang="en-GB" sz="1800" dirty="0"/>
              <a:t> </a:t>
            </a:r>
            <a:r>
              <a:rPr lang="en-GB" sz="1800" dirty="0" err="1"/>
              <a:t>procesima</a:t>
            </a:r>
            <a:r>
              <a:rPr lang="en-GB" sz="1800" dirty="0"/>
              <a:t> BI </a:t>
            </a:r>
            <a:r>
              <a:rPr lang="en-GB" sz="1800" dirty="0" err="1"/>
              <a:t>i</a:t>
            </a:r>
            <a:r>
              <a:rPr lang="en-GB" sz="1800" dirty="0"/>
              <a:t> ML </a:t>
            </a:r>
            <a:r>
              <a:rPr lang="en-GB" sz="1800" dirty="0" err="1"/>
              <a:t>nedostaje</a:t>
            </a:r>
            <a:r>
              <a:rPr lang="en-GB" sz="1800" dirty="0"/>
              <a:t> </a:t>
            </a:r>
            <a:r>
              <a:rPr lang="en-GB" sz="1800" dirty="0" err="1"/>
              <a:t>stroga</a:t>
            </a:r>
            <a:r>
              <a:rPr lang="en-GB" sz="1800" dirty="0"/>
              <a:t> </a:t>
            </a:r>
            <a:r>
              <a:rPr lang="en-GB" sz="1800" dirty="0" err="1"/>
              <a:t>organizacija</a:t>
            </a:r>
            <a:r>
              <a:rPr lang="en-GB" sz="1800" dirty="0"/>
              <a:t>, </a:t>
            </a:r>
            <a:r>
              <a:rPr lang="en-GB" sz="1800" dirty="0" err="1"/>
              <a:t>ali</a:t>
            </a:r>
            <a:r>
              <a:rPr lang="en-GB" sz="1800" dirty="0"/>
              <a:t> se </a:t>
            </a:r>
            <a:r>
              <a:rPr lang="en-GB" sz="1800" dirty="0" err="1"/>
              <a:t>oslanjaju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uspješne</a:t>
            </a:r>
            <a:r>
              <a:rPr lang="en-GB" sz="1800" dirty="0"/>
              <a:t> </a:t>
            </a:r>
            <a:r>
              <a:rPr lang="en-GB" sz="1800" dirty="0" err="1"/>
              <a:t>smjernice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prakse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literature.</a:t>
            </a:r>
          </a:p>
          <a:p>
            <a:r>
              <a:rPr lang="en-GB" sz="1800" dirty="0" err="1"/>
              <a:t>Različiti</a:t>
            </a:r>
            <a:r>
              <a:rPr lang="en-GB" sz="1800" dirty="0"/>
              <a:t> </a:t>
            </a:r>
            <a:r>
              <a:rPr lang="en-GB" sz="1800" dirty="0" err="1"/>
              <a:t>postupci</a:t>
            </a:r>
            <a:r>
              <a:rPr lang="en-GB" sz="1800" dirty="0"/>
              <a:t>: BI </a:t>
            </a:r>
            <a:r>
              <a:rPr lang="en-GB" sz="1800" dirty="0" err="1"/>
              <a:t>postupci</a:t>
            </a:r>
            <a:r>
              <a:rPr lang="en-GB" sz="1800" dirty="0"/>
              <a:t> </a:t>
            </a:r>
            <a:r>
              <a:rPr lang="en-GB" sz="1800" dirty="0" err="1"/>
              <a:t>razlikuju</a:t>
            </a:r>
            <a:r>
              <a:rPr lang="en-GB" sz="1800" dirty="0"/>
              <a:t> se </a:t>
            </a:r>
            <a:r>
              <a:rPr lang="en-GB" sz="1800" dirty="0" err="1"/>
              <a:t>ovisno</a:t>
            </a:r>
            <a:r>
              <a:rPr lang="en-GB" sz="1800" dirty="0"/>
              <a:t> o </a:t>
            </a:r>
            <a:r>
              <a:rPr lang="en-GB" sz="1800" dirty="0" err="1"/>
              <a:t>korištenom</a:t>
            </a:r>
            <a:r>
              <a:rPr lang="en-GB" sz="1800" dirty="0"/>
              <a:t> </a:t>
            </a:r>
            <a:r>
              <a:rPr lang="en-GB" sz="1800" dirty="0" err="1"/>
              <a:t>softveru</a:t>
            </a:r>
            <a:r>
              <a:rPr lang="en-GB" sz="1800" dirty="0"/>
              <a:t>. Na </a:t>
            </a:r>
            <a:r>
              <a:rPr lang="en-GB" sz="1800" dirty="0" err="1"/>
              <a:t>primjer</a:t>
            </a:r>
            <a:r>
              <a:rPr lang="en-GB" sz="1800" dirty="0"/>
              <a:t>, </a:t>
            </a:r>
            <a:r>
              <a:rPr lang="en-GB" sz="1800" dirty="0" err="1"/>
              <a:t>Microsoftov</a:t>
            </a:r>
            <a:r>
              <a:rPr lang="en-GB" sz="1800" dirty="0"/>
              <a:t> </a:t>
            </a:r>
            <a:r>
              <a:rPr lang="en-GB" sz="1800" dirty="0" err="1"/>
              <a:t>paket</a:t>
            </a:r>
            <a:r>
              <a:rPr lang="en-GB" sz="1800" dirty="0"/>
              <a:t> Business Intelligence </a:t>
            </a:r>
            <a:r>
              <a:rPr lang="en-GB" sz="1800" dirty="0" err="1"/>
              <a:t>nudi</a:t>
            </a:r>
            <a:r>
              <a:rPr lang="en-GB" sz="1800" dirty="0"/>
              <a:t> alate za </a:t>
            </a:r>
            <a:r>
              <a:rPr lang="en-GB" sz="1800" dirty="0" err="1"/>
              <a:t>unos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pohranu</a:t>
            </a:r>
            <a:r>
              <a:rPr lang="en-GB" sz="1800" dirty="0"/>
              <a:t>, </a:t>
            </a:r>
            <a:r>
              <a:rPr lang="en-GB" sz="1800" dirty="0" err="1"/>
              <a:t>integraciju</a:t>
            </a:r>
            <a:r>
              <a:rPr lang="en-GB" sz="1800" dirty="0"/>
              <a:t>, </a:t>
            </a:r>
            <a:r>
              <a:rPr lang="en-GB" sz="1800" dirty="0" err="1"/>
              <a:t>upravljanje</a:t>
            </a:r>
            <a:r>
              <a:rPr lang="en-GB" sz="1800" dirty="0"/>
              <a:t>, </a:t>
            </a:r>
            <a:r>
              <a:rPr lang="en-GB" sz="1800" dirty="0" err="1"/>
              <a:t>obradu</a:t>
            </a:r>
            <a:r>
              <a:rPr lang="en-GB" sz="1800" dirty="0"/>
              <a:t>, </a:t>
            </a:r>
            <a:r>
              <a:rPr lang="en-GB" sz="1800" dirty="0" err="1"/>
              <a:t>izvješćivanje</a:t>
            </a:r>
            <a:r>
              <a:rPr lang="en-GB" sz="1800" dirty="0"/>
              <a:t>, </a:t>
            </a:r>
            <a:r>
              <a:rPr lang="en-GB" sz="1800" dirty="0" err="1"/>
              <a:t>dijeljenje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znanost</a:t>
            </a:r>
            <a:r>
              <a:rPr lang="en-GB" sz="1800" dirty="0"/>
              <a:t> o </a:t>
            </a:r>
            <a:r>
              <a:rPr lang="en-GB" sz="1800" dirty="0" err="1"/>
              <a:t>podacima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Ponuđeni</a:t>
            </a:r>
            <a:r>
              <a:rPr lang="en-GB" sz="1800" dirty="0"/>
              <a:t> </a:t>
            </a:r>
            <a:r>
              <a:rPr lang="en-GB" sz="1800" dirty="0" err="1"/>
              <a:t>alati</a:t>
            </a:r>
            <a:r>
              <a:rPr lang="en-GB" sz="1800" dirty="0"/>
              <a:t>: </a:t>
            </a:r>
            <a:r>
              <a:rPr lang="en-GB" sz="1800" dirty="0" err="1"/>
              <a:t>Microsoftov</a:t>
            </a:r>
            <a:r>
              <a:rPr lang="en-GB" sz="1800" dirty="0"/>
              <a:t> BI </a:t>
            </a:r>
            <a:r>
              <a:rPr lang="en-GB" sz="1800" dirty="0" err="1"/>
              <a:t>paket</a:t>
            </a:r>
            <a:r>
              <a:rPr lang="en-GB" sz="1800" dirty="0"/>
              <a:t> </a:t>
            </a:r>
            <a:r>
              <a:rPr lang="en-GB" sz="1800" dirty="0" err="1"/>
              <a:t>pruža</a:t>
            </a:r>
            <a:r>
              <a:rPr lang="en-GB" sz="1800" dirty="0"/>
              <a:t> alate za </a:t>
            </a:r>
            <a:r>
              <a:rPr lang="en-GB" sz="1800" dirty="0" err="1"/>
              <a:t>različite</a:t>
            </a:r>
            <a:r>
              <a:rPr lang="en-GB" sz="1800" dirty="0"/>
              <a:t> </a:t>
            </a:r>
            <a:r>
              <a:rPr lang="en-GB" sz="1800" dirty="0" err="1"/>
              <a:t>zadatke</a:t>
            </a:r>
            <a:r>
              <a:rPr lang="en-GB" sz="1800" dirty="0"/>
              <a:t>, </a:t>
            </a:r>
            <a:r>
              <a:rPr lang="en-GB" sz="1800" dirty="0" err="1"/>
              <a:t>uključujući</a:t>
            </a:r>
            <a:r>
              <a:rPr lang="en-GB" sz="1800" dirty="0"/>
              <a:t> </a:t>
            </a:r>
            <a:r>
              <a:rPr lang="en-GB" sz="1800" dirty="0" err="1"/>
              <a:t>unos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pohranu</a:t>
            </a:r>
            <a:r>
              <a:rPr lang="en-GB" sz="1800" dirty="0"/>
              <a:t>, </a:t>
            </a:r>
            <a:r>
              <a:rPr lang="en-GB" sz="1800" dirty="0" err="1"/>
              <a:t>integraciju</a:t>
            </a:r>
            <a:r>
              <a:rPr lang="en-GB" sz="1800" dirty="0"/>
              <a:t>, </a:t>
            </a:r>
            <a:r>
              <a:rPr lang="en-GB" sz="1800" dirty="0" err="1"/>
              <a:t>upravljanje</a:t>
            </a:r>
            <a:r>
              <a:rPr lang="en-GB" sz="1800" dirty="0"/>
              <a:t>, </a:t>
            </a:r>
            <a:r>
              <a:rPr lang="en-GB" sz="1800" dirty="0" err="1"/>
              <a:t>obradu</a:t>
            </a:r>
            <a:r>
              <a:rPr lang="en-GB" sz="1800" dirty="0"/>
              <a:t>, </a:t>
            </a:r>
            <a:r>
              <a:rPr lang="en-GB" sz="1800" dirty="0" err="1"/>
              <a:t>izvješćivanje</a:t>
            </a:r>
            <a:r>
              <a:rPr lang="en-GB" sz="1800" dirty="0"/>
              <a:t>, </a:t>
            </a:r>
            <a:r>
              <a:rPr lang="en-GB" sz="1800" dirty="0" err="1"/>
              <a:t>dijeljenje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znanost</a:t>
            </a:r>
            <a:r>
              <a:rPr lang="en-GB" sz="1800" dirty="0"/>
              <a:t> o </a:t>
            </a:r>
            <a:r>
              <a:rPr lang="en-GB" sz="1800" dirty="0" err="1"/>
              <a:t>podacima</a:t>
            </a:r>
            <a:r>
              <a:rPr lang="en-GB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38375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Poslovna</a:t>
            </a:r>
            <a:r>
              <a:rPr lang="en-GB" dirty="0"/>
              <a:t> </a:t>
            </a:r>
            <a:r>
              <a:rPr lang="en-GB" dirty="0" err="1"/>
              <a:t>inteligencija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hr-HR" dirty="0"/>
              <a:t>ML </a:t>
            </a:r>
            <a:r>
              <a:rPr lang="en-GB" dirty="0"/>
              <a:t>u SC-</a:t>
            </a:r>
            <a:r>
              <a:rPr lang="en-GB" dirty="0" err="1"/>
              <a:t>ovima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349578" y="3168863"/>
            <a:ext cx="3894015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Figure. ML Data analysis steps in R, Wickham et al. (2023).</a:t>
            </a: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3.png" descr="A diagram of a model&#10;&#10;Description automatically generated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3109595" y="1481668"/>
            <a:ext cx="5972810" cy="1687195"/>
          </a:xfrm>
          <a:prstGeom prst="rect">
            <a:avLst/>
          </a:prstGeom>
          <a:ln/>
        </p:spPr>
      </p:pic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2377" y="3583458"/>
            <a:ext cx="10515600" cy="2529018"/>
          </a:xfrm>
        </p:spPr>
        <p:txBody>
          <a:bodyPr>
            <a:normAutofit/>
          </a:bodyPr>
          <a:lstStyle/>
          <a:p>
            <a:r>
              <a:rPr lang="en-GB" sz="1800" dirty="0"/>
              <a:t>ML procedure se </a:t>
            </a:r>
            <a:r>
              <a:rPr lang="en-GB" sz="1800" dirty="0" err="1"/>
              <a:t>prvenstveno</a:t>
            </a:r>
            <a:r>
              <a:rPr lang="en-GB" sz="1800" dirty="0"/>
              <a:t> </a:t>
            </a:r>
            <a:r>
              <a:rPr lang="en-GB" sz="1800" dirty="0" err="1"/>
              <a:t>primjenjuju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razini</a:t>
            </a:r>
            <a:r>
              <a:rPr lang="en-GB" sz="1800" dirty="0"/>
              <a:t> </a:t>
            </a:r>
            <a:r>
              <a:rPr lang="en-GB" sz="1800" dirty="0" err="1"/>
              <a:t>znanosti</a:t>
            </a:r>
            <a:r>
              <a:rPr lang="en-GB" sz="1800" dirty="0"/>
              <a:t> o </a:t>
            </a:r>
            <a:r>
              <a:rPr lang="en-GB" sz="1800" dirty="0" err="1"/>
              <a:t>podacima</a:t>
            </a:r>
            <a:r>
              <a:rPr lang="en-GB" sz="1800" dirty="0"/>
              <a:t> </a:t>
            </a:r>
            <a:r>
              <a:rPr lang="en-GB" sz="1800" dirty="0" err="1"/>
              <a:t>pomoću</a:t>
            </a:r>
            <a:r>
              <a:rPr lang="en-GB" sz="1800" dirty="0"/>
              <a:t> alata </a:t>
            </a:r>
            <a:r>
              <a:rPr lang="en-GB" sz="1800" dirty="0" err="1"/>
              <a:t>kao</a:t>
            </a:r>
            <a:r>
              <a:rPr lang="en-GB" sz="1800" dirty="0"/>
              <a:t> </a:t>
            </a:r>
            <a:r>
              <a:rPr lang="en-GB" sz="1800" dirty="0" err="1"/>
              <a:t>što</a:t>
            </a:r>
            <a:r>
              <a:rPr lang="en-GB" sz="1800" dirty="0"/>
              <a:t> </a:t>
            </a:r>
            <a:r>
              <a:rPr lang="en-GB" sz="1800" dirty="0" err="1"/>
              <a:t>su</a:t>
            </a:r>
            <a:r>
              <a:rPr lang="en-GB" sz="1800" dirty="0"/>
              <a:t> Azure ML </a:t>
            </a:r>
            <a:r>
              <a:rPr lang="en-GB" sz="1800" dirty="0" err="1"/>
              <a:t>usluge</a:t>
            </a:r>
            <a:r>
              <a:rPr lang="en-GB" sz="1800" dirty="0"/>
              <a:t>, ML Studio </a:t>
            </a:r>
            <a:r>
              <a:rPr lang="en-GB" sz="1800" dirty="0" err="1"/>
              <a:t>i</a:t>
            </a:r>
            <a:r>
              <a:rPr lang="en-GB" sz="1800" dirty="0"/>
              <a:t> R Server za HDInsight.</a:t>
            </a:r>
          </a:p>
          <a:p>
            <a:r>
              <a:rPr lang="en-GB" sz="1800" dirty="0" err="1"/>
              <a:t>Zabluda</a:t>
            </a:r>
            <a:r>
              <a:rPr lang="en-GB" sz="1800" dirty="0"/>
              <a:t>: </a:t>
            </a:r>
            <a:r>
              <a:rPr lang="en-GB" sz="1800" dirty="0" err="1"/>
              <a:t>Postoji</a:t>
            </a:r>
            <a:r>
              <a:rPr lang="en-GB" sz="1800" dirty="0"/>
              <a:t> </a:t>
            </a:r>
            <a:r>
              <a:rPr lang="en-GB" sz="1800" dirty="0" err="1"/>
              <a:t>uobičajena</a:t>
            </a:r>
            <a:r>
              <a:rPr lang="en-GB" sz="1800" dirty="0"/>
              <a:t> </a:t>
            </a:r>
            <a:r>
              <a:rPr lang="en-GB" sz="1800" dirty="0" err="1"/>
              <a:t>zabluda</a:t>
            </a:r>
            <a:r>
              <a:rPr lang="en-GB" sz="1800" dirty="0"/>
              <a:t> da </a:t>
            </a:r>
            <a:r>
              <a:rPr lang="en-GB" sz="1800" dirty="0" err="1"/>
              <a:t>izrada</a:t>
            </a:r>
            <a:r>
              <a:rPr lang="en-GB" sz="1800" dirty="0"/>
              <a:t> ML </a:t>
            </a:r>
            <a:r>
              <a:rPr lang="en-GB" sz="1800" dirty="0" err="1"/>
              <a:t>algoritama</a:t>
            </a:r>
            <a:r>
              <a:rPr lang="en-GB" sz="1800" dirty="0"/>
              <a:t> </a:t>
            </a:r>
            <a:r>
              <a:rPr lang="en-GB" sz="1800" dirty="0" err="1"/>
              <a:t>oduzima</a:t>
            </a:r>
            <a:r>
              <a:rPr lang="en-GB" sz="1800" dirty="0"/>
              <a:t> </a:t>
            </a:r>
            <a:r>
              <a:rPr lang="en-GB" sz="1800" dirty="0" err="1"/>
              <a:t>većinu</a:t>
            </a:r>
            <a:r>
              <a:rPr lang="en-GB" sz="1800" dirty="0"/>
              <a:t> </a:t>
            </a:r>
            <a:r>
              <a:rPr lang="en-GB" sz="1800" dirty="0" err="1"/>
              <a:t>vremena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truda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Provjera</a:t>
            </a:r>
            <a:r>
              <a:rPr lang="en-GB" sz="1800" dirty="0"/>
              <a:t> </a:t>
            </a:r>
            <a:r>
              <a:rPr lang="en-GB" sz="1800" dirty="0" err="1"/>
              <a:t>stvarnosti</a:t>
            </a:r>
            <a:r>
              <a:rPr lang="en-GB" sz="1800" dirty="0"/>
              <a:t>: U </a:t>
            </a:r>
            <a:r>
              <a:rPr lang="en-GB" sz="1800" dirty="0" err="1"/>
              <a:t>stvarnosti</a:t>
            </a:r>
            <a:r>
              <a:rPr lang="en-GB" sz="1800" dirty="0"/>
              <a:t> se </a:t>
            </a:r>
            <a:r>
              <a:rPr lang="en-GB" sz="1800" dirty="0" err="1"/>
              <a:t>većina</a:t>
            </a:r>
            <a:r>
              <a:rPr lang="en-GB" sz="1800" dirty="0"/>
              <a:t> </a:t>
            </a:r>
            <a:r>
              <a:rPr lang="en-GB" sz="1800" dirty="0" err="1"/>
              <a:t>vremena</a:t>
            </a:r>
            <a:r>
              <a:rPr lang="en-GB" sz="1800" dirty="0"/>
              <a:t> </a:t>
            </a:r>
            <a:r>
              <a:rPr lang="en-GB" sz="1800" dirty="0" err="1"/>
              <a:t>troši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prepirku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zadatke</a:t>
            </a:r>
            <a:r>
              <a:rPr lang="en-GB" sz="1800" dirty="0"/>
              <a:t> </a:t>
            </a:r>
            <a:r>
              <a:rPr lang="en-GB" sz="1800" dirty="0" err="1"/>
              <a:t>predobrade</a:t>
            </a:r>
            <a:r>
              <a:rPr lang="en-GB" sz="1800" dirty="0"/>
              <a:t>, a ne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proces</a:t>
            </a:r>
            <a:r>
              <a:rPr lang="en-GB" sz="1800" dirty="0"/>
              <a:t> </a:t>
            </a:r>
            <a:r>
              <a:rPr lang="en-GB" sz="1800" dirty="0" err="1"/>
              <a:t>modeliranja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Komplementarne</a:t>
            </a:r>
            <a:r>
              <a:rPr lang="en-GB" sz="1800" dirty="0"/>
              <a:t> </a:t>
            </a:r>
            <a:r>
              <a:rPr lang="en-GB" sz="1800" dirty="0" err="1"/>
              <a:t>uloge</a:t>
            </a:r>
            <a:r>
              <a:rPr lang="en-GB" sz="1800" dirty="0"/>
              <a:t>: </a:t>
            </a:r>
            <a:r>
              <a:rPr lang="en-GB" sz="1800" dirty="0" err="1"/>
              <a:t>Vizualizacija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modeliranje</a:t>
            </a:r>
            <a:r>
              <a:rPr lang="en-GB" sz="1800" dirty="0"/>
              <a:t> </a:t>
            </a:r>
            <a:r>
              <a:rPr lang="en-GB" sz="1800" dirty="0" err="1"/>
              <a:t>imaju</a:t>
            </a:r>
            <a:r>
              <a:rPr lang="en-GB" sz="1800" dirty="0"/>
              <a:t> </a:t>
            </a:r>
            <a:r>
              <a:rPr lang="en-GB" sz="1800" dirty="0" err="1"/>
              <a:t>različite</a:t>
            </a:r>
            <a:r>
              <a:rPr lang="en-GB" sz="1800" dirty="0"/>
              <a:t>, </a:t>
            </a:r>
            <a:r>
              <a:rPr lang="en-GB" sz="1800" dirty="0" err="1"/>
              <a:t>ali</a:t>
            </a:r>
            <a:r>
              <a:rPr lang="en-GB" sz="1800" dirty="0"/>
              <a:t> </a:t>
            </a:r>
            <a:r>
              <a:rPr lang="en-GB" sz="1800" dirty="0" err="1"/>
              <a:t>komplementarne</a:t>
            </a:r>
            <a:r>
              <a:rPr lang="en-GB" sz="1800" dirty="0"/>
              <a:t> </a:t>
            </a:r>
            <a:r>
              <a:rPr lang="en-GB" sz="1800" dirty="0" err="1"/>
              <a:t>uloge</a:t>
            </a:r>
            <a:r>
              <a:rPr lang="en-GB" sz="1800" dirty="0"/>
              <a:t> u </a:t>
            </a:r>
            <a:r>
              <a:rPr lang="en-GB" sz="1800" dirty="0" err="1"/>
              <a:t>analizi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30425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Poslovna</a:t>
            </a:r>
            <a:r>
              <a:rPr lang="en-GB" dirty="0"/>
              <a:t> </a:t>
            </a:r>
            <a:r>
              <a:rPr lang="en-GB" dirty="0" err="1"/>
              <a:t>inteligencija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hr-HR" dirty="0"/>
              <a:t>ML </a:t>
            </a:r>
            <a:r>
              <a:rPr lang="en-GB" dirty="0"/>
              <a:t>u SC-</a:t>
            </a:r>
            <a:r>
              <a:rPr lang="en-GB" dirty="0" err="1"/>
              <a:t>ovima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 err="1"/>
              <a:t>Vizualizacija</a:t>
            </a:r>
            <a:r>
              <a:rPr lang="en-GB" sz="1800" dirty="0"/>
              <a:t>: </a:t>
            </a:r>
            <a:r>
              <a:rPr lang="en-GB" sz="1800" dirty="0" err="1"/>
              <a:t>Nudi</a:t>
            </a:r>
            <a:r>
              <a:rPr lang="en-GB" sz="1800" dirty="0"/>
              <a:t> </a:t>
            </a:r>
            <a:r>
              <a:rPr lang="en-GB" sz="1800" dirty="0" err="1"/>
              <a:t>uvide</a:t>
            </a:r>
            <a:r>
              <a:rPr lang="en-GB" sz="1800" dirty="0"/>
              <a:t> koji </a:t>
            </a:r>
            <a:r>
              <a:rPr lang="en-GB" sz="1800" dirty="0" err="1"/>
              <a:t>mogu</a:t>
            </a:r>
            <a:r>
              <a:rPr lang="en-GB" sz="1800" dirty="0"/>
              <a:t> </a:t>
            </a:r>
            <a:r>
              <a:rPr lang="en-GB" sz="1800" dirty="0" err="1"/>
              <a:t>izmaknuti</a:t>
            </a:r>
            <a:r>
              <a:rPr lang="en-GB" sz="1800" dirty="0"/>
              <a:t> </a:t>
            </a:r>
            <a:r>
              <a:rPr lang="en-GB" sz="1800" dirty="0" err="1"/>
              <a:t>formaliziranim</a:t>
            </a:r>
            <a:r>
              <a:rPr lang="en-GB" sz="1800" dirty="0"/>
              <a:t> </a:t>
            </a:r>
            <a:r>
              <a:rPr lang="en-GB" sz="1800" dirty="0" err="1"/>
              <a:t>pristupima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potiče</a:t>
            </a:r>
            <a:r>
              <a:rPr lang="en-GB" sz="1800" dirty="0"/>
              <a:t> </a:t>
            </a:r>
            <a:r>
              <a:rPr lang="en-GB" sz="1800" dirty="0" err="1"/>
              <a:t>nove</a:t>
            </a:r>
            <a:r>
              <a:rPr lang="en-GB" sz="1800" dirty="0"/>
              <a:t> </a:t>
            </a:r>
            <a:r>
              <a:rPr lang="en-GB" sz="1800" dirty="0" err="1"/>
              <a:t>upite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Modeliranje</a:t>
            </a:r>
            <a:r>
              <a:rPr lang="en-GB" sz="1800" dirty="0"/>
              <a:t>: </a:t>
            </a:r>
            <a:r>
              <a:rPr lang="en-GB" sz="1800" dirty="0" err="1"/>
              <a:t>Pruža</a:t>
            </a:r>
            <a:r>
              <a:rPr lang="en-GB" sz="1800" dirty="0"/>
              <a:t> </a:t>
            </a:r>
            <a:r>
              <a:rPr lang="en-GB" sz="1800" dirty="0" err="1"/>
              <a:t>matematički</a:t>
            </a:r>
            <a:r>
              <a:rPr lang="en-GB" sz="1800" dirty="0"/>
              <a:t> </a:t>
            </a:r>
            <a:r>
              <a:rPr lang="en-GB" sz="1800" dirty="0" err="1"/>
              <a:t>okvir</a:t>
            </a:r>
            <a:r>
              <a:rPr lang="en-GB" sz="1800" dirty="0"/>
              <a:t> za </a:t>
            </a:r>
            <a:r>
              <a:rPr lang="en-GB" sz="1800" dirty="0" err="1"/>
              <a:t>odgovaranje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precizno</a:t>
            </a:r>
            <a:r>
              <a:rPr lang="en-GB" sz="1800" dirty="0"/>
              <a:t> </a:t>
            </a:r>
            <a:r>
              <a:rPr lang="en-GB" sz="1800" dirty="0" err="1"/>
              <a:t>formulirana</a:t>
            </a:r>
            <a:r>
              <a:rPr lang="en-GB" sz="1800" dirty="0"/>
              <a:t> </a:t>
            </a:r>
            <a:r>
              <a:rPr lang="en-GB" sz="1800" dirty="0" err="1"/>
              <a:t>pitanja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rukovanje</a:t>
            </a:r>
            <a:r>
              <a:rPr lang="en-GB" sz="1800" dirty="0"/>
              <a:t> </a:t>
            </a:r>
            <a:r>
              <a:rPr lang="en-GB" sz="1800" dirty="0" err="1"/>
              <a:t>velikim</a:t>
            </a:r>
            <a:r>
              <a:rPr lang="en-GB" sz="1800" dirty="0"/>
              <a:t> </a:t>
            </a:r>
            <a:r>
              <a:rPr lang="en-GB" sz="1800" dirty="0" err="1"/>
              <a:t>skupovima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Sinergija</a:t>
            </a:r>
            <a:r>
              <a:rPr lang="en-GB" sz="1800" dirty="0"/>
              <a:t>: </a:t>
            </a:r>
            <a:r>
              <a:rPr lang="en-GB" sz="1800" dirty="0" err="1"/>
              <a:t>sinergija</a:t>
            </a:r>
            <a:r>
              <a:rPr lang="en-GB" sz="1800" dirty="0"/>
              <a:t> </a:t>
            </a:r>
            <a:r>
              <a:rPr lang="en-GB" sz="1800" dirty="0" err="1"/>
              <a:t>između</a:t>
            </a:r>
            <a:r>
              <a:rPr lang="en-GB" sz="1800" dirty="0"/>
              <a:t> </a:t>
            </a:r>
            <a:r>
              <a:rPr lang="en-GB" sz="1800" dirty="0" err="1"/>
              <a:t>vizualizacije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modeliranja</a:t>
            </a:r>
            <a:r>
              <a:rPr lang="en-GB" sz="1800" dirty="0"/>
              <a:t> </a:t>
            </a:r>
            <a:r>
              <a:rPr lang="en-GB" sz="1800" dirty="0" err="1"/>
              <a:t>poboljšava</a:t>
            </a:r>
            <a:r>
              <a:rPr lang="en-GB" sz="1800" dirty="0"/>
              <a:t> </a:t>
            </a:r>
            <a:r>
              <a:rPr lang="en-GB" sz="1800" dirty="0" err="1"/>
              <a:t>proces</a:t>
            </a:r>
            <a:r>
              <a:rPr lang="en-GB" sz="1800" dirty="0"/>
              <a:t> </a:t>
            </a:r>
            <a:r>
              <a:rPr lang="en-GB" sz="1800" dirty="0" err="1"/>
              <a:t>analize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što</a:t>
            </a:r>
            <a:r>
              <a:rPr lang="en-GB" sz="1800" dirty="0"/>
              <a:t> </a:t>
            </a:r>
            <a:r>
              <a:rPr lang="en-GB" sz="1800" dirty="0" err="1"/>
              <a:t>dovodi</a:t>
            </a:r>
            <a:r>
              <a:rPr lang="en-GB" sz="1800" dirty="0"/>
              <a:t> do </a:t>
            </a:r>
            <a:r>
              <a:rPr lang="en-GB" sz="1800" dirty="0" err="1"/>
              <a:t>sveobuhvatnijih</a:t>
            </a:r>
            <a:r>
              <a:rPr lang="en-GB" sz="1800" dirty="0"/>
              <a:t> </a:t>
            </a:r>
            <a:r>
              <a:rPr lang="en-GB" sz="1800" dirty="0" err="1"/>
              <a:t>uvida</a:t>
            </a:r>
            <a:r>
              <a:rPr lang="en-GB" sz="1800" dirty="0"/>
              <a:t>.</a:t>
            </a:r>
          </a:p>
          <a:p>
            <a:r>
              <a:rPr lang="en-GB" sz="1800" dirty="0"/>
              <a:t>Bitan </a:t>
            </a:r>
            <a:r>
              <a:rPr lang="en-GB" sz="1800" dirty="0" err="1"/>
              <a:t>korak</a:t>
            </a:r>
            <a:r>
              <a:rPr lang="en-GB" sz="1800" dirty="0"/>
              <a:t>: </a:t>
            </a:r>
            <a:r>
              <a:rPr lang="en-GB" sz="1800" dirty="0" err="1"/>
              <a:t>Komunikacija</a:t>
            </a:r>
            <a:r>
              <a:rPr lang="en-GB" sz="1800" dirty="0"/>
              <a:t> je </a:t>
            </a:r>
            <a:r>
              <a:rPr lang="en-GB" sz="1800" dirty="0" err="1"/>
              <a:t>ključna</a:t>
            </a:r>
            <a:r>
              <a:rPr lang="en-GB" sz="1800" dirty="0"/>
              <a:t> za </a:t>
            </a:r>
            <a:r>
              <a:rPr lang="en-GB" sz="1800" dirty="0" err="1"/>
              <a:t>uspjeh</a:t>
            </a:r>
            <a:r>
              <a:rPr lang="en-GB" sz="1800" dirty="0"/>
              <a:t> </a:t>
            </a:r>
            <a:r>
              <a:rPr lang="en-GB" sz="1800" dirty="0" err="1"/>
              <a:t>analize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Donošenje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: </a:t>
            </a:r>
            <a:r>
              <a:rPr lang="en-GB" sz="1800" dirty="0" err="1"/>
              <a:t>ključno</a:t>
            </a:r>
            <a:r>
              <a:rPr lang="en-GB" sz="1800" dirty="0"/>
              <a:t> je </a:t>
            </a:r>
            <a:r>
              <a:rPr lang="en-GB" sz="1800" dirty="0" err="1"/>
              <a:t>pružanje</a:t>
            </a:r>
            <a:r>
              <a:rPr lang="en-GB" sz="1800" dirty="0"/>
              <a:t> </a:t>
            </a:r>
            <a:r>
              <a:rPr lang="en-GB" sz="1800" dirty="0" err="1"/>
              <a:t>informacija</a:t>
            </a:r>
            <a:r>
              <a:rPr lang="en-GB" sz="1800" dirty="0"/>
              <a:t> </a:t>
            </a:r>
            <a:r>
              <a:rPr lang="en-GB" sz="1800" dirty="0" err="1"/>
              <a:t>donositeljima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jasan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dosljedan</a:t>
            </a:r>
            <a:r>
              <a:rPr lang="en-GB" sz="1800" dirty="0"/>
              <a:t> </a:t>
            </a:r>
            <a:r>
              <a:rPr lang="en-GB" sz="1800" dirty="0" err="1"/>
              <a:t>način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Osiguravanje</a:t>
            </a:r>
            <a:r>
              <a:rPr lang="en-GB" sz="1800" dirty="0"/>
              <a:t> </a:t>
            </a:r>
            <a:r>
              <a:rPr lang="en-GB" sz="1800" dirty="0" err="1"/>
              <a:t>vrijednosti</a:t>
            </a:r>
            <a:r>
              <a:rPr lang="en-GB" sz="1800" dirty="0"/>
              <a:t>: </a:t>
            </a:r>
            <a:r>
              <a:rPr lang="en-GB" sz="1800" dirty="0" err="1"/>
              <a:t>Učinkovita</a:t>
            </a:r>
            <a:r>
              <a:rPr lang="en-GB" sz="1800" dirty="0"/>
              <a:t> </a:t>
            </a:r>
            <a:r>
              <a:rPr lang="en-GB" sz="1800" dirty="0" err="1"/>
              <a:t>komunikacija</a:t>
            </a:r>
            <a:r>
              <a:rPr lang="en-GB" sz="1800" dirty="0"/>
              <a:t> </a:t>
            </a:r>
            <a:r>
              <a:rPr lang="en-GB" sz="1800" dirty="0" err="1"/>
              <a:t>osigurava</a:t>
            </a:r>
            <a:r>
              <a:rPr lang="en-GB" sz="1800" dirty="0"/>
              <a:t> da </a:t>
            </a:r>
            <a:r>
              <a:rPr lang="en-GB" sz="1800" dirty="0" err="1"/>
              <a:t>uvidi</a:t>
            </a:r>
            <a:r>
              <a:rPr lang="en-GB" sz="1800" dirty="0"/>
              <a:t> koji </a:t>
            </a:r>
            <a:r>
              <a:rPr lang="en-GB" sz="1800" dirty="0" err="1"/>
              <a:t>proizlaze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analize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</a:t>
            </a:r>
            <a:r>
              <a:rPr lang="en-GB" sz="1800" dirty="0" err="1"/>
              <a:t>pridonose</a:t>
            </a:r>
            <a:r>
              <a:rPr lang="en-GB" sz="1800" dirty="0"/>
              <a:t> </a:t>
            </a:r>
            <a:r>
              <a:rPr lang="en-GB" sz="1800" dirty="0" err="1"/>
              <a:t>informiranom</a:t>
            </a:r>
            <a:r>
              <a:rPr lang="en-GB" sz="1800" dirty="0"/>
              <a:t> </a:t>
            </a:r>
            <a:r>
              <a:rPr lang="en-GB" sz="1800" dirty="0" err="1"/>
              <a:t>donošenju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organizacijskom</a:t>
            </a:r>
            <a:r>
              <a:rPr lang="en-GB" sz="1800" dirty="0"/>
              <a:t> </a:t>
            </a:r>
            <a:r>
              <a:rPr lang="en-GB" sz="1800" dirty="0" err="1"/>
              <a:t>uspjehu</a:t>
            </a:r>
            <a:r>
              <a:rPr lang="en-GB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801338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Stvaranje novog dokumenta." ma:contentTypeScope="" ma:versionID="aca9c3aed638770792e41d51f5b3002c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579197615d40f596e549fe3ba82ec0f2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Oznake slika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Zajednički se koristi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ji o zajedničkom korištenju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sadržaja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88786EC-8A75-4FD5-99E4-077ECF9BAE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3008</TotalTime>
  <Words>1297</Words>
  <Application>Microsoft Office PowerPoint</Application>
  <PresentationFormat>Widescreen</PresentationFormat>
  <Paragraphs>88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Tahoma</vt:lpstr>
      <vt:lpstr>Motyw pakietu Office</vt:lpstr>
      <vt:lpstr>Poslovna inteligencija</vt:lpstr>
      <vt:lpstr>Sadržaj</vt:lpstr>
      <vt:lpstr>Što je strojno učenje?</vt:lpstr>
      <vt:lpstr>Što je strojno učenje?</vt:lpstr>
      <vt:lpstr>Temelji i teorijske postavke ML-a</vt:lpstr>
      <vt:lpstr>Poslovna inteligencija i ML u SC-ovima</vt:lpstr>
      <vt:lpstr>Poslovna inteligencija i ML u SC-ovima</vt:lpstr>
      <vt:lpstr>Poslovna inteligencija i ML u SC-ovima</vt:lpstr>
      <vt:lpstr>Poslovna inteligencija i ML u SC-ovima</vt:lpstr>
      <vt:lpstr>Cjevovod podataka i znanja o ML-u</vt:lpstr>
      <vt:lpstr>Cjevovod podataka i znanja o ML-u</vt:lpstr>
      <vt:lpstr>Cjevovod podataka i znanja o ML-u</vt:lpstr>
      <vt:lpstr>Cjevovod podataka i znanja o ML-u</vt:lpstr>
      <vt:lpstr>ML i SC poslovni podaci</vt:lpstr>
      <vt:lpstr>ML for SC poslovni problem</vt:lpstr>
      <vt:lpstr>Sažetak</vt:lpstr>
      <vt:lpstr>Sažetak</vt:lpstr>
      <vt:lpstr>Hvala na pažnji</vt:lpstr>
      <vt:lpstr>Autori:  Dario Šebalj Dejan Mirčetić Michał Adamczak   Zadnja verzija: Lipanj 2025.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Dario Šebalj</cp:lastModifiedBy>
  <cp:revision>21</cp:revision>
  <dcterms:created xsi:type="dcterms:W3CDTF">2023-07-06T12:09:08Z</dcterms:created>
  <dcterms:modified xsi:type="dcterms:W3CDTF">2025-11-05T08:57:42Z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