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334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 custT="1"/>
      <dgm:spPr/>
      <dgm:t>
        <a:bodyPr/>
        <a:lstStyle/>
        <a:p>
          <a:r>
            <a:rPr lang="pl-PL" sz="1600" dirty="0"/>
            <a:t>zastosowana metoda oceny</a:t>
          </a:r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D5D5B11F-C20D-4782-A8EB-01022F7F719D}">
      <dgm:prSet custT="1"/>
      <dgm:spPr/>
      <dgm:t>
        <a:bodyPr/>
        <a:lstStyle/>
        <a:p>
          <a:r>
            <a:rPr lang="pl-PL" sz="1600" dirty="0"/>
            <a:t>minimalna ilość zamówienia</a:t>
          </a:r>
        </a:p>
      </dgm:t>
    </dgm:pt>
    <dgm:pt modelId="{B9A10783-1F9E-4E6B-B19D-C80D3F7CF75E}" type="parTrans" cxnId="{5A70C1B4-3BD6-4F35-B2B4-7B860F2E33D8}">
      <dgm:prSet/>
      <dgm:spPr/>
      <dgm:t>
        <a:bodyPr/>
        <a:lstStyle/>
        <a:p>
          <a:endParaRPr lang="pl-PL"/>
        </a:p>
      </dgm:t>
    </dgm:pt>
    <dgm:pt modelId="{E83C609E-618B-4623-A378-6C304FCC2E04}" type="sibTrans" cxnId="{5A70C1B4-3BD6-4F35-B2B4-7B860F2E33D8}">
      <dgm:prSet/>
      <dgm:spPr/>
      <dgm:t>
        <a:bodyPr/>
        <a:lstStyle/>
        <a:p>
          <a:endParaRPr lang="pl-PL"/>
        </a:p>
      </dgm:t>
    </dgm:pt>
    <dgm:pt modelId="{A975AD85-BAA5-46AA-BDDE-7A862298C4B4}">
      <dgm:prSet custT="1"/>
      <dgm:spPr/>
      <dgm:t>
        <a:bodyPr/>
        <a:lstStyle/>
        <a:p>
          <a:r>
            <a:rPr lang="pl-PL" sz="1600" dirty="0"/>
            <a:t>strategia zaopatrzenia</a:t>
          </a:r>
        </a:p>
      </dgm:t>
    </dgm:pt>
    <dgm:pt modelId="{FDB7A8E1-9F78-4AB9-B2C7-36CB7F1310AA}" type="parTrans" cxnId="{D3E07310-1282-4198-BB75-21420C9FD7F2}">
      <dgm:prSet/>
      <dgm:spPr/>
      <dgm:t>
        <a:bodyPr/>
        <a:lstStyle/>
        <a:p>
          <a:endParaRPr lang="pl-PL"/>
        </a:p>
      </dgm:t>
    </dgm:pt>
    <dgm:pt modelId="{FDE9283E-FDBA-46D0-938D-344A4851C346}" type="sibTrans" cxnId="{D3E07310-1282-4198-BB75-21420C9FD7F2}">
      <dgm:prSet/>
      <dgm:spPr/>
      <dgm:t>
        <a:bodyPr/>
        <a:lstStyle/>
        <a:p>
          <a:endParaRPr lang="pl-PL"/>
        </a:p>
      </dgm:t>
    </dgm:pt>
    <dgm:pt modelId="{1F722432-5077-4BE2-97E9-AC5B94ED7D34}">
      <dgm:prSet/>
      <dgm:spPr/>
      <dgm:t>
        <a:bodyPr/>
        <a:lstStyle/>
        <a:p>
          <a:r>
            <a:rPr lang="pl-PL" dirty="0"/>
            <a:t>zdolność produkcyjna dostawcy</a:t>
          </a:r>
        </a:p>
      </dgm:t>
    </dgm:pt>
    <dgm:pt modelId="{F1830F17-E852-405C-9C2F-8EAC6228076D}" type="parTrans" cxnId="{899D7F1C-EDAC-445F-9BE5-8A14B4F2434E}">
      <dgm:prSet/>
      <dgm:spPr/>
      <dgm:t>
        <a:bodyPr/>
        <a:lstStyle/>
        <a:p>
          <a:endParaRPr lang="pl-PL"/>
        </a:p>
      </dgm:t>
    </dgm:pt>
    <dgm:pt modelId="{0A8F0804-081C-40BF-BB09-7D8EE41E228C}" type="sibTrans" cxnId="{899D7F1C-EDAC-445F-9BE5-8A14B4F2434E}">
      <dgm:prSet/>
      <dgm:spPr/>
      <dgm:t>
        <a:bodyPr/>
        <a:lstStyle/>
        <a:p>
          <a:endParaRPr lang="pl-PL"/>
        </a:p>
      </dgm:t>
    </dgm:pt>
    <dgm:pt modelId="{BA642A8D-2306-4FE0-B3BF-FB3176D360E4}">
      <dgm:prSet custT="1"/>
      <dgm:spPr/>
      <dgm:t>
        <a:bodyPr/>
        <a:lstStyle/>
        <a:p>
          <a:r>
            <a:rPr lang="pl-PL" sz="1600" dirty="0"/>
            <a:t>typ produktu</a:t>
          </a:r>
        </a:p>
      </dgm:t>
    </dgm:pt>
    <dgm:pt modelId="{11741A49-E3BD-4E7F-869F-15E35E185FF8}" type="parTrans" cxnId="{B934D526-90FF-42AD-828C-052A27327B2C}">
      <dgm:prSet/>
      <dgm:spPr/>
      <dgm:t>
        <a:bodyPr/>
        <a:lstStyle/>
        <a:p>
          <a:endParaRPr lang="pl-PL"/>
        </a:p>
      </dgm:t>
    </dgm:pt>
    <dgm:pt modelId="{B918DD9E-2DE6-4F98-BEF1-82220E9B3D75}" type="sibTrans" cxnId="{B934D526-90FF-42AD-828C-052A27327B2C}">
      <dgm:prSet/>
      <dgm:spPr/>
      <dgm:t>
        <a:bodyPr/>
        <a:lstStyle/>
        <a:p>
          <a:endParaRPr lang="pl-PL"/>
        </a:p>
      </dgm:t>
    </dgm:pt>
    <dgm:pt modelId="{A104277E-543B-4BF0-9EA2-7CD189E37425}">
      <dgm:prSet custT="1"/>
      <dgm:spPr/>
      <dgm:t>
        <a:bodyPr/>
        <a:lstStyle/>
        <a:p>
          <a:r>
            <a:rPr lang="pl-PL" sz="1600" dirty="0"/>
            <a:t>rodzaj oceny dostawcy</a:t>
          </a:r>
        </a:p>
      </dgm:t>
    </dgm:pt>
    <dgm:pt modelId="{1C295C2B-02DD-4459-A4EC-C65DFF44568C}" type="parTrans" cxnId="{8F3AD6B2-1D0E-42D5-9519-98696E97F6AD}">
      <dgm:prSet/>
      <dgm:spPr/>
      <dgm:t>
        <a:bodyPr/>
        <a:lstStyle/>
        <a:p>
          <a:endParaRPr lang="pl-PL"/>
        </a:p>
      </dgm:t>
    </dgm:pt>
    <dgm:pt modelId="{32D7C8ED-8C11-473D-BFE3-86BCC022E8ED}" type="sibTrans" cxnId="{8F3AD6B2-1D0E-42D5-9519-98696E97F6AD}">
      <dgm:prSet/>
      <dgm:spPr/>
      <dgm:t>
        <a:bodyPr/>
        <a:lstStyle/>
        <a:p>
          <a:endParaRPr lang="pl-PL"/>
        </a:p>
      </dgm:t>
    </dgm:pt>
    <dgm:pt modelId="{71686C2F-9C84-4B0C-A7FF-5D7139EB3749}">
      <dgm:prSet/>
      <dgm:spPr/>
      <dgm:t>
        <a:bodyPr/>
        <a:lstStyle/>
        <a:p>
          <a:r>
            <a:rPr lang="pl-PL" dirty="0"/>
            <a:t>preferencje dotyczące lokalizacji dostawcy</a:t>
          </a:r>
        </a:p>
      </dgm:t>
    </dgm:pt>
    <dgm:pt modelId="{BC82BE94-AB40-4CD5-99B5-8B606B86C541}" type="parTrans" cxnId="{F2EC9B2B-39F9-4D79-BA4B-57B96032BEEA}">
      <dgm:prSet/>
      <dgm:spPr/>
      <dgm:t>
        <a:bodyPr/>
        <a:lstStyle/>
        <a:p>
          <a:endParaRPr lang="pl-PL"/>
        </a:p>
      </dgm:t>
    </dgm:pt>
    <dgm:pt modelId="{E21AEFF8-004E-4E22-A92F-931E428C380D}" type="sibTrans" cxnId="{F2EC9B2B-39F9-4D79-BA4B-57B96032BEEA}">
      <dgm:prSet/>
      <dgm:spPr/>
      <dgm:t>
        <a:bodyPr/>
        <a:lstStyle/>
        <a:p>
          <a:endParaRPr lang="pl-PL"/>
        </a:p>
      </dgm:t>
    </dgm:pt>
    <dgm:pt modelId="{3DED8854-B5A1-4EE5-A95E-3CFEDDD996F5}">
      <dgm:prSet custT="1"/>
      <dgm:spPr/>
      <dgm:t>
        <a:bodyPr/>
        <a:lstStyle/>
        <a:p>
          <a:r>
            <a:rPr lang="pl-PL" sz="1600" dirty="0"/>
            <a:t>kryteria wyboru dostawcy</a:t>
          </a:r>
        </a:p>
      </dgm:t>
    </dgm:pt>
    <dgm:pt modelId="{1B677768-029E-49E0-B061-0B9582890F5E}" type="parTrans" cxnId="{59AF70F8-6141-4A58-8166-F91BD748578A}">
      <dgm:prSet/>
      <dgm:spPr/>
      <dgm:t>
        <a:bodyPr/>
        <a:lstStyle/>
        <a:p>
          <a:endParaRPr lang="pl-PL"/>
        </a:p>
      </dgm:t>
    </dgm:pt>
    <dgm:pt modelId="{F5B96E89-929C-42A9-BFAA-35B505BCDB66}" type="sibTrans" cxnId="{59AF70F8-6141-4A58-8166-F91BD748578A}">
      <dgm:prSet/>
      <dgm:spPr/>
      <dgm:t>
        <a:bodyPr/>
        <a:lstStyle/>
        <a:p>
          <a:endParaRPr lang="pl-PL"/>
        </a:p>
      </dgm:t>
    </dgm:pt>
    <dgm:pt modelId="{4AB29891-5F0C-4583-9C1E-AFC6FBFC9818}">
      <dgm:prSet custT="1"/>
      <dgm:spPr/>
      <dgm:t>
        <a:bodyPr/>
        <a:lstStyle/>
        <a:p>
          <a:r>
            <a:rPr lang="pl-PL" sz="1600" dirty="0"/>
            <a:t>strategia produkcji</a:t>
          </a:r>
        </a:p>
      </dgm:t>
    </dgm:pt>
    <dgm:pt modelId="{341579EB-FE11-4239-9754-54EDC3FA0E89}" type="parTrans" cxnId="{D3EFE35A-7712-4414-9D7C-C1CD48208816}">
      <dgm:prSet/>
      <dgm:spPr/>
      <dgm:t>
        <a:bodyPr/>
        <a:lstStyle/>
        <a:p>
          <a:endParaRPr lang="pl-PL"/>
        </a:p>
      </dgm:t>
    </dgm:pt>
    <dgm:pt modelId="{FB8A6869-775B-4117-AF26-63AEBFA17A25}" type="sibTrans" cxnId="{D3EFE35A-7712-4414-9D7C-C1CD48208816}">
      <dgm:prSet/>
      <dgm:spPr/>
      <dgm:t>
        <a:bodyPr/>
        <a:lstStyle/>
        <a:p>
          <a:endParaRPr lang="pl-PL"/>
        </a:p>
      </dgm:t>
    </dgm:pt>
    <dgm:pt modelId="{3C08E306-3B24-4B67-9142-3FACEE5345FE}">
      <dgm:prSet custT="1"/>
      <dgm:spPr/>
      <dgm:t>
        <a:bodyPr/>
        <a:lstStyle/>
        <a:p>
          <a:r>
            <a:rPr lang="pl-PL" sz="1600" dirty="0"/>
            <a:t>zdolność produkcyjna dostawcy</a:t>
          </a:r>
        </a:p>
      </dgm:t>
    </dgm:pt>
    <dgm:pt modelId="{952F8F51-C0B3-41C4-8F01-119235EF02D5}" type="parTrans" cxnId="{BFACDC6D-5078-4F29-8E24-78A67E8D7BB7}">
      <dgm:prSet/>
      <dgm:spPr/>
      <dgm:t>
        <a:bodyPr/>
        <a:lstStyle/>
        <a:p>
          <a:endParaRPr lang="pl-PL"/>
        </a:p>
      </dgm:t>
    </dgm:pt>
    <dgm:pt modelId="{9D9806D5-E2BF-40A9-8568-B88ECF6B5943}" type="sibTrans" cxnId="{BFACDC6D-5078-4F29-8E24-78A67E8D7BB7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E4C91FAF-63F6-4027-9CDA-220A39751355}" type="pres">
      <dgm:prSet presAssocID="{D5D5B11F-C20D-4782-A8EB-01022F7F719D}" presName="compNode" presStyleCnt="0"/>
      <dgm:spPr/>
    </dgm:pt>
    <dgm:pt modelId="{8FF914DF-B126-49EA-83C1-9B1F14A8FF62}" type="pres">
      <dgm:prSet presAssocID="{D5D5B11F-C20D-4782-A8EB-01022F7F719D}" presName="dummyConnPt" presStyleCnt="0"/>
      <dgm:spPr/>
    </dgm:pt>
    <dgm:pt modelId="{44B400C4-7F98-4581-B63F-A4B2813DC551}" type="pres">
      <dgm:prSet presAssocID="{D5D5B11F-C20D-4782-A8EB-01022F7F719D}" presName="node" presStyleLbl="node1" presStyleIdx="1" presStyleCnt="10">
        <dgm:presLayoutVars>
          <dgm:bulletEnabled val="1"/>
        </dgm:presLayoutVars>
      </dgm:prSet>
      <dgm:spPr/>
    </dgm:pt>
    <dgm:pt modelId="{BF032092-2404-4AEC-8CD9-06B729EB8F3A}" type="pres">
      <dgm:prSet presAssocID="{E83C609E-618B-4623-A378-6C304FCC2E04}" presName="sibTrans" presStyleLbl="bgSibTrans2D1" presStyleIdx="1" presStyleCnt="9"/>
      <dgm:spPr/>
    </dgm:pt>
    <dgm:pt modelId="{F2AF256A-72C1-4214-980C-96E4B943E5EE}" type="pres">
      <dgm:prSet presAssocID="{A975AD85-BAA5-46AA-BDDE-7A862298C4B4}" presName="compNode" presStyleCnt="0"/>
      <dgm:spPr/>
    </dgm:pt>
    <dgm:pt modelId="{862A2092-7A94-40C0-8EF7-ADC1BCAE57CB}" type="pres">
      <dgm:prSet presAssocID="{A975AD85-BAA5-46AA-BDDE-7A862298C4B4}" presName="dummyConnPt" presStyleCnt="0"/>
      <dgm:spPr/>
    </dgm:pt>
    <dgm:pt modelId="{2ACC2C11-E2C6-40BE-8642-C2CAC0B94714}" type="pres">
      <dgm:prSet presAssocID="{A975AD85-BAA5-46AA-BDDE-7A862298C4B4}" presName="node" presStyleLbl="node1" presStyleIdx="2" presStyleCnt="10">
        <dgm:presLayoutVars>
          <dgm:bulletEnabled val="1"/>
        </dgm:presLayoutVars>
      </dgm:prSet>
      <dgm:spPr/>
    </dgm:pt>
    <dgm:pt modelId="{EA56044C-AB46-499B-817C-3122355E4C95}" type="pres">
      <dgm:prSet presAssocID="{FDE9283E-FDBA-46D0-938D-344A4851C346}" presName="sibTrans" presStyleLbl="bgSibTrans2D1" presStyleIdx="2" presStyleCnt="9"/>
      <dgm:spPr/>
    </dgm:pt>
    <dgm:pt modelId="{AEF09624-6D51-4D83-9658-50D1C89EBA9B}" type="pres">
      <dgm:prSet presAssocID="{1F722432-5077-4BE2-97E9-AC5B94ED7D34}" presName="compNode" presStyleCnt="0"/>
      <dgm:spPr/>
    </dgm:pt>
    <dgm:pt modelId="{FBB8DA5F-1DEF-4F69-8273-81069747BA17}" type="pres">
      <dgm:prSet presAssocID="{1F722432-5077-4BE2-97E9-AC5B94ED7D34}" presName="dummyConnPt" presStyleCnt="0"/>
      <dgm:spPr/>
    </dgm:pt>
    <dgm:pt modelId="{068DD0D1-6E32-4163-B850-2F57F5406609}" type="pres">
      <dgm:prSet presAssocID="{1F722432-5077-4BE2-97E9-AC5B94ED7D34}" presName="node" presStyleLbl="node1" presStyleIdx="3" presStyleCnt="10">
        <dgm:presLayoutVars>
          <dgm:bulletEnabled val="1"/>
        </dgm:presLayoutVars>
      </dgm:prSet>
      <dgm:spPr/>
    </dgm:pt>
    <dgm:pt modelId="{AC63F5FC-942C-4635-8D86-D4CD78D31891}" type="pres">
      <dgm:prSet presAssocID="{0A8F0804-081C-40BF-BB09-7D8EE41E228C}" presName="sibTrans" presStyleLbl="bgSibTrans2D1" presStyleIdx="3" presStyleCnt="9"/>
      <dgm:spPr/>
    </dgm:pt>
    <dgm:pt modelId="{83F587D4-BF1E-440F-B11E-4782653747CE}" type="pres">
      <dgm:prSet presAssocID="{BA642A8D-2306-4FE0-B3BF-FB3176D360E4}" presName="compNode" presStyleCnt="0"/>
      <dgm:spPr/>
    </dgm:pt>
    <dgm:pt modelId="{CB553042-E8A7-46C6-875A-3747F9747CDA}" type="pres">
      <dgm:prSet presAssocID="{BA642A8D-2306-4FE0-B3BF-FB3176D360E4}" presName="dummyConnPt" presStyleCnt="0"/>
      <dgm:spPr/>
    </dgm:pt>
    <dgm:pt modelId="{C1E1183F-556B-4861-85F6-EE4DC2A93946}" type="pres">
      <dgm:prSet presAssocID="{BA642A8D-2306-4FE0-B3BF-FB3176D360E4}" presName="node" presStyleLbl="node1" presStyleIdx="4" presStyleCnt="10">
        <dgm:presLayoutVars>
          <dgm:bulletEnabled val="1"/>
        </dgm:presLayoutVars>
      </dgm:prSet>
      <dgm:spPr/>
    </dgm:pt>
    <dgm:pt modelId="{5A5D6046-AAE5-4A96-A1CB-779845CA8BC1}" type="pres">
      <dgm:prSet presAssocID="{B918DD9E-2DE6-4F98-BEF1-82220E9B3D75}" presName="sibTrans" presStyleLbl="bgSibTrans2D1" presStyleIdx="4" presStyleCnt="9"/>
      <dgm:spPr/>
    </dgm:pt>
    <dgm:pt modelId="{E025C4F4-5E78-48F1-AF09-3A22146FCB1C}" type="pres">
      <dgm:prSet presAssocID="{A104277E-543B-4BF0-9EA2-7CD189E37425}" presName="compNode" presStyleCnt="0"/>
      <dgm:spPr/>
    </dgm:pt>
    <dgm:pt modelId="{3F1DD832-BBB1-46E9-9BEB-868C611F31B4}" type="pres">
      <dgm:prSet presAssocID="{A104277E-543B-4BF0-9EA2-7CD189E37425}" presName="dummyConnPt" presStyleCnt="0"/>
      <dgm:spPr/>
    </dgm:pt>
    <dgm:pt modelId="{B377BE2A-D3A8-46D7-B349-291AD8E80CD4}" type="pres">
      <dgm:prSet presAssocID="{A104277E-543B-4BF0-9EA2-7CD189E37425}" presName="node" presStyleLbl="node1" presStyleIdx="5" presStyleCnt="10">
        <dgm:presLayoutVars>
          <dgm:bulletEnabled val="1"/>
        </dgm:presLayoutVars>
      </dgm:prSet>
      <dgm:spPr/>
    </dgm:pt>
    <dgm:pt modelId="{01E1FDC4-9E1A-4429-84CE-F9210E438D14}" type="pres">
      <dgm:prSet presAssocID="{32D7C8ED-8C11-473D-BFE3-86BCC022E8ED}" presName="sibTrans" presStyleLbl="bgSibTrans2D1" presStyleIdx="5" presStyleCnt="9"/>
      <dgm:spPr/>
    </dgm:pt>
    <dgm:pt modelId="{AB266B29-5951-4A35-A050-E62102F62579}" type="pres">
      <dgm:prSet presAssocID="{71686C2F-9C84-4B0C-A7FF-5D7139EB3749}" presName="compNode" presStyleCnt="0"/>
      <dgm:spPr/>
    </dgm:pt>
    <dgm:pt modelId="{4B10AFC6-16F7-4272-9499-6030718EF126}" type="pres">
      <dgm:prSet presAssocID="{71686C2F-9C84-4B0C-A7FF-5D7139EB3749}" presName="dummyConnPt" presStyleCnt="0"/>
      <dgm:spPr/>
    </dgm:pt>
    <dgm:pt modelId="{E3C3B76B-B4FF-40BF-9345-62E3086F01F4}" type="pres">
      <dgm:prSet presAssocID="{71686C2F-9C84-4B0C-A7FF-5D7139EB3749}" presName="node" presStyleLbl="node1" presStyleIdx="6" presStyleCnt="10">
        <dgm:presLayoutVars>
          <dgm:bulletEnabled val="1"/>
        </dgm:presLayoutVars>
      </dgm:prSet>
      <dgm:spPr/>
    </dgm:pt>
    <dgm:pt modelId="{A5785953-68EC-47A6-8795-25A74868BD2D}" type="pres">
      <dgm:prSet presAssocID="{E21AEFF8-004E-4E22-A92F-931E428C380D}" presName="sibTrans" presStyleLbl="bgSibTrans2D1" presStyleIdx="6" presStyleCnt="9"/>
      <dgm:spPr/>
    </dgm:pt>
    <dgm:pt modelId="{B5713498-9E37-46CD-AA10-E8AF2E97729C}" type="pres">
      <dgm:prSet presAssocID="{3DED8854-B5A1-4EE5-A95E-3CFEDDD996F5}" presName="compNode" presStyleCnt="0"/>
      <dgm:spPr/>
    </dgm:pt>
    <dgm:pt modelId="{8A2E0F58-860C-4A8D-9A2C-7F5F0446B737}" type="pres">
      <dgm:prSet presAssocID="{3DED8854-B5A1-4EE5-A95E-3CFEDDD996F5}" presName="dummyConnPt" presStyleCnt="0"/>
      <dgm:spPr/>
    </dgm:pt>
    <dgm:pt modelId="{B8CF02D4-E7C2-4F02-8D90-5C7748A5A3FE}" type="pres">
      <dgm:prSet presAssocID="{3DED8854-B5A1-4EE5-A95E-3CFEDDD996F5}" presName="node" presStyleLbl="node1" presStyleIdx="7" presStyleCnt="10">
        <dgm:presLayoutVars>
          <dgm:bulletEnabled val="1"/>
        </dgm:presLayoutVars>
      </dgm:prSet>
      <dgm:spPr/>
    </dgm:pt>
    <dgm:pt modelId="{82A48E9C-0174-4245-968A-E4EE57192BF3}" type="pres">
      <dgm:prSet presAssocID="{F5B96E89-929C-42A9-BFAA-35B505BCDB66}" presName="sibTrans" presStyleLbl="bgSibTrans2D1" presStyleIdx="7" presStyleCnt="9"/>
      <dgm:spPr/>
    </dgm:pt>
    <dgm:pt modelId="{B7C281B7-E6E5-420C-B49D-E0BE6E7BE95F}" type="pres">
      <dgm:prSet presAssocID="{4AB29891-5F0C-4583-9C1E-AFC6FBFC9818}" presName="compNode" presStyleCnt="0"/>
      <dgm:spPr/>
    </dgm:pt>
    <dgm:pt modelId="{E9E5703F-8111-40DD-9361-A3629DC3E707}" type="pres">
      <dgm:prSet presAssocID="{4AB29891-5F0C-4583-9C1E-AFC6FBFC9818}" presName="dummyConnPt" presStyleCnt="0"/>
      <dgm:spPr/>
    </dgm:pt>
    <dgm:pt modelId="{C6BE26DC-7CB3-465C-9ADE-4ABE068ED4A2}" type="pres">
      <dgm:prSet presAssocID="{4AB29891-5F0C-4583-9C1E-AFC6FBFC9818}" presName="node" presStyleLbl="node1" presStyleIdx="8" presStyleCnt="10">
        <dgm:presLayoutVars>
          <dgm:bulletEnabled val="1"/>
        </dgm:presLayoutVars>
      </dgm:prSet>
      <dgm:spPr/>
    </dgm:pt>
    <dgm:pt modelId="{7DEAD6AA-B836-45FF-8071-B7567D9A4FC4}" type="pres">
      <dgm:prSet presAssocID="{FB8A6869-775B-4117-AF26-63AEBFA17A25}" presName="sibTrans" presStyleLbl="bgSibTrans2D1" presStyleIdx="8" presStyleCnt="9"/>
      <dgm:spPr/>
    </dgm:pt>
    <dgm:pt modelId="{D45431A1-71EA-4DA7-8C4B-7F925049514A}" type="pres">
      <dgm:prSet presAssocID="{3C08E306-3B24-4B67-9142-3FACEE5345FE}" presName="compNode" presStyleCnt="0"/>
      <dgm:spPr/>
    </dgm:pt>
    <dgm:pt modelId="{3F8C4C28-2ABC-4997-AFC1-79605E57BD76}" type="pres">
      <dgm:prSet presAssocID="{3C08E306-3B24-4B67-9142-3FACEE5345FE}" presName="dummyConnPt" presStyleCnt="0"/>
      <dgm:spPr/>
    </dgm:pt>
    <dgm:pt modelId="{DE85927C-CC36-474F-9C05-950B99B00B97}" type="pres">
      <dgm:prSet presAssocID="{3C08E306-3B24-4B67-9142-3FACEE5345FE}" presName="node" presStyleLbl="node1" presStyleIdx="9" presStyleCnt="10">
        <dgm:presLayoutVars>
          <dgm:bulletEnabled val="1"/>
        </dgm:presLayoutVars>
      </dgm:prSet>
      <dgm:spPr/>
    </dgm:pt>
  </dgm:ptLst>
  <dgm:cxnLst>
    <dgm:cxn modelId="{9FC93F02-4818-4A34-9875-D37162649C65}" type="presOf" srcId="{1F722432-5077-4BE2-97E9-AC5B94ED7D34}" destId="{068DD0D1-6E32-4163-B850-2F57F5406609}" srcOrd="0" destOrd="0" presId="urn:microsoft.com/office/officeart/2005/8/layout/bProcess4"/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D3E07310-1282-4198-BB75-21420C9FD7F2}" srcId="{2820209F-A3C3-4EAD-A1A7-E59F2F1B05D5}" destId="{A975AD85-BAA5-46AA-BDDE-7A862298C4B4}" srcOrd="2" destOrd="0" parTransId="{FDB7A8E1-9F78-4AB9-B2C7-36CB7F1310AA}" sibTransId="{FDE9283E-FDBA-46D0-938D-344A4851C346}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899D7F1C-EDAC-445F-9BE5-8A14B4F2434E}" srcId="{2820209F-A3C3-4EAD-A1A7-E59F2F1B05D5}" destId="{1F722432-5077-4BE2-97E9-AC5B94ED7D34}" srcOrd="3" destOrd="0" parTransId="{F1830F17-E852-405C-9C2F-8EAC6228076D}" sibTransId="{0A8F0804-081C-40BF-BB09-7D8EE41E228C}"/>
    <dgm:cxn modelId="{3AB8B220-C5B0-460E-BADD-2CF81B70136E}" type="presOf" srcId="{A104277E-543B-4BF0-9EA2-7CD189E37425}" destId="{B377BE2A-D3A8-46D7-B349-291AD8E80CD4}" srcOrd="0" destOrd="0" presId="urn:microsoft.com/office/officeart/2005/8/layout/bProcess4"/>
    <dgm:cxn modelId="{040FE322-0320-4B8E-84D4-19FFC41446C8}" type="presOf" srcId="{B918DD9E-2DE6-4F98-BEF1-82220E9B3D75}" destId="{5A5D6046-AAE5-4A96-A1CB-779845CA8BC1}" srcOrd="0" destOrd="0" presId="urn:microsoft.com/office/officeart/2005/8/layout/bProcess4"/>
    <dgm:cxn modelId="{B934D526-90FF-42AD-828C-052A27327B2C}" srcId="{2820209F-A3C3-4EAD-A1A7-E59F2F1B05D5}" destId="{BA642A8D-2306-4FE0-B3BF-FB3176D360E4}" srcOrd="4" destOrd="0" parTransId="{11741A49-E3BD-4E7F-869F-15E35E185FF8}" sibTransId="{B918DD9E-2DE6-4F98-BEF1-82220E9B3D75}"/>
    <dgm:cxn modelId="{54CB722B-4EBD-43E7-91E9-4CAC7CCA052F}" type="presOf" srcId="{E83C609E-618B-4623-A378-6C304FCC2E04}" destId="{BF032092-2404-4AEC-8CD9-06B729EB8F3A}" srcOrd="0" destOrd="0" presId="urn:microsoft.com/office/officeart/2005/8/layout/bProcess4"/>
    <dgm:cxn modelId="{F2EC9B2B-39F9-4D79-BA4B-57B96032BEEA}" srcId="{2820209F-A3C3-4EAD-A1A7-E59F2F1B05D5}" destId="{71686C2F-9C84-4B0C-A7FF-5D7139EB3749}" srcOrd="6" destOrd="0" parTransId="{BC82BE94-AB40-4CD5-99B5-8B606B86C541}" sibTransId="{E21AEFF8-004E-4E22-A92F-931E428C380D}"/>
    <dgm:cxn modelId="{9D8CC360-3E94-4590-85C7-1D998F33E42C}" type="presOf" srcId="{32D7C8ED-8C11-473D-BFE3-86BCC022E8ED}" destId="{01E1FDC4-9E1A-4429-84CE-F9210E438D14}" srcOrd="0" destOrd="0" presId="urn:microsoft.com/office/officeart/2005/8/layout/bProcess4"/>
    <dgm:cxn modelId="{89764F62-99A9-44B3-BE0C-A9D19F6BD249}" type="presOf" srcId="{BA642A8D-2306-4FE0-B3BF-FB3176D360E4}" destId="{C1E1183F-556B-4861-85F6-EE4DC2A93946}" srcOrd="0" destOrd="0" presId="urn:microsoft.com/office/officeart/2005/8/layout/bProcess4"/>
    <dgm:cxn modelId="{BFACDC6D-5078-4F29-8E24-78A67E8D7BB7}" srcId="{2820209F-A3C3-4EAD-A1A7-E59F2F1B05D5}" destId="{3C08E306-3B24-4B67-9142-3FACEE5345FE}" srcOrd="9" destOrd="0" parTransId="{952F8F51-C0B3-41C4-8F01-119235EF02D5}" sibTransId="{9D9806D5-E2BF-40A9-8568-B88ECF6B5943}"/>
    <dgm:cxn modelId="{433EC754-0525-4D95-9580-8216CCB78274}" type="presOf" srcId="{FDE9283E-FDBA-46D0-938D-344A4851C346}" destId="{EA56044C-AB46-499B-817C-3122355E4C95}" srcOrd="0" destOrd="0" presId="urn:microsoft.com/office/officeart/2005/8/layout/bProcess4"/>
    <dgm:cxn modelId="{2BA7F975-6D67-4349-8839-3A8C07C3612B}" type="presOf" srcId="{71686C2F-9C84-4B0C-A7FF-5D7139EB3749}" destId="{E3C3B76B-B4FF-40BF-9345-62E3086F01F4}" srcOrd="0" destOrd="0" presId="urn:microsoft.com/office/officeart/2005/8/layout/bProcess4"/>
    <dgm:cxn modelId="{09385278-15DC-4C9E-9039-594EEE2F8B1C}" type="presOf" srcId="{E21AEFF8-004E-4E22-A92F-931E428C380D}" destId="{A5785953-68EC-47A6-8795-25A74868BD2D}" srcOrd="0" destOrd="0" presId="urn:microsoft.com/office/officeart/2005/8/layout/bProcess4"/>
    <dgm:cxn modelId="{77349A78-4770-42A7-B7C0-6F1700AD9BE2}" type="presOf" srcId="{A975AD85-BAA5-46AA-BDDE-7A862298C4B4}" destId="{2ACC2C11-E2C6-40BE-8642-C2CAC0B94714}" srcOrd="0" destOrd="0" presId="urn:microsoft.com/office/officeart/2005/8/layout/bProcess4"/>
    <dgm:cxn modelId="{5BF44759-2157-4C83-8ED6-3B1A159DA5F1}" type="presOf" srcId="{F5B96E89-929C-42A9-BFAA-35B505BCDB66}" destId="{82A48E9C-0174-4245-968A-E4EE57192BF3}" srcOrd="0" destOrd="0" presId="urn:microsoft.com/office/officeart/2005/8/layout/bProcess4"/>
    <dgm:cxn modelId="{D3EFE35A-7712-4414-9D7C-C1CD48208816}" srcId="{2820209F-A3C3-4EAD-A1A7-E59F2F1B05D5}" destId="{4AB29891-5F0C-4583-9C1E-AFC6FBFC9818}" srcOrd="8" destOrd="0" parTransId="{341579EB-FE11-4239-9754-54EDC3FA0E89}" sibTransId="{FB8A6869-775B-4117-AF26-63AEBFA17A25}"/>
    <dgm:cxn modelId="{67EAD08D-2F5C-4F7F-A944-7C4C6F8A7DC6}" type="presOf" srcId="{3C08E306-3B24-4B67-9142-3FACEE5345FE}" destId="{DE85927C-CC36-474F-9C05-950B99B00B97}" srcOrd="0" destOrd="0" presId="urn:microsoft.com/office/officeart/2005/8/layout/bProcess4"/>
    <dgm:cxn modelId="{8F3AD6B2-1D0E-42D5-9519-98696E97F6AD}" srcId="{2820209F-A3C3-4EAD-A1A7-E59F2F1B05D5}" destId="{A104277E-543B-4BF0-9EA2-7CD189E37425}" srcOrd="5" destOrd="0" parTransId="{1C295C2B-02DD-4459-A4EC-C65DFF44568C}" sibTransId="{32D7C8ED-8C11-473D-BFE3-86BCC022E8ED}"/>
    <dgm:cxn modelId="{5A70C1B4-3BD6-4F35-B2B4-7B860F2E33D8}" srcId="{2820209F-A3C3-4EAD-A1A7-E59F2F1B05D5}" destId="{D5D5B11F-C20D-4782-A8EB-01022F7F719D}" srcOrd="1" destOrd="0" parTransId="{B9A10783-1F9E-4E6B-B19D-C80D3F7CF75E}" sibTransId="{E83C609E-618B-4623-A378-6C304FCC2E04}"/>
    <dgm:cxn modelId="{201691B9-791C-495D-90FB-7DCB44DBC966}" type="presOf" srcId="{FB8A6869-775B-4117-AF26-63AEBFA17A25}" destId="{7DEAD6AA-B836-45FF-8071-B7567D9A4FC4}" srcOrd="0" destOrd="0" presId="urn:microsoft.com/office/officeart/2005/8/layout/bProcess4"/>
    <dgm:cxn modelId="{8F8E9FBE-BD07-4F67-89D7-E8C3395BFE68}" type="presOf" srcId="{3DED8854-B5A1-4EE5-A95E-3CFEDDD996F5}" destId="{B8CF02D4-E7C2-4F02-8D90-5C7748A5A3FE}" srcOrd="0" destOrd="0" presId="urn:microsoft.com/office/officeart/2005/8/layout/bProcess4"/>
    <dgm:cxn modelId="{E14EC9C8-36F3-402B-9565-6DF405497729}" type="presOf" srcId="{0A8F0804-081C-40BF-BB09-7D8EE41E228C}" destId="{AC63F5FC-942C-4635-8D86-D4CD78D31891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86CBB3C9-2587-459A-8B00-D05AD841AF2E}" type="presOf" srcId="{4AB29891-5F0C-4583-9C1E-AFC6FBFC9818}" destId="{C6BE26DC-7CB3-465C-9ADE-4ABE068ED4A2}" srcOrd="0" destOrd="0" presId="urn:microsoft.com/office/officeart/2005/8/layout/bProcess4"/>
    <dgm:cxn modelId="{4874C6EB-4508-435F-840E-5D0E5A0E1320}" type="presOf" srcId="{D5D5B11F-C20D-4782-A8EB-01022F7F719D}" destId="{44B400C4-7F98-4581-B63F-A4B2813DC551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59AF70F8-6141-4A58-8166-F91BD748578A}" srcId="{2820209F-A3C3-4EAD-A1A7-E59F2F1B05D5}" destId="{3DED8854-B5A1-4EE5-A95E-3CFEDDD996F5}" srcOrd="7" destOrd="0" parTransId="{1B677768-029E-49E0-B061-0B9582890F5E}" sibTransId="{F5B96E89-929C-42A9-BFAA-35B505BCDB66}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626ECF9C-6C17-4635-88B8-52FDC643EC86}" type="presParOf" srcId="{80EFCA2D-559C-47D2-A596-7082E74E6A63}" destId="{E4C91FAF-63F6-4027-9CDA-220A39751355}" srcOrd="2" destOrd="0" presId="urn:microsoft.com/office/officeart/2005/8/layout/bProcess4"/>
    <dgm:cxn modelId="{992BD3DA-F505-4630-A209-A8F5E7FEC86B}" type="presParOf" srcId="{E4C91FAF-63F6-4027-9CDA-220A39751355}" destId="{8FF914DF-B126-49EA-83C1-9B1F14A8FF62}" srcOrd="0" destOrd="0" presId="urn:microsoft.com/office/officeart/2005/8/layout/bProcess4"/>
    <dgm:cxn modelId="{AFAEB3CA-DBA1-41CB-845A-DE4B20453180}" type="presParOf" srcId="{E4C91FAF-63F6-4027-9CDA-220A39751355}" destId="{44B400C4-7F98-4581-B63F-A4B2813DC551}" srcOrd="1" destOrd="0" presId="urn:microsoft.com/office/officeart/2005/8/layout/bProcess4"/>
    <dgm:cxn modelId="{90C334B6-D7DF-46DD-80F7-46B88044F8B7}" type="presParOf" srcId="{80EFCA2D-559C-47D2-A596-7082E74E6A63}" destId="{BF032092-2404-4AEC-8CD9-06B729EB8F3A}" srcOrd="3" destOrd="0" presId="urn:microsoft.com/office/officeart/2005/8/layout/bProcess4"/>
    <dgm:cxn modelId="{3FEDF1CC-1F0D-48B7-8BE2-45391C072490}" type="presParOf" srcId="{80EFCA2D-559C-47D2-A596-7082E74E6A63}" destId="{F2AF256A-72C1-4214-980C-96E4B943E5EE}" srcOrd="4" destOrd="0" presId="urn:microsoft.com/office/officeart/2005/8/layout/bProcess4"/>
    <dgm:cxn modelId="{28518000-21F6-4065-B16A-36CC9A39DDC8}" type="presParOf" srcId="{F2AF256A-72C1-4214-980C-96E4B943E5EE}" destId="{862A2092-7A94-40C0-8EF7-ADC1BCAE57CB}" srcOrd="0" destOrd="0" presId="urn:microsoft.com/office/officeart/2005/8/layout/bProcess4"/>
    <dgm:cxn modelId="{AB98A606-4D67-4883-95FA-BC9B8BDAFACC}" type="presParOf" srcId="{F2AF256A-72C1-4214-980C-96E4B943E5EE}" destId="{2ACC2C11-E2C6-40BE-8642-C2CAC0B94714}" srcOrd="1" destOrd="0" presId="urn:microsoft.com/office/officeart/2005/8/layout/bProcess4"/>
    <dgm:cxn modelId="{BB8739D1-C39B-4706-9BB2-38EF1619E092}" type="presParOf" srcId="{80EFCA2D-559C-47D2-A596-7082E74E6A63}" destId="{EA56044C-AB46-499B-817C-3122355E4C95}" srcOrd="5" destOrd="0" presId="urn:microsoft.com/office/officeart/2005/8/layout/bProcess4"/>
    <dgm:cxn modelId="{F3CF3CDB-A70D-4464-8CE0-DE300B5E4219}" type="presParOf" srcId="{80EFCA2D-559C-47D2-A596-7082E74E6A63}" destId="{AEF09624-6D51-4D83-9658-50D1C89EBA9B}" srcOrd="6" destOrd="0" presId="urn:microsoft.com/office/officeart/2005/8/layout/bProcess4"/>
    <dgm:cxn modelId="{6816E274-AB70-40C7-8A83-CCB4AF7486D3}" type="presParOf" srcId="{AEF09624-6D51-4D83-9658-50D1C89EBA9B}" destId="{FBB8DA5F-1DEF-4F69-8273-81069747BA17}" srcOrd="0" destOrd="0" presId="urn:microsoft.com/office/officeart/2005/8/layout/bProcess4"/>
    <dgm:cxn modelId="{CDAFA2E9-DA8D-47E7-BB4E-2344028FF681}" type="presParOf" srcId="{AEF09624-6D51-4D83-9658-50D1C89EBA9B}" destId="{068DD0D1-6E32-4163-B850-2F57F5406609}" srcOrd="1" destOrd="0" presId="urn:microsoft.com/office/officeart/2005/8/layout/bProcess4"/>
    <dgm:cxn modelId="{B545F05F-FBB5-48F1-B764-AA7C084E62AD}" type="presParOf" srcId="{80EFCA2D-559C-47D2-A596-7082E74E6A63}" destId="{AC63F5FC-942C-4635-8D86-D4CD78D31891}" srcOrd="7" destOrd="0" presId="urn:microsoft.com/office/officeart/2005/8/layout/bProcess4"/>
    <dgm:cxn modelId="{E992CF5B-2E3E-43BE-B448-22A70406E926}" type="presParOf" srcId="{80EFCA2D-559C-47D2-A596-7082E74E6A63}" destId="{83F587D4-BF1E-440F-B11E-4782653747CE}" srcOrd="8" destOrd="0" presId="urn:microsoft.com/office/officeart/2005/8/layout/bProcess4"/>
    <dgm:cxn modelId="{2282D834-B8B9-46D3-983F-68E56BBED3D4}" type="presParOf" srcId="{83F587D4-BF1E-440F-B11E-4782653747CE}" destId="{CB553042-E8A7-46C6-875A-3747F9747CDA}" srcOrd="0" destOrd="0" presId="urn:microsoft.com/office/officeart/2005/8/layout/bProcess4"/>
    <dgm:cxn modelId="{9F8863CE-BAF7-4A12-98FC-A726B1617A06}" type="presParOf" srcId="{83F587D4-BF1E-440F-B11E-4782653747CE}" destId="{C1E1183F-556B-4861-85F6-EE4DC2A93946}" srcOrd="1" destOrd="0" presId="urn:microsoft.com/office/officeart/2005/8/layout/bProcess4"/>
    <dgm:cxn modelId="{9B4AD135-DCA6-4354-B722-DA173DD9D3D4}" type="presParOf" srcId="{80EFCA2D-559C-47D2-A596-7082E74E6A63}" destId="{5A5D6046-AAE5-4A96-A1CB-779845CA8BC1}" srcOrd="9" destOrd="0" presId="urn:microsoft.com/office/officeart/2005/8/layout/bProcess4"/>
    <dgm:cxn modelId="{4387232B-6253-481F-9A99-C5F6B3E3E284}" type="presParOf" srcId="{80EFCA2D-559C-47D2-A596-7082E74E6A63}" destId="{E025C4F4-5E78-48F1-AF09-3A22146FCB1C}" srcOrd="10" destOrd="0" presId="urn:microsoft.com/office/officeart/2005/8/layout/bProcess4"/>
    <dgm:cxn modelId="{DE4054FD-F261-4C3C-AEE1-E930400187C8}" type="presParOf" srcId="{E025C4F4-5E78-48F1-AF09-3A22146FCB1C}" destId="{3F1DD832-BBB1-46E9-9BEB-868C611F31B4}" srcOrd="0" destOrd="0" presId="urn:microsoft.com/office/officeart/2005/8/layout/bProcess4"/>
    <dgm:cxn modelId="{79FC6268-8B23-49D9-9C70-B6222C82FE2B}" type="presParOf" srcId="{E025C4F4-5E78-48F1-AF09-3A22146FCB1C}" destId="{B377BE2A-D3A8-46D7-B349-291AD8E80CD4}" srcOrd="1" destOrd="0" presId="urn:microsoft.com/office/officeart/2005/8/layout/bProcess4"/>
    <dgm:cxn modelId="{251B2A42-1731-4719-B881-E0B8C8A56886}" type="presParOf" srcId="{80EFCA2D-559C-47D2-A596-7082E74E6A63}" destId="{01E1FDC4-9E1A-4429-84CE-F9210E438D14}" srcOrd="11" destOrd="0" presId="urn:microsoft.com/office/officeart/2005/8/layout/bProcess4"/>
    <dgm:cxn modelId="{33333BF8-CF90-47AD-B379-43CB18DC9251}" type="presParOf" srcId="{80EFCA2D-559C-47D2-A596-7082E74E6A63}" destId="{AB266B29-5951-4A35-A050-E62102F62579}" srcOrd="12" destOrd="0" presId="urn:microsoft.com/office/officeart/2005/8/layout/bProcess4"/>
    <dgm:cxn modelId="{DE6D2B9F-C69B-4AAE-9A89-F35EE46D0902}" type="presParOf" srcId="{AB266B29-5951-4A35-A050-E62102F62579}" destId="{4B10AFC6-16F7-4272-9499-6030718EF126}" srcOrd="0" destOrd="0" presId="urn:microsoft.com/office/officeart/2005/8/layout/bProcess4"/>
    <dgm:cxn modelId="{18B57890-D8FD-422B-82F2-85F36855B5E8}" type="presParOf" srcId="{AB266B29-5951-4A35-A050-E62102F62579}" destId="{E3C3B76B-B4FF-40BF-9345-62E3086F01F4}" srcOrd="1" destOrd="0" presId="urn:microsoft.com/office/officeart/2005/8/layout/bProcess4"/>
    <dgm:cxn modelId="{E3A65E67-B80B-4633-964B-1847FF4E0260}" type="presParOf" srcId="{80EFCA2D-559C-47D2-A596-7082E74E6A63}" destId="{A5785953-68EC-47A6-8795-25A74868BD2D}" srcOrd="13" destOrd="0" presId="urn:microsoft.com/office/officeart/2005/8/layout/bProcess4"/>
    <dgm:cxn modelId="{936D63FE-24C1-49DB-B5A8-9B77A75B052F}" type="presParOf" srcId="{80EFCA2D-559C-47D2-A596-7082E74E6A63}" destId="{B5713498-9E37-46CD-AA10-E8AF2E97729C}" srcOrd="14" destOrd="0" presId="urn:microsoft.com/office/officeart/2005/8/layout/bProcess4"/>
    <dgm:cxn modelId="{F0060917-FA5F-404E-8956-50BB9D6D3346}" type="presParOf" srcId="{B5713498-9E37-46CD-AA10-E8AF2E97729C}" destId="{8A2E0F58-860C-4A8D-9A2C-7F5F0446B737}" srcOrd="0" destOrd="0" presId="urn:microsoft.com/office/officeart/2005/8/layout/bProcess4"/>
    <dgm:cxn modelId="{9032B04C-12CF-4F49-A5B6-A03D96CFD3A5}" type="presParOf" srcId="{B5713498-9E37-46CD-AA10-E8AF2E97729C}" destId="{B8CF02D4-E7C2-4F02-8D90-5C7748A5A3FE}" srcOrd="1" destOrd="0" presId="urn:microsoft.com/office/officeart/2005/8/layout/bProcess4"/>
    <dgm:cxn modelId="{88B7364E-0FBB-4AA0-BE91-2B91E1FF9CBB}" type="presParOf" srcId="{80EFCA2D-559C-47D2-A596-7082E74E6A63}" destId="{82A48E9C-0174-4245-968A-E4EE57192BF3}" srcOrd="15" destOrd="0" presId="urn:microsoft.com/office/officeart/2005/8/layout/bProcess4"/>
    <dgm:cxn modelId="{8B7E6450-C2D7-4A80-8E61-3A8532B85C53}" type="presParOf" srcId="{80EFCA2D-559C-47D2-A596-7082E74E6A63}" destId="{B7C281B7-E6E5-420C-B49D-E0BE6E7BE95F}" srcOrd="16" destOrd="0" presId="urn:microsoft.com/office/officeart/2005/8/layout/bProcess4"/>
    <dgm:cxn modelId="{AC86E9DA-3B6E-4A2F-9794-75A7F2BD3425}" type="presParOf" srcId="{B7C281B7-E6E5-420C-B49D-E0BE6E7BE95F}" destId="{E9E5703F-8111-40DD-9361-A3629DC3E707}" srcOrd="0" destOrd="0" presId="urn:microsoft.com/office/officeart/2005/8/layout/bProcess4"/>
    <dgm:cxn modelId="{8D2078ED-3805-419D-855E-C83A838A3CCB}" type="presParOf" srcId="{B7C281B7-E6E5-420C-B49D-E0BE6E7BE95F}" destId="{C6BE26DC-7CB3-465C-9ADE-4ABE068ED4A2}" srcOrd="1" destOrd="0" presId="urn:microsoft.com/office/officeart/2005/8/layout/bProcess4"/>
    <dgm:cxn modelId="{E33F277B-BB6E-4E89-84FC-9EDC0639E130}" type="presParOf" srcId="{80EFCA2D-559C-47D2-A596-7082E74E6A63}" destId="{7DEAD6AA-B836-45FF-8071-B7567D9A4FC4}" srcOrd="17" destOrd="0" presId="urn:microsoft.com/office/officeart/2005/8/layout/bProcess4"/>
    <dgm:cxn modelId="{90139042-7DE4-4EE2-9FDA-3EBF58FC52DC}" type="presParOf" srcId="{80EFCA2D-559C-47D2-A596-7082E74E6A63}" destId="{D45431A1-71EA-4DA7-8C4B-7F925049514A}" srcOrd="18" destOrd="0" presId="urn:microsoft.com/office/officeart/2005/8/layout/bProcess4"/>
    <dgm:cxn modelId="{0D096CB4-1ED2-422C-AB08-D0FA56A1C579}" type="presParOf" srcId="{D45431A1-71EA-4DA7-8C4B-7F925049514A}" destId="{3F8C4C28-2ABC-4997-AFC1-79605E57BD76}" srcOrd="0" destOrd="0" presId="urn:microsoft.com/office/officeart/2005/8/layout/bProcess4"/>
    <dgm:cxn modelId="{C0679DE8-4C03-4730-857E-8E5D5375E806}" type="presParOf" srcId="{D45431A1-71EA-4DA7-8C4B-7F925049514A}" destId="{DE85927C-CC36-474F-9C05-950B99B00B9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 dirty="0"/>
            <a:t>Kryteria oceny</a:t>
          </a:r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 custT="1"/>
      <dgm:spPr/>
      <dgm:t>
        <a:bodyPr/>
        <a:lstStyle/>
        <a:p>
          <a:pPr algn="ctr"/>
          <a:r>
            <a:rPr lang="pl-PL" sz="2000" dirty="0"/>
            <a:t>Ceny/koszty i warunki płatności</a:t>
          </a:r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 custT="1"/>
      <dgm:spPr/>
      <dgm:t>
        <a:bodyPr/>
        <a:lstStyle/>
        <a:p>
          <a:pPr algn="ctr"/>
          <a:r>
            <a:rPr lang="pl-PL" sz="2000" dirty="0"/>
            <a:t>Warunki dostawy</a:t>
          </a:r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 custT="1"/>
      <dgm:spPr/>
      <dgm:t>
        <a:bodyPr/>
        <a:lstStyle/>
        <a:p>
          <a:pPr algn="ctr"/>
          <a:r>
            <a:rPr lang="pl-PL" sz="2000" dirty="0"/>
            <a:t>Jakość towarów</a:t>
          </a:r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 custT="1"/>
      <dgm:spPr/>
      <dgm:t>
        <a:bodyPr/>
        <a:lstStyle/>
        <a:p>
          <a:pPr algn="ctr"/>
          <a:r>
            <a:rPr lang="pl-PL" sz="2000" dirty="0"/>
            <a:t>Potencjał dostawcy</a:t>
          </a:r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pl-PL" dirty="0"/>
            <a:t>struktura hierarchiczna</a:t>
          </a:r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pl-PL" dirty="0"/>
            <a:t>analiza priorytetów</a:t>
          </a:r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pl-PL" dirty="0"/>
            <a:t>weryfikacja spójności</a:t>
          </a:r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zastosowana metoda oceny</a:t>
          </a:r>
        </a:p>
      </dsp:txBody>
      <dsp:txXfrm>
        <a:off x="31180" y="118637"/>
        <a:ext cx="1549472" cy="907106"/>
      </dsp:txXfrm>
    </dsp:sp>
    <dsp:sp modelId="{BF032092-2404-4AEC-8CD9-06B729EB8F3A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400C4-7F98-4581-B63F-A4B2813DC551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minimalna ilość zamówienia</a:t>
          </a:r>
        </a:p>
      </dsp:txBody>
      <dsp:txXfrm>
        <a:off x="31180" y="1323072"/>
        <a:ext cx="1549472" cy="907106"/>
      </dsp:txXfrm>
    </dsp:sp>
    <dsp:sp modelId="{EA56044C-AB46-499B-817C-3122355E4C95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C2C11-E2C6-40BE-8642-C2CAC0B94714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strategia zaopatrzenia</a:t>
          </a:r>
        </a:p>
      </dsp:txBody>
      <dsp:txXfrm>
        <a:off x="31180" y="2527508"/>
        <a:ext cx="1549472" cy="907106"/>
      </dsp:txXfrm>
    </dsp:sp>
    <dsp:sp modelId="{AC63F5FC-942C-4635-8D86-D4CD78D31891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DD0D1-6E32-4163-B850-2F57F5406609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zdolność produkcyjna dostawcy</a:t>
          </a:r>
        </a:p>
      </dsp:txBody>
      <dsp:txXfrm>
        <a:off x="31180" y="3731944"/>
        <a:ext cx="1549472" cy="907106"/>
      </dsp:txXfrm>
    </dsp:sp>
    <dsp:sp modelId="{5A5D6046-AAE5-4A96-A1CB-779845CA8BC1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183F-556B-4861-85F6-EE4DC2A93946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typ produktu</a:t>
          </a:r>
        </a:p>
      </dsp:txBody>
      <dsp:txXfrm>
        <a:off x="2167045" y="3731944"/>
        <a:ext cx="1549472" cy="907106"/>
      </dsp:txXfrm>
    </dsp:sp>
    <dsp:sp modelId="{01E1FDC4-9E1A-4429-84CE-F9210E438D14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7BE2A-D3A8-46D7-B349-291AD8E80CD4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rodzaj oceny dostawcy</a:t>
          </a:r>
        </a:p>
      </dsp:txBody>
      <dsp:txXfrm>
        <a:off x="2167045" y="2527508"/>
        <a:ext cx="1549472" cy="907106"/>
      </dsp:txXfrm>
    </dsp:sp>
    <dsp:sp modelId="{A5785953-68EC-47A6-8795-25A74868BD2D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3B76B-B4FF-40BF-9345-62E3086F01F4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preferencje dotyczące lokalizacji dostawcy</a:t>
          </a:r>
        </a:p>
      </dsp:txBody>
      <dsp:txXfrm>
        <a:off x="2167045" y="1323072"/>
        <a:ext cx="1549472" cy="907106"/>
      </dsp:txXfrm>
    </dsp:sp>
    <dsp:sp modelId="{82A48E9C-0174-4245-968A-E4EE57192BF3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F02D4-E7C2-4F02-8D90-5C7748A5A3FE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kryteria wyboru dostawcy</a:t>
          </a:r>
        </a:p>
      </dsp:txBody>
      <dsp:txXfrm>
        <a:off x="2167045" y="118637"/>
        <a:ext cx="1549472" cy="907106"/>
      </dsp:txXfrm>
    </dsp:sp>
    <dsp:sp modelId="{7DEAD6AA-B836-45FF-8071-B7567D9A4FC4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26DC-7CB3-465C-9ADE-4ABE068ED4A2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strategia produkcji</a:t>
          </a:r>
        </a:p>
      </dsp:txBody>
      <dsp:txXfrm>
        <a:off x="4302911" y="118637"/>
        <a:ext cx="1549472" cy="907106"/>
      </dsp:txXfrm>
    </dsp:sp>
    <dsp:sp modelId="{DE85927C-CC36-474F-9C05-950B99B00B9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zdolność produkcyjna dostawcy</a:t>
          </a:r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Kryteria oceny</a:t>
          </a:r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Ceny/koszty i warunki płatności</a:t>
          </a:r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Warunki dostawy</a:t>
          </a:r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Jakość towarów</a:t>
          </a:r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Potencjał dostawcy</a:t>
          </a:r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struktura hierarchiczna</a:t>
          </a:r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analiza priorytetów</a:t>
          </a:r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/>
            <a:t>weryfikacja spójności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33DDA-C645-4513-B5F5-2098F519FCA5}"/>
              </a:ext>
            </a:extLst>
          </p:cNvPr>
          <p:cNvSpPr txBox="1"/>
          <p:nvPr userDrawn="1"/>
        </p:nvSpPr>
        <p:spPr>
          <a:xfrm>
            <a:off x="7418889" y="6241734"/>
            <a:ext cx="3961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</a:p>
        </p:txBody>
      </p:sp>
      <p:pic>
        <p:nvPicPr>
          <p:cNvPr id="12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FB753153-7D04-499A-801E-420C77EE0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231" y="6176963"/>
            <a:ext cx="647860" cy="6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640055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w obszarze zaopatrzenia i zakupów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51942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1BCBE9-A915-D802-D65A-013A28FF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864" y="151764"/>
            <a:ext cx="6744324" cy="2359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400" b="1" dirty="0"/>
              <a:t>Zaawansowane wykorzystanie arkusza kalkulacyjnego do analizy danych logistycznych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D0F48-B8A4-48A2-9720-C23DD397DA05}"/>
              </a:ext>
            </a:extLst>
          </p:cNvPr>
          <p:cNvSpPr txBox="1"/>
          <p:nvPr/>
        </p:nvSpPr>
        <p:spPr>
          <a:xfrm>
            <a:off x="7145398" y="605538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D7CD2F6E-6113-417E-AB06-313734D7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811" y="6055381"/>
            <a:ext cx="775280" cy="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Kryteria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Określenie właściwych </a:t>
            </a:r>
            <a:r>
              <a:rPr lang="pl-PL" dirty="0">
                <a:solidFill>
                  <a:srgbClr val="1065AB"/>
                </a:solidFill>
              </a:rPr>
              <a:t>kryteriów</a:t>
            </a:r>
            <a:r>
              <a:rPr lang="pl-PL" dirty="0"/>
              <a:t> oceny dostawców umożliwia później dokonanie najlepszego możliwego wyboru. Kryteria te wpływają i determinują ocenę ofert podwykonawców.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Midor </a:t>
            </a:r>
            <a:r>
              <a:rPr lang="pl-PL" sz="1200" dirty="0">
                <a:solidFill>
                  <a:srgbClr val="7F7F7F"/>
                </a:solidFill>
              </a:rPr>
              <a:t>i </a:t>
            </a:r>
            <a:r>
              <a:rPr lang="da-DK" sz="1200" dirty="0">
                <a:solidFill>
                  <a:srgbClr val="7F7F7F"/>
                </a:solidFill>
              </a:rPr>
              <a:t>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567603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6995621" y="4987270"/>
            <a:ext cx="466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Rysunek 1. Wybrane kryteria oceny dostawców</a:t>
            </a:r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14" y="204095"/>
            <a:ext cx="9745133" cy="1116542"/>
          </a:xfrm>
        </p:spPr>
        <p:txBody>
          <a:bodyPr/>
          <a:lstStyle/>
          <a:p>
            <a:r>
              <a:rPr lang="en-US" dirty="0" err="1"/>
              <a:t>Kryteria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04288"/>
              </p:ext>
            </p:extLst>
          </p:nvPr>
        </p:nvGraphicFramePr>
        <p:xfrm>
          <a:off x="1500909" y="1138842"/>
          <a:ext cx="10409382" cy="509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67241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Kryterium oceny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Parametry charakterystyczne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124876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Ceny/koszty i warunki płatności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konkurencyjność cenowa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stabilność lub zmienność cen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w dłuższym okresie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warunki płatności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możliwość kredytowania dostawy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zakres rabatów udzielanych przy większych zamówieniach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zakres rabatów udzielanych przy dłuższej współpracy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skłonność do negocjacji cen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/>
                        <a:t>koszty dostawy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transportu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ukryte (dodatkowe) niewidoczne bezpośrednio w ofercie cenowej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koszty jakościowe związane z reklamacjami, zwrotami, naprawami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124876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Dostawy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terminowość dostaw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regularność dostaw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częstotliwość dostaw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kompletność dostaw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dokładność/spójność asortymentowa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sposób pakowania i zabezpieczania towarów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elastyczność ilościowa dostaw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elastyczność terminowa dostaw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wygoda składania zamówień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możliwość zarządzania logistyką dostaw przez dostawcę (np. transport, magazynowanie)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/>
                        <a:t>niezawodność dostaw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10566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Jakość produktu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jakość techniczna produktu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gwarancje jakości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niezawodność produktu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techniczny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produktu z normami i standardami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funkcjonalność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trwałość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kontroli jakości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bezpieczeństwo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łatwość naprawy lub konserwacji produktu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wpływ produktu na środowisko naturalne (charakter ekologiczny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864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Potencjał dostawcy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zdolność produkcyjna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technologiczna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zasobów technicznych, ludzkich i materialnych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potencjał innowacyjny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wydajność logistyczna i operacyjna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doświadczenie dostawców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zarządzanie i zdolności organizacyjne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pozycja rynkowa dostawcy (udział w rynku; reputacja)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możliwości wprowadzenia nowych technologii, produktów lub procesów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pl-PL" dirty="0"/>
              <a:t>Najczęściej stosowana ilościowa metoda oceny dostawców.</a:t>
            </a:r>
          </a:p>
          <a:p>
            <a:pPr algn="just">
              <a:lnSpc>
                <a:spcPct val="125000"/>
              </a:lnSpc>
              <a:spcAft>
                <a:spcPts val="1200"/>
              </a:spcAft>
            </a:pPr>
            <a:r>
              <a:rPr lang="pl-PL" dirty="0"/>
              <a:t>Kolejność wybranych kryteriów oceny dostawcy jest najpierw określana i przypisywany jest do nich współczynnik ważony (waga).</a:t>
            </a:r>
          </a:p>
          <a:p>
            <a:pPr algn="just">
              <a:lnSpc>
                <a:spcPct val="125000"/>
              </a:lnSpc>
            </a:pPr>
            <a:r>
              <a:rPr lang="pl-PL" dirty="0"/>
              <a:t>Współczynnik ważony odnosi się do znaczenia wybranego kryterium oceny.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50915" cy="1116542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693861" cy="4607276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pl-PL" sz="1800" dirty="0"/>
                  <a:t>Ocena dostawcy jest uzyskiwana poprzez pomnożenie każdego wyniku kryterium przez wcześniej określony współczynnik ważony.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pl-PL" sz="1800" dirty="0"/>
                  <a:t>Następnie uzyskane wartości są sumowane.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pl-PL" sz="1800" dirty="0"/>
                  <a:t>Wynik preferencji (</a:t>
                </a:r>
                <a:r>
                  <a:rPr lang="en-US" sz="1800" dirty="0"/>
                  <a:t>P</a:t>
                </a:r>
                <a:r>
                  <a:rPr lang="en-US" sz="1800" baseline="-25000" dirty="0"/>
                  <a:t>S</a:t>
                </a:r>
                <a:r>
                  <a:rPr lang="pl-PL" sz="1800" dirty="0"/>
                  <a:t>) oznacza ocenę dostawcy</a:t>
                </a:r>
                <a:r>
                  <a:rPr lang="en-US" sz="1800" dirty="0"/>
                  <a:t>.</a:t>
                </a:r>
                <a:endParaRPr lang="pl-PL" sz="1800" i="1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sz="2000" dirty="0"/>
              </a:p>
              <a:p>
                <a:pPr algn="just">
                  <a:lnSpc>
                    <a:spcPct val="110000"/>
                  </a:lnSpc>
                </a:pPr>
                <a:r>
                  <a:rPr lang="en-US" sz="1600" dirty="0"/>
                  <a:t>P</a:t>
                </a:r>
                <a:r>
                  <a:rPr lang="en-US" sz="1600" baseline="-25000" dirty="0"/>
                  <a:t>S</a:t>
                </a:r>
                <a:r>
                  <a:rPr lang="en-US" sz="1600" dirty="0"/>
                  <a:t> – </a:t>
                </a:r>
                <a:r>
                  <a:rPr lang="pl-PL" sz="1600" dirty="0"/>
                  <a:t>wynik preferencji,</a:t>
                </a:r>
                <a:endParaRPr lang="en-US" sz="1600" dirty="0"/>
              </a:p>
              <a:p>
                <a:pPr algn="just">
                  <a:lnSpc>
                    <a:spcPct val="110000"/>
                  </a:lnSpc>
                </a:pPr>
                <a:r>
                  <a:rPr lang="en-US" sz="1600" dirty="0"/>
                  <a:t>O – </a:t>
                </a:r>
                <a:r>
                  <a:rPr lang="pl-PL" sz="1600" dirty="0"/>
                  <a:t>ocena kryterium,</a:t>
                </a:r>
                <a:endParaRPr lang="en-US" sz="1600" dirty="0"/>
              </a:p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– </a:t>
                </a:r>
                <a:r>
                  <a:rPr lang="en-US" sz="1600" dirty="0" err="1"/>
                  <a:t>współczynnik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ważony</a:t>
                </a:r>
                <a:r>
                  <a:rPr lang="en-US" sz="1600" dirty="0"/>
                  <a:t>.</a:t>
                </a:r>
                <a:endParaRPr lang="pl-PL" sz="16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693861" cy="4607276"/>
              </a:xfrm>
              <a:blipFill>
                <a:blip r:embed="rId2"/>
                <a:stretch>
                  <a:fillRect l="-779" t="-661" r="-1169" b="-1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758132" y="209101"/>
                <a:ext cx="5263587" cy="3696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0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Współczynnik </a:t>
                </a:r>
                <a:r>
                  <a:rPr lang="en-US" sz="20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ważony</a:t>
                </a:r>
                <a:r>
                  <a:rPr lang="en-US" sz="20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powinien</a:t>
                </a:r>
                <a:r>
                  <a:rPr lang="en-US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20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Mieścić się w przedziale &lt; 0,1 &gt;,</a:t>
                </a: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20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Każdy kolejny zastosowany współczynnik ważony jest mniejszy od swojego poprzednika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20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20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Suma wszystkich współczynników ważonych musi być równa </a:t>
                </a:r>
                <a:r>
                  <a:rPr lang="en-US" sz="20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2000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sz="20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Liczba współczynników ważonych zależy od liczby analizowanych kryteriów</a:t>
                </a:r>
                <a:r>
                  <a:rPr lang="en-US" sz="2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2000" dirty="0"/>
              </a:p>
            </p:txBody>
          </p:sp>
        </mc:Choice>
        <mc:Fallback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132" y="209101"/>
                <a:ext cx="5263587" cy="3696333"/>
              </a:xfrm>
              <a:prstGeom prst="rect">
                <a:avLst/>
              </a:prstGeom>
              <a:blipFill>
                <a:blip r:embed="rId3"/>
                <a:stretch>
                  <a:fillRect l="-1043" t="-165" r="-1159" b="-1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6619080" y="3905434"/>
            <a:ext cx="5541690" cy="230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Formuła metody oceny ważonej w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</a:t>
            </a: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  <a:p>
            <a:pPr algn="ctr">
              <a:lnSpc>
                <a:spcPct val="110000"/>
              </a:lnSpc>
            </a:pP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Wynik preferencji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dostawca 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 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pl-PL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kryterium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20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sz="2000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1400" y="481060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4268746" y="4253132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481669"/>
            <a:ext cx="10086109" cy="48085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Dokonaj oceny dostawców dla wybranej pozycji asortymentowej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Aby to wykonać postępuj zgodnie z poniższą instrukcją: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arkusza z danymi; Dopisz kryteria i przydziel współczynniki ważone.</a:t>
            </a: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skalę ocen poszczególnych kryteriów; Ustal zbiór dostawców podlegających ocenie.</a:t>
            </a: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Przypisz oceny poszczególnym kryteriom i dostawcom.</a:t>
            </a: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średnią ważoną dla każdego dostawcy podlegającego ocenie.</a:t>
            </a: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Narysuj wykres zawierający kryteria i ocenę ich spełniania przez dostawców.</a:t>
            </a:r>
          </a:p>
          <a:p>
            <a:pPr marL="914400" lvl="1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Wykonaj analizę i na jej podstawie wybierz najlepszego dostawcę; ustal, który dostawca otrzyma najlepszą ocenę.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447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Przypisane współczynniki ważone są następujące: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– 30%,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– 25%,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– 15%,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– 10%,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Zgodność towaru z oczekiwaniami – 10%,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 zamawiania – 10%.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838201" y="1361603"/>
            <a:ext cx="5660547" cy="54105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Wybrane kryteria to: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(części się nie psują, są wytrzymałe, bez reklamacji),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(im niższa tym lepsza),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(dostawy są dostarczane w terminie),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(produkty docierają całe, bez zniszczeń),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Zgodność towaru z oczekiwaniami (towar przyjeżdża dokładnie taki, jaki został zamówiony),</a:t>
            </a:r>
          </a:p>
          <a:p>
            <a:pPr marL="800100" lvl="1" indent="-3429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 zamawiania (proste i intuicyjne złożenie zamówienia</a:t>
            </a:r>
            <a:r>
              <a:rPr lang="en-US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619927" y="1569475"/>
            <a:ext cx="11135372" cy="492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Ocena poszczególnych kryteriów będzie dokonywana na podstawie oceny 10-stopniowej (1-10), gdzie: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Bardzo dobrze (idealne spełnienie kryterium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7–9 – Dobrze (niewielkie problemy),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4–6 – Średnio (częściowe spełnienie, kilka problemów),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2–3 – Słabo (liczne problemy),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Bardzo źle (brak spełnienia kryterium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oceny dostawców dobrano pięć przedsiębiorstw dostarczających części rowerowe. Są to przedsiębiorstwa zakodowane: A1, B2, C3, D4, E5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8" y="1265981"/>
            <a:ext cx="10402747" cy="8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 w Excelu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 i przydziel współczynniki ważone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3936906"/>
            <a:ext cx="10402747" cy="73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6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skalę ocen poszczególnych kryteriów według ustalonej skali i przydziel do każdego dostawcy, którzy podlegają ocenie.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AA47A17-79E5-6FAA-67DE-69186A16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16" y="2208090"/>
            <a:ext cx="4496435" cy="1741170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0E9EFBC-DDD8-CD7B-C02A-D16F20E2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416" y="4702810"/>
            <a:ext cx="4458335" cy="21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617961"/>
            <a:ext cx="5328292" cy="15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średnie ważone dla każdego dostawcy podlegającego ocenie; Formuła pozwalająca policzyć średnią ważoną dla jednego dostawcy pokazana jest poniżej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5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Narysuj wykres zawierający kryteria i ich ocenę spełniania przez dostawców. Dla zobrazowania wyniku warto wykonać wykres radarowy.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00593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5E11ACB-A543-F8B2-E058-4E6D43A2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3" y="3430836"/>
            <a:ext cx="5328292" cy="3283643"/>
          </a:xfrm>
          <a:prstGeom prst="rect">
            <a:avLst/>
          </a:prstGeom>
        </p:spPr>
      </p:pic>
      <p:pic>
        <p:nvPicPr>
          <p:cNvPr id="9" name="Obraz 8" descr="Obraz zawierający diagram, linia, zrzut ekranu, Wykres&#10;&#10;Opis wygenerowany automatycznie">
            <a:extLst>
              <a:ext uri="{FF2B5EF4-FFF2-40B4-BE49-F238E27FC236}">
                <a16:creationId xmlns:a16="http://schemas.microsoft.com/office/drawing/2014/main" id="{E91B17E9-82D4-F9A4-B55F-4A64585E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79" y="2844180"/>
            <a:ext cx="4651375" cy="3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oceny</a:t>
            </a:r>
            <a:r>
              <a:rPr lang="en-US" dirty="0"/>
              <a:t> </a:t>
            </a:r>
            <a:r>
              <a:rPr lang="en-US" dirty="0" err="1"/>
              <a:t>ważonej</a:t>
            </a:r>
            <a:r>
              <a:rPr lang="en-US" dirty="0"/>
              <a:t> </a:t>
            </a:r>
            <a:r>
              <a:rPr lang="en-US" dirty="0" err="1"/>
              <a:t>dostawców</a:t>
            </a:r>
            <a:r>
              <a:rPr lang="pl-PL" dirty="0"/>
              <a:t>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1" y="1492602"/>
            <a:ext cx="11563104" cy="861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Wykonaj analizę i na jej podstawie wybierz najlepszego dostawcę; ustal, który dostawca otrzymał najlepszą ocenę.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861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pl-PL" sz="2200" dirty="0"/>
              <a:t>W celu ustalenia dostawcy spełniającego najlepiej kryteria przyjęte podczas analizy wybiera się tego dostawcę, dla którego wynik preferencji jest największy.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FBCAB72-3501-6B0A-FE35-D7F1887F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09" y="2353863"/>
            <a:ext cx="6721429" cy="29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3400" dirty="0"/>
              <a:t>rola i znaczenie zaopatrzenia i zakupów;</a:t>
            </a:r>
          </a:p>
          <a:p>
            <a:pPr>
              <a:lnSpc>
                <a:spcPct val="130000"/>
              </a:lnSpc>
            </a:pPr>
            <a:r>
              <a:rPr lang="pl-PL" sz="3400" dirty="0"/>
              <a:t>strategie zaopatrzenia i zakupów;</a:t>
            </a:r>
          </a:p>
          <a:p>
            <a:pPr>
              <a:lnSpc>
                <a:spcPct val="130000"/>
              </a:lnSpc>
            </a:pPr>
            <a:r>
              <a:rPr lang="pl-PL" sz="3400" dirty="0"/>
              <a:t>wybrane metody oceny i wyboru dostawców.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591"/>
            <a:ext cx="10515600" cy="433368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Wielokryterialna metoda hierarchicznej analizy problemów decyzyjnych (AHP) </a:t>
            </a:r>
            <a:r>
              <a:rPr lang="pl-PL" dirty="0"/>
              <a:t>jest powszechnie stosowaną procedurą do rozwiązywania problemów związanych z decyzjami strategicznymi, a także do oceny i wyboru dostawców.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AHP jest powszechną </a:t>
            </a:r>
            <a:r>
              <a:rPr lang="pl-PL" dirty="0">
                <a:solidFill>
                  <a:srgbClr val="1065AB"/>
                </a:solidFill>
              </a:rPr>
              <a:t>wielokryterialną metodą podejmowania decyzji</a:t>
            </a:r>
            <a:r>
              <a:rPr lang="pl-PL" dirty="0"/>
              <a:t>. 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Uwzględnia ona zarówno subiektywne, jak i obiektywne miary oceny.</a:t>
            </a:r>
          </a:p>
          <a:p>
            <a:pPr algn="just">
              <a:lnSpc>
                <a:spcPct val="120000"/>
              </a:lnSpc>
            </a:pPr>
            <a:r>
              <a:rPr lang="pl-PL" dirty="0"/>
              <a:t>AHP wykorzystuje porównanie parami kryteriów oceny w odniesieniu do obiektywnych kryteriów oceny.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Ossadnik</a:t>
            </a:r>
            <a:r>
              <a:rPr lang="pl-PL" sz="1200" dirty="0">
                <a:solidFill>
                  <a:srgbClr val="7F7F7F"/>
                </a:solidFill>
              </a:rPr>
              <a:t> &amp; Lange, 1999; </a:t>
            </a:r>
            <a:r>
              <a:rPr lang="pl-PL" sz="1200" dirty="0" err="1">
                <a:solidFill>
                  <a:srgbClr val="7F7F7F"/>
                </a:solidFill>
              </a:rPr>
              <a:t>Dweiri</a:t>
            </a:r>
            <a:r>
              <a:rPr lang="pl-PL" sz="1200" dirty="0">
                <a:solidFill>
                  <a:srgbClr val="7F7F7F"/>
                </a:solidFill>
              </a:rPr>
              <a:t> i in.,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Cheng i in.,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632239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kryteria parami (skala 1, 3, 5).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sumy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globalne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globalne dla każdego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Wskaż dostawców (A1, B2, C3, D4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096001" y="2362602"/>
            <a:ext cx="5899092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sumie dla każdego kryterium </a:t>
            </a:r>
            <a:b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lokalne dla każdego dostawcy względem danego kryterium.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 ranking dostawców.</a:t>
            </a: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Wybierz dostawcę.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Oceń dostawców dla wybranej pozycji asortymentowej. Aby to zrobić, wykonaj następujące kroki: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3533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Wybrano skalę porównania kryteriów: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tak samo dobre / ważne,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trochę lepsze / ważniejsze,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zdecydowanie lepsze / ważniejsze,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znacznie lepsze / ważniejsze,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krańcowo lepsze / ważniejsze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830309" cy="421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Wybrane kryteria to: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Jakość części rowerowej (części się nie psują, są wytrzymałe, bez reklamacji),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 części rowerowej (im niższa tym lepsza),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Terminowość dostaw (dostawy są dostarczane w terminie),</a:t>
            </a:r>
          </a:p>
          <a:p>
            <a:pPr marL="800100" lvl="1" indent="-3429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Niezawodność dostaw (produkty docierają całe, bez zniszczeń).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6633" y="193131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262251" y="2476942"/>
            <a:ext cx="5762264" cy="1803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Przykład w Excelu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Przygotuj arkusz z danymi; wypisz kryteria.</a:t>
            </a:r>
          </a:p>
          <a:p>
            <a:pPr marL="457200" indent="-457200" algn="just">
              <a:lnSpc>
                <a:spcPct val="11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kryteria parami (skala 1, 3, 5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sumę dla każdego kryterium w kolumnie.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B7A861BE-7BEA-1F83-81F2-FA3117389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1" y="4499029"/>
            <a:ext cx="5913862" cy="1630465"/>
          </a:xfrm>
          <a:prstGeom prst="rect">
            <a:avLst/>
          </a:prstGeom>
        </p:spPr>
      </p:pic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B8A88E6E-E822-AE7D-74FC-5A14BB34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66" y="2076967"/>
            <a:ext cx="5781674" cy="24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608791"/>
            <a:ext cx="5328292" cy="93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81232" y="1603732"/>
            <a:ext cx="5729469" cy="93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globalne dla każdego kryterium.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8B15C76B-DBF6-5DD4-DD92-0369FE1E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14" y="2597175"/>
            <a:ext cx="4761719" cy="3895699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FC6108EB-E73B-7F1E-3B14-5355BA95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373" y="2699590"/>
            <a:ext cx="5297105" cy="21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inia, Czcionka, zrzut ekranu&#10;&#10;Opis wygenerowany automatycznie">
            <a:extLst>
              <a:ext uri="{FF2B5EF4-FFF2-40B4-BE49-F238E27FC236}">
                <a16:creationId xmlns:a16="http://schemas.microsoft.com/office/drawing/2014/main" id="{3434ABDB-0DA2-7911-1468-A18B6F22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421" y="1384898"/>
            <a:ext cx="5802756" cy="169158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globalne dla każdego kryterium.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43073" y="2259489"/>
            <a:ext cx="11222596" cy="919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Wskaż dostawców (A1, B2, C3, D4).</a:t>
            </a: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Porównaj dostawców parami ze względu na każde kryterium (skala 1-7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94F5E21-C457-EC23-088A-F01BCC7E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34" y="3313362"/>
            <a:ext cx="3965585" cy="3089175"/>
          </a:xfrm>
          <a:prstGeom prst="rect">
            <a:avLst/>
          </a:prstGeom>
        </p:spPr>
      </p:pic>
      <p:pic>
        <p:nvPicPr>
          <p:cNvPr id="11" name="Obraz 10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B6008724-7F1A-6DE9-C088-6E36CF3A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402" y="3298830"/>
            <a:ext cx="4223756" cy="310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103326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udział każdej komórki w sumie dla każdego kryterium i dostawcy.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C194784C-F7A4-CEE1-2A17-3320888E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72"/>
          <a:stretch/>
        </p:blipFill>
        <p:spPr>
          <a:xfrm>
            <a:off x="164800" y="2802664"/>
            <a:ext cx="6005264" cy="2829015"/>
          </a:xfrm>
          <a:prstGeom prst="rect">
            <a:avLst/>
          </a:prstGeom>
        </p:spPr>
      </p:pic>
      <p:pic>
        <p:nvPicPr>
          <p:cNvPr id="5" name="Obraz 4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B1E2C39A-829E-BDDC-3846-091114D3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46" t="61507"/>
          <a:stretch/>
        </p:blipFill>
        <p:spPr>
          <a:xfrm>
            <a:off x="6546079" y="3796514"/>
            <a:ext cx="5412755" cy="18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 preferencje lokalne dla każdego kryterium i dostawcy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numer, zrzut ekranu, diagram&#10;&#10;Opis wygenerowany automatycznie">
            <a:extLst>
              <a:ext uri="{FF2B5EF4-FFF2-40B4-BE49-F238E27FC236}">
                <a16:creationId xmlns:a16="http://schemas.microsoft.com/office/drawing/2014/main" id="{552A7295-582A-D820-F8DC-909F969B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547"/>
          <a:stretch/>
        </p:blipFill>
        <p:spPr>
          <a:xfrm>
            <a:off x="799137" y="2631170"/>
            <a:ext cx="4559079" cy="3395477"/>
          </a:xfrm>
          <a:prstGeom prst="rect">
            <a:avLst/>
          </a:prstGeom>
        </p:spPr>
      </p:pic>
      <p:pic>
        <p:nvPicPr>
          <p:cNvPr id="7" name="Obraz 6" descr="Obraz zawierający tekst, numer, zrzut ekranu, diagram&#10;&#10;Opis wygenerowany automatycznie">
            <a:extLst>
              <a:ext uri="{FF2B5EF4-FFF2-40B4-BE49-F238E27FC236}">
                <a16:creationId xmlns:a16="http://schemas.microsoft.com/office/drawing/2014/main" id="{18686649-AB53-C967-EBC9-F5B4F744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77" t="60331"/>
          <a:stretch/>
        </p:blipFill>
        <p:spPr>
          <a:xfrm>
            <a:off x="5862415" y="3695818"/>
            <a:ext cx="4084890" cy="23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wielokryterialna – przykład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3" y="1808880"/>
            <a:ext cx="448325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Przedstaw preferencje lokalne dla każdego dostawcy względem danego kryterium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6280219" y="1723233"/>
            <a:ext cx="52682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ranking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dostawców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Wybierz dostawcę.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466E480F-4AC9-3CED-F2EC-7352D4B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68" y="3127659"/>
            <a:ext cx="4157980" cy="17849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4373B1-584D-4D2C-7463-61F770AA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71" y="2287476"/>
            <a:ext cx="5853528" cy="26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Logistyka zaopatrzenia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7494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dirty="0"/>
              <a:t>Zaopatrzenie (</a:t>
            </a:r>
            <a:r>
              <a:rPr lang="pl-PL" dirty="0">
                <a:solidFill>
                  <a:srgbClr val="1065AB"/>
                </a:solidFill>
              </a:rPr>
              <a:t>logistyka zaopatrzenia</a:t>
            </a:r>
            <a:r>
              <a:rPr lang="pl-PL" dirty="0"/>
              <a:t>) przypisane jest zarówno do funkcji podstawowych, jak i pomocniczych. Przyczynia się do uzyskania przewagi konkurencyjnej m.in. poprzez wybór dostawców, którzy: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oferują </a:t>
            </a:r>
            <a:r>
              <a:rPr lang="pl-PL" dirty="0">
                <a:solidFill>
                  <a:srgbClr val="1065AB"/>
                </a:solidFill>
              </a:rPr>
              <a:t>wysokiej jakości surowce </a:t>
            </a:r>
            <a:r>
              <a:rPr lang="pl-PL" dirty="0"/>
              <a:t>w </a:t>
            </a:r>
            <a:r>
              <a:rPr lang="pl-PL" dirty="0">
                <a:solidFill>
                  <a:srgbClr val="1065AB"/>
                </a:solidFill>
              </a:rPr>
              <a:t>możliwie najniższej cenie</a:t>
            </a:r>
            <a:r>
              <a:rPr lang="pl-PL" dirty="0"/>
              <a:t>, przyczyniając się do zwiększenia satysfakcji klientów;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gwarantują </a:t>
            </a:r>
            <a:r>
              <a:rPr lang="pl-PL" dirty="0">
                <a:solidFill>
                  <a:srgbClr val="1065AB"/>
                </a:solidFill>
              </a:rPr>
              <a:t>innowacyjne technologie</a:t>
            </a:r>
            <a:r>
              <a:rPr lang="pl-PL" dirty="0"/>
              <a:t>, co przekłada się na wprowadzanie na rynek nowych rozwiązań i produktów;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stosują </a:t>
            </a:r>
            <a:r>
              <a:rPr lang="pl-PL" dirty="0">
                <a:solidFill>
                  <a:srgbClr val="1065AB"/>
                </a:solidFill>
              </a:rPr>
              <a:t>zrównoważone praktyki</a:t>
            </a:r>
            <a:r>
              <a:rPr lang="pl-PL" dirty="0"/>
              <a:t>, które ograniczają ilość odpadów </a:t>
            </a:r>
            <a:br>
              <a:rPr lang="pl-PL" dirty="0"/>
            </a:br>
            <a:r>
              <a:rPr lang="pl-PL" dirty="0"/>
              <a:t>i poprawiają wizerunek firmy.</a:t>
            </a:r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01" y="1621495"/>
            <a:ext cx="10947400" cy="45783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/>
              <a:t>Zaopatrzenie pozwala na uzyskanie sprzętu, materiałów i komponentów niezbędnych do wytworzenia własnego gotowego produktu lub do sprzedaży towarów do kolejnych ogniw łańcucha dostaw, a koncepcja zakupów jest transakcją wymiany, która rozpoczyna się, gdy znane są potrzeby materiałowe;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Wybór dostawcy jest podstawą długoterminowej współpracy z dostawcami;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Metoda oceny ważonej jest najczęściej stosowaną ilościową metodą oceny dostawców;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AHP, powszechna wielokryterialna metoda podejmowania decyzji, jest stosowana do rozwiązywania problemów związanych z decyzjami strategicznymi, również do oceny i wyboru dostawców.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zaopatrzenia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9529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2600" dirty="0">
                <a:solidFill>
                  <a:srgbClr val="1065AB"/>
                </a:solidFill>
              </a:rPr>
              <a:t>Zaopatrzenie </a:t>
            </a:r>
            <a:r>
              <a:rPr lang="pl-PL" sz="2600" dirty="0"/>
              <a:t>pozwala na pozyskanie sprzętu, materiałów </a:t>
            </a:r>
            <a:br>
              <a:rPr lang="pl-PL" sz="2600" dirty="0"/>
            </a:br>
            <a:r>
              <a:rPr lang="pl-PL" sz="2600" dirty="0"/>
              <a:t>i komponentów niezbędnych do wytworzenia własnego wyrobu gotowego lub sprzedaży towarów do kolejnych ogniw łańcucha dostaw.</a:t>
            </a:r>
          </a:p>
          <a:p>
            <a:pPr algn="just">
              <a:lnSpc>
                <a:spcPct val="110000"/>
              </a:lnSpc>
            </a:pPr>
            <a:r>
              <a:rPr lang="pl-PL" sz="2600" dirty="0"/>
              <a:t>Zaopatrzenie obejmuje również działania związane z analizą dostępnych (bieżących) zapasów materiałów i komponentów, którymi dysponuje firma.</a:t>
            </a:r>
          </a:p>
          <a:p>
            <a:pPr algn="just">
              <a:lnSpc>
                <a:spcPct val="110000"/>
              </a:lnSpc>
            </a:pPr>
            <a:r>
              <a:rPr lang="pl-PL" sz="2600" dirty="0"/>
              <a:t>Zaopatrzenie obejmuje również nadzorowanie i reagowanie na zmiany warunków dostawy (zmiany terminu, asortymentu, ilości itp.). Oznacza więc uzyskanie czegoś w zaplanowany sposób.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zakupów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9529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l-PL" sz="2700" dirty="0">
                <a:solidFill>
                  <a:srgbClr val="1065AB"/>
                </a:solidFill>
              </a:rPr>
              <a:t>Zakupy </a:t>
            </a:r>
            <a:r>
              <a:rPr lang="pl-PL" sz="2700" dirty="0"/>
              <a:t>to jeden z etapów logistyki zaopatrzenia. Oznacza nabywanie towarów i usług.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pl-PL" sz="2700" dirty="0"/>
              <a:t>Koncepcja zakupów powinna być rozumiana jako </a:t>
            </a:r>
            <a:r>
              <a:rPr lang="pl-PL" sz="2700" dirty="0">
                <a:solidFill>
                  <a:srgbClr val="1065AB"/>
                </a:solidFill>
              </a:rPr>
              <a:t>transakcja wymiany</a:t>
            </a:r>
            <a:r>
              <a:rPr lang="pl-PL" sz="2700" dirty="0"/>
              <a:t>, która rozpoczyna się, gdy znane są potrzeby materialne.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700" dirty="0"/>
              <a:t>Obejmuje zatem cztery etapy:</a:t>
            </a:r>
          </a:p>
          <a:p>
            <a:pPr lvl="1" algn="just">
              <a:lnSpc>
                <a:spcPct val="110000"/>
              </a:lnSpc>
            </a:pPr>
            <a:r>
              <a:rPr lang="pl-PL" sz="2600" dirty="0"/>
              <a:t>określenie rodzaju zakupu;</a:t>
            </a:r>
          </a:p>
          <a:p>
            <a:pPr lvl="1" algn="just">
              <a:lnSpc>
                <a:spcPct val="110000"/>
              </a:lnSpc>
            </a:pPr>
            <a:r>
              <a:rPr lang="pl-PL" sz="2600" dirty="0"/>
              <a:t>określenie niezbędnego poziomu wydatków;</a:t>
            </a:r>
          </a:p>
          <a:p>
            <a:pPr lvl="1" algn="just">
              <a:lnSpc>
                <a:spcPct val="110000"/>
              </a:lnSpc>
            </a:pPr>
            <a:r>
              <a:rPr lang="pl-PL" sz="2600" dirty="0"/>
              <a:t>wdrożenie faktycznego procesu zakupu;</a:t>
            </a:r>
          </a:p>
          <a:p>
            <a:pPr lvl="1" algn="just">
              <a:lnSpc>
                <a:spcPct val="110000"/>
              </a:lnSpc>
            </a:pPr>
            <a:r>
              <a:rPr lang="pl-PL" sz="2600" dirty="0"/>
              <a:t>ocena skuteczności zakończonego procesu zakupu.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zaopatrzenia</a:t>
            </a:r>
            <a:r>
              <a:rPr lang="en-US" dirty="0"/>
              <a:t> i </a:t>
            </a:r>
            <a:r>
              <a:rPr lang="en-US" dirty="0" err="1"/>
              <a:t>zakupów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640"/>
            <a:ext cx="10515600" cy="458932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dirty="0"/>
              <a:t>Ze względu na możliwe źródła zaopatrzenia można wyróżnić: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jedno źródło zaopatrzenia (jeden dostawca) - (</a:t>
            </a:r>
            <a:r>
              <a:rPr lang="pl-PL" dirty="0">
                <a:solidFill>
                  <a:srgbClr val="1065AB"/>
                </a:solidFill>
              </a:rPr>
              <a:t>single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oznacza, że na podstawie ustalonych kryteriów wybierany jest jeden dostawca, który odpowiada za dostawę określonej pozycji asortymentowej lub grupy asortymentowej;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dwa źródła zaopatrzenia (dwóch dostawców) - (</a:t>
            </a:r>
            <a:r>
              <a:rPr lang="pl-PL" dirty="0">
                <a:solidFill>
                  <a:srgbClr val="1065AB"/>
                </a:solidFill>
              </a:rPr>
              <a:t>dual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co oznacza dokonywanie zakupów u dwóch równorzędnych dostawców, którzy dostarczają ten sam rodzaj asortymentu lub grupę asortymentową;</a:t>
            </a:r>
          </a:p>
          <a:p>
            <a:pPr lvl="1" algn="just">
              <a:lnSpc>
                <a:spcPct val="110000"/>
              </a:lnSpc>
            </a:pPr>
            <a:r>
              <a:rPr lang="pl-PL" dirty="0"/>
              <a:t>wiele źródeł zaopatrzenia (wielu dostawców) - (</a:t>
            </a:r>
            <a:r>
              <a:rPr lang="pl-PL" dirty="0" err="1">
                <a:solidFill>
                  <a:srgbClr val="1065AB"/>
                </a:solidFill>
              </a:rPr>
              <a:t>multiple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 oznacza korzystanie z usług wielu dostawców i podwykonawców. Strategia ta zapewnia wysokie bezpieczeństwo dostaw.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554" y="628293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zaopatrzenia</a:t>
            </a:r>
            <a:r>
              <a:rPr lang="en-US" dirty="0"/>
              <a:t> i </a:t>
            </a:r>
            <a:r>
              <a:rPr lang="en-US" dirty="0" err="1"/>
              <a:t>zakupów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688"/>
            <a:ext cx="10515600" cy="457927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Ze względu na przedmiot zakupu możemy wyróżnić: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zakupy pojedynczych elementów (</a:t>
            </a:r>
            <a:r>
              <a:rPr lang="pl-PL" dirty="0">
                <a:solidFill>
                  <a:srgbClr val="1065AB"/>
                </a:solidFill>
              </a:rPr>
              <a:t>unit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), które skierowane są do firm produkcyjnych nabywających przedmiot zakupu w postaci nieskomplikowanych komponentów (prostych elementów: części, detali itp.), z których następnie wytwarzają gotowy produkt;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zakupy modułowe (</a:t>
            </a:r>
            <a:r>
              <a:rPr lang="pl-PL" dirty="0" err="1">
                <a:solidFill>
                  <a:srgbClr val="1065AB"/>
                </a:solidFill>
              </a:rPr>
              <a:t>modular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 err="1">
                <a:solidFill>
                  <a:srgbClr val="1065AB"/>
                </a:solidFill>
              </a:rPr>
              <a:t>sourcing</a:t>
            </a:r>
            <a:r>
              <a:rPr lang="pl-PL" dirty="0"/>
              <a:t>), które oznaczają odejście od nabywania pojedynczych elementów na rzecz gotowych modułów montażowych lub złożonych komponentów, które składane są w finalny produkt.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oceny i wyboru dostawców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9" y="1603952"/>
            <a:ext cx="4715954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dirty="0"/>
              <a:t>Wybór dostawcy jest podstawą </a:t>
            </a:r>
            <a:r>
              <a:rPr lang="pl-PL" dirty="0">
                <a:solidFill>
                  <a:srgbClr val="1065AB"/>
                </a:solidFill>
              </a:rPr>
              <a:t>długoterminowej współpracy </a:t>
            </a:r>
            <a:r>
              <a:rPr lang="pl-PL" dirty="0"/>
              <a:t>z dostawcą, która może znacząco przyczynić się do sukcesu lub porażki firmy.</a:t>
            </a:r>
          </a:p>
          <a:p>
            <a:pPr algn="just">
              <a:lnSpc>
                <a:spcPct val="110000"/>
              </a:lnSpc>
            </a:pPr>
            <a:r>
              <a:rPr lang="pl-PL" dirty="0"/>
              <a:t>Na proces decyzyjny dotyczący oceny i wyboru dostawcy mają wpływ następujące elementy: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Ali </a:t>
            </a:r>
            <a:r>
              <a:rPr lang="pl-PL" sz="1200" dirty="0">
                <a:solidFill>
                  <a:srgbClr val="7F7F7F"/>
                </a:solidFill>
              </a:rPr>
              <a:t>i in</a:t>
            </a:r>
            <a:r>
              <a:rPr lang="da-DK" sz="1200" dirty="0">
                <a:solidFill>
                  <a:srgbClr val="7F7F7F"/>
                </a:solidFill>
              </a:rPr>
              <a:t>., 2023</a:t>
            </a:r>
            <a:r>
              <a:rPr lang="pl-PL" sz="1200" dirty="0">
                <a:solidFill>
                  <a:srgbClr val="7F7F7F"/>
                </a:solidFill>
              </a:rPr>
              <a:t>; Nowakowski i </a:t>
            </a:r>
            <a:r>
              <a:rPr lang="pl-PL" sz="1200" dirty="0" err="1">
                <a:solidFill>
                  <a:srgbClr val="7F7F7F"/>
                </a:solidFill>
              </a:rPr>
              <a:t>Werbińska</a:t>
            </a:r>
            <a:r>
              <a:rPr lang="pl-PL" sz="1200" dirty="0">
                <a:solidFill>
                  <a:srgbClr val="7F7F7F"/>
                </a:solidFill>
              </a:rPr>
              <a:t>-Wojciechowska,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 i in.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470825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oceny i wyboru dostawców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6952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dirty="0"/>
              <a:t>Możemy wyróżnić wiele metod i technik oceny i wyboru dostawców: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metody eliminacji, które pomagają firmom w procesie wyboru dostawców poprzez stopniowe eliminowanie tych, którzy nie spełniają określonych kryteriów (np. metoda punktowa);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metody optymalizacji, które pomagają firmom podejmować decyzje dotyczące wyboru najlepszych dostawców w oparciu o różne kryteria (np. metoda AHP);</a:t>
            </a:r>
          </a:p>
          <a:p>
            <a:pPr lvl="1" algn="just">
              <a:lnSpc>
                <a:spcPct val="120000"/>
              </a:lnSpc>
            </a:pPr>
            <a:r>
              <a:rPr lang="pl-PL" dirty="0"/>
              <a:t>metody probabilistyczne, które uwzględniają niepewność i zmienność danych w procesie decyzyjnym (np. metoda TOPSIS).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da-DK" sz="1200" dirty="0">
                <a:solidFill>
                  <a:srgbClr val="7F7F7F"/>
                </a:solidFill>
              </a:rPr>
              <a:t>Benyoucef </a:t>
            </a:r>
            <a:r>
              <a:rPr lang="pl-PL" sz="1200" dirty="0">
                <a:solidFill>
                  <a:srgbClr val="7F7F7F"/>
                </a:solidFill>
              </a:rPr>
              <a:t>i in</a:t>
            </a:r>
            <a:r>
              <a:rPr lang="da-DK" sz="1200" dirty="0">
                <a:solidFill>
                  <a:srgbClr val="7F7F7F"/>
                </a:solidFill>
              </a:rPr>
              <a:t>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F83D2F17-7CE2-4CB4-9562-FC47BEDD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2165</Words>
  <Application>Microsoft Office PowerPoint</Application>
  <PresentationFormat>Widescreen</PresentationFormat>
  <Paragraphs>249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</vt:lpstr>
      <vt:lpstr>Calibri</vt:lpstr>
      <vt:lpstr>Cambria Math</vt:lpstr>
      <vt:lpstr>Tahoma</vt:lpstr>
      <vt:lpstr>Wingdings</vt:lpstr>
      <vt:lpstr>Motyw pakietu Office</vt:lpstr>
      <vt:lpstr>Zaawansowane wykorzystanie arkusza kalkulacyjnego do analizy danych logistycznych</vt:lpstr>
      <vt:lpstr>Agenda</vt:lpstr>
      <vt:lpstr>Logistyka zaopatrzenia</vt:lpstr>
      <vt:lpstr>Definicja zaopatrzenia</vt:lpstr>
      <vt:lpstr>Definicja zakupów</vt:lpstr>
      <vt:lpstr>Strategie zaopatrzenia i zakupów</vt:lpstr>
      <vt:lpstr>Strategie zaopatrzenia i zakupów</vt:lpstr>
      <vt:lpstr>Metody oceny i wyboru dostawców</vt:lpstr>
      <vt:lpstr>Metody oceny i wyboru dostawców</vt:lpstr>
      <vt:lpstr>Kryteria oceny dostawców</vt:lpstr>
      <vt:lpstr>Kryteria oceny dostawców</vt:lpstr>
      <vt:lpstr>Metoda oceny ważonej dostawców</vt:lpstr>
      <vt:lpstr>Metoda oceny ważonej dostawców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oceny ważonej dostawców – przykład</vt:lpstr>
      <vt:lpstr>Metoda wielokryterialna</vt:lpstr>
      <vt:lpstr>Metoda wielokryterialna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Metoda wielokryterialna – przykład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116</cp:revision>
  <dcterms:created xsi:type="dcterms:W3CDTF">2023-07-06T12:09:08Z</dcterms:created>
  <dcterms:modified xsi:type="dcterms:W3CDTF">2025-10-21T16:02:45Z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