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7" r:id="rId8"/>
    <p:sldId id="293" r:id="rId9"/>
    <p:sldId id="294"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266" r:id="rId24"/>
    <p:sldId id="335" r:id="rId25"/>
    <p:sldId id="263"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3BF11-1584-CFAB-65AF-8EF4014FD521}" v="4" dt="2025-10-16T07:17:13.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3" d="100"/>
          <a:sy n="83" d="100"/>
        </p:scale>
        <p:origin x="60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Toboła" userId="S::atobola_wslonline.onmicrosoft.com#ext#@putpoznanpl.onmicrosoft.com::e1e59dd0-8fb1-4369-89de-9f1b53c22841" providerId="AD" clId="Web-{A563BF11-1584-CFAB-65AF-8EF4014FD521}"/>
    <pc:docChg chg="modSld">
      <pc:chgData name="Adrianna Toboła" userId="S::atobola_wslonline.onmicrosoft.com#ext#@putpoznanpl.onmicrosoft.com::e1e59dd0-8fb1-4369-89de-9f1b53c22841" providerId="AD" clId="Web-{A563BF11-1584-CFAB-65AF-8EF4014FD521}" dt="2025-10-16T07:17:12.432" v="0" actId="20577"/>
      <pc:docMkLst>
        <pc:docMk/>
      </pc:docMkLst>
      <pc:sldChg chg="modSp">
        <pc:chgData name="Adrianna Toboła" userId="S::atobola_wslonline.onmicrosoft.com#ext#@putpoznanpl.onmicrosoft.com::e1e59dd0-8fb1-4369-89de-9f1b53c22841" providerId="AD" clId="Web-{A563BF11-1584-CFAB-65AF-8EF4014FD521}" dt="2025-10-16T07:17:12.432" v="0" actId="20577"/>
        <pc:sldMkLst>
          <pc:docMk/>
          <pc:sldMk cId="2920479427" sldId="256"/>
        </pc:sldMkLst>
        <pc:spChg chg="mod">
          <ac:chgData name="Adrianna Toboła" userId="S::atobola_wslonline.onmicrosoft.com#ext#@putpoznanpl.onmicrosoft.com::e1e59dd0-8fb1-4369-89de-9f1b53c22841" providerId="AD" clId="Web-{A563BF11-1584-CFAB-65AF-8EF4014FD521}" dt="2025-10-16T07:17:12.432" v="0" actId="20577"/>
          <ac:spMkLst>
            <pc:docMk/>
            <pc:sldMk cId="2920479427" sldId="256"/>
            <ac:spMk id="5" creationId="{9AC256C7-DE57-3D54-E589-F59329555D7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00488CE3-B888-C91A-BC17-E709C41D4B0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16C48E5D-B061-7C6E-6B90-636F09735216}"/>
              </a:ext>
            </a:extLst>
          </p:cNvPr>
          <p:cNvPicPr>
            <a:picLocks noChangeAspect="1"/>
          </p:cNvPicPr>
          <p:nvPr userDrawn="1"/>
        </p:nvPicPr>
        <p:blipFill>
          <a:blip r:embed="rId9"/>
          <a:stretch>
            <a:fillRect/>
          </a:stretch>
        </p:blipFill>
        <p:spPr>
          <a:xfrm>
            <a:off x="7737729" y="6254980"/>
            <a:ext cx="3695912" cy="531880"/>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a:ea typeface="Tahoma"/>
                <a:cs typeface="Tahoma"/>
              </a:rPr>
              <a:t>for the </a:t>
            </a:r>
            <a:r>
              <a:rPr lang="en-US" dirty="0">
                <a:solidFill>
                  <a:schemeClr val="bg1">
                    <a:lumMod val="50000"/>
                  </a:schemeClr>
                </a:solidFill>
                <a:latin typeface="Tahoma"/>
                <a:ea typeface="Tahoma"/>
                <a:cs typeface="Tahoma"/>
              </a:rPr>
              <a:t>Future-proof</a:t>
            </a:r>
            <a:r>
              <a:rPr lang="en-US" sz="1800" dirty="0">
                <a:solidFill>
                  <a:schemeClr val="bg1">
                    <a:lumMod val="50000"/>
                  </a:schemeClr>
                </a:solidFill>
                <a:effectLst/>
                <a:latin typeface="Tahoma"/>
                <a:ea typeface="Tahoma"/>
                <a:cs typeface="Tahoma"/>
              </a:rPr>
              <a:t> Supply Chains </a:t>
            </a:r>
            <a:endParaRPr lang="pl-PL" dirty="0">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GIS in logistics</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Picture 2">
            <a:extLst>
              <a:ext uri="{FF2B5EF4-FFF2-40B4-BE49-F238E27FC236}">
                <a16:creationId xmlns:a16="http://schemas.microsoft.com/office/drawing/2014/main" id="{FF2B6EE8-6C8C-1C81-18BA-7003E4452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2A3B6690-4F3B-239E-7D50-48A192404F3A}"/>
              </a:ext>
            </a:extLst>
          </p:cNvPr>
          <p:cNvPicPr>
            <a:picLocks noChangeAspect="1"/>
          </p:cNvPicPr>
          <p:nvPr/>
        </p:nvPicPr>
        <p:blipFill>
          <a:blip r:embed="rId5"/>
          <a:stretch>
            <a:fillRect/>
          </a:stretch>
        </p:blipFill>
        <p:spPr>
          <a:xfrm>
            <a:off x="6360634" y="5789997"/>
            <a:ext cx="4677910" cy="673200"/>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a:t>
            </a:r>
            <a:r>
              <a:rPr lang="hr-HR" dirty="0" err="1"/>
              <a:t>in</a:t>
            </a:r>
            <a:r>
              <a:rPr lang="hr-HR" dirty="0"/>
              <a:t> </a:t>
            </a:r>
            <a:r>
              <a:rPr lang="hr-HR" dirty="0" err="1"/>
              <a:t>logistics</a:t>
            </a:r>
            <a:endParaRPr lang="hr-HR" dirty="0"/>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pPr algn="just"/>
            <a:r>
              <a:rPr lang="en-US" sz="2400" dirty="0"/>
              <a:t>One of the primary applications of GIS in logistics is </a:t>
            </a:r>
            <a:r>
              <a:rPr lang="en-US" sz="2400" b="1" dirty="0">
                <a:solidFill>
                  <a:srgbClr val="1065AB"/>
                </a:solidFill>
              </a:rPr>
              <a:t>route optimization</a:t>
            </a:r>
            <a:r>
              <a:rPr lang="en-US" sz="2400" dirty="0"/>
              <a:t>. </a:t>
            </a:r>
            <a:endParaRPr lang="hr-HR" sz="2400" dirty="0"/>
          </a:p>
          <a:p>
            <a:pPr algn="just"/>
            <a:r>
              <a:rPr lang="en-US" sz="2400" dirty="0"/>
              <a:t>By analyzing spatial data, logistics companies can determine the </a:t>
            </a:r>
            <a:r>
              <a:rPr lang="en-US" sz="2400" b="1" dirty="0">
                <a:solidFill>
                  <a:srgbClr val="1065AB"/>
                </a:solidFill>
              </a:rPr>
              <a:t>most efficient routes </a:t>
            </a:r>
            <a:r>
              <a:rPr lang="en-US" sz="2400" dirty="0"/>
              <a:t>for delivery, reducing travel time, fuel consumption, and overall operational costs. </a:t>
            </a:r>
            <a:endParaRPr lang="hr-HR" sz="2400" dirty="0"/>
          </a:p>
          <a:p>
            <a:pPr algn="just"/>
            <a:r>
              <a:rPr lang="en-US" sz="2400" dirty="0"/>
              <a:t>For instance, GIS can account for traffic patterns, road conditions, speed limits to optimize routing in real time (Ramzan, 2023). </a:t>
            </a:r>
            <a:endParaRPr lang="hr-HR" sz="2400" dirty="0"/>
          </a:p>
          <a:p>
            <a:pPr algn="just"/>
            <a:r>
              <a:rPr lang="en-US" sz="2400" dirty="0"/>
              <a:t>This capability not only improves efficiency but also enhances </a:t>
            </a:r>
            <a:r>
              <a:rPr lang="en-US" sz="2400" b="1" dirty="0">
                <a:solidFill>
                  <a:srgbClr val="1065AB"/>
                </a:solidFill>
              </a:rPr>
              <a:t>customer satisfaction </a:t>
            </a:r>
            <a:r>
              <a:rPr lang="en-US" sz="2400" dirty="0"/>
              <a:t>by ensuring timely deliveries.</a:t>
            </a:r>
            <a:endParaRPr lang="hr-HR" sz="2400" dirty="0"/>
          </a:p>
        </p:txBody>
      </p:sp>
    </p:spTree>
    <p:extLst>
      <p:ext uri="{BB962C8B-B14F-4D97-AF65-F5344CB8AC3E}">
        <p14:creationId xmlns:p14="http://schemas.microsoft.com/office/powerpoint/2010/main" val="105267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a:t>
            </a:r>
            <a:r>
              <a:rPr lang="hr-HR" dirty="0" err="1"/>
              <a:t>in</a:t>
            </a:r>
            <a:r>
              <a:rPr lang="hr-HR" dirty="0"/>
              <a:t> </a:t>
            </a:r>
            <a:r>
              <a:rPr lang="hr-HR" dirty="0" err="1"/>
              <a:t>logistics</a:t>
            </a:r>
            <a:endParaRPr lang="hr-HR" dirty="0"/>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pPr algn="just"/>
            <a:r>
              <a:rPr lang="pl-PL" sz="2400" dirty="0">
                <a:effectLst/>
                <a:latin typeface="Tahoma" panose="020B0604030504040204" pitchFamily="34" charset="0"/>
                <a:ea typeface="Calibri" panose="020F0502020204030204" pitchFamily="34" charset="0"/>
                <a:cs typeface="Times New Roman" panose="02020603050405020304" pitchFamily="18" charset="0"/>
              </a:rPr>
              <a:t>GIS enables </a:t>
            </a:r>
            <a:r>
              <a:rPr lang="pl-PL"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real-time data application </a:t>
            </a:r>
            <a:r>
              <a:rPr lang="pl-PL" sz="2400" dirty="0">
                <a:effectLst/>
                <a:latin typeface="Tahoma" panose="020B0604030504040204" pitchFamily="34" charset="0"/>
                <a:ea typeface="Calibri" panose="020F0502020204030204" pitchFamily="34" charset="0"/>
                <a:cs typeface="Times New Roman" panose="02020603050405020304" pitchFamily="18" charset="0"/>
              </a:rPr>
              <a:t>for dynamic traffic adjustments and comprehensive spatial analysis by facilitating the integration of various data types, including GPS and satellite imagery</a:t>
            </a:r>
          </a:p>
          <a:p>
            <a:pPr algn="just"/>
            <a:r>
              <a:rPr lang="pl-PL" sz="2400" dirty="0">
                <a:effectLst/>
                <a:latin typeface="Tahoma" panose="020B0604030504040204" pitchFamily="34" charset="0"/>
                <a:ea typeface="Calibri" panose="020F0502020204030204" pitchFamily="34" charset="0"/>
                <a:cs typeface="Times New Roman" panose="02020603050405020304" pitchFamily="18" charset="0"/>
              </a:rPr>
              <a:t>Because of this integration, there are major </a:t>
            </a:r>
            <a:r>
              <a:rPr lang="pl-PL"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time and cost savings </a:t>
            </a:r>
            <a:r>
              <a:rPr lang="pl-PL" sz="2400" dirty="0">
                <a:effectLst/>
                <a:latin typeface="Tahoma" panose="020B0604030504040204" pitchFamily="34" charset="0"/>
                <a:ea typeface="Calibri" panose="020F0502020204030204" pitchFamily="34" charset="0"/>
                <a:cs typeface="Times New Roman" panose="02020603050405020304" pitchFamily="18" charset="0"/>
              </a:rPr>
              <a:t>due to shorter travel distances and less fuel used</a:t>
            </a:r>
            <a:endParaRPr lang="pl-PL" sz="2400" dirty="0">
              <a:ea typeface="Calibri" panose="020F0502020204030204" pitchFamily="34" charset="0"/>
              <a:cs typeface="Times New Roman" panose="02020603050405020304" pitchFamily="18" charset="0"/>
            </a:endParaRPr>
          </a:p>
          <a:p>
            <a:pPr algn="just"/>
            <a:r>
              <a:rPr lang="pl-PL"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Decision-making processes </a:t>
            </a:r>
            <a:r>
              <a:rPr lang="pl-PL" sz="2400" dirty="0">
                <a:effectLst/>
                <a:latin typeface="Tahoma" panose="020B0604030504040204" pitchFamily="34" charset="0"/>
                <a:ea typeface="Calibri" panose="020F0502020204030204" pitchFamily="34" charset="0"/>
                <a:cs typeface="Times New Roman" panose="02020603050405020304" pitchFamily="18" charset="0"/>
              </a:rPr>
              <a:t>are improved by the spatial visualization capabilities of GIS, which reveal patterns and trends that are hidden in conventional data formats</a:t>
            </a:r>
          </a:p>
          <a:p>
            <a:pPr algn="just"/>
            <a:r>
              <a:rPr lang="pl-PL" sz="2400" dirty="0">
                <a:effectLst/>
                <a:latin typeface="Tahoma" panose="020B0604030504040204" pitchFamily="34" charset="0"/>
                <a:ea typeface="Calibri" panose="020F0502020204030204" pitchFamily="34" charset="0"/>
                <a:cs typeface="Times New Roman" panose="02020603050405020304" pitchFamily="18" charset="0"/>
              </a:rPr>
              <a:t>GIS-based route optimization not only lowers environmental impact and increases operational efficiency, but it also offers a strong framework for dealing with intricate </a:t>
            </a:r>
            <a:r>
              <a:rPr lang="pl-PL"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urban traffic issues</a:t>
            </a:r>
            <a:endParaRPr lang="hr-HR" b="1" dirty="0">
              <a:solidFill>
                <a:srgbClr val="1065AB"/>
              </a:solidFill>
            </a:endParaRPr>
          </a:p>
        </p:txBody>
      </p:sp>
    </p:spTree>
    <p:extLst>
      <p:ext uri="{BB962C8B-B14F-4D97-AF65-F5344CB8AC3E}">
        <p14:creationId xmlns:p14="http://schemas.microsoft.com/office/powerpoint/2010/main" val="342075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6B73-C676-4952-2964-218F9A30C023}"/>
              </a:ext>
            </a:extLst>
          </p:cNvPr>
          <p:cNvSpPr>
            <a:spLocks noGrp="1"/>
          </p:cNvSpPr>
          <p:nvPr>
            <p:ph type="title"/>
          </p:nvPr>
        </p:nvSpPr>
        <p:spPr/>
        <p:txBody>
          <a:bodyPr/>
          <a:lstStyle/>
          <a:p>
            <a:r>
              <a:rPr lang="hr-HR" dirty="0"/>
              <a:t>GIS </a:t>
            </a:r>
            <a:r>
              <a:rPr lang="hr-HR" dirty="0" err="1"/>
              <a:t>in</a:t>
            </a:r>
            <a:r>
              <a:rPr lang="hr-HR" dirty="0"/>
              <a:t> </a:t>
            </a:r>
            <a:r>
              <a:rPr lang="hr-HR" dirty="0" err="1"/>
              <a:t>logistics</a:t>
            </a:r>
            <a:endParaRPr lang="hr-HR" dirty="0"/>
          </a:p>
        </p:txBody>
      </p:sp>
      <p:sp>
        <p:nvSpPr>
          <p:cNvPr id="3" name="Content Placeholder 2">
            <a:extLst>
              <a:ext uri="{FF2B5EF4-FFF2-40B4-BE49-F238E27FC236}">
                <a16:creationId xmlns:a16="http://schemas.microsoft.com/office/drawing/2014/main" id="{E61A4443-C37E-3C42-DE47-0AC2E713041F}"/>
              </a:ext>
            </a:extLst>
          </p:cNvPr>
          <p:cNvSpPr>
            <a:spLocks noGrp="1"/>
          </p:cNvSpPr>
          <p:nvPr>
            <p:ph idx="1"/>
          </p:nvPr>
        </p:nvSpPr>
        <p:spPr/>
        <p:txBody>
          <a:bodyPr/>
          <a:lstStyle/>
          <a:p>
            <a:pPr algn="just"/>
            <a:r>
              <a:rPr lang="pl-PL" sz="1800" dirty="0">
                <a:effectLst/>
                <a:latin typeface="Tahoma" panose="020B0604030504040204" pitchFamily="34" charset="0"/>
                <a:ea typeface="Calibri" panose="020F0502020204030204" pitchFamily="34" charset="0"/>
                <a:cs typeface="Times New Roman" panose="02020603050405020304" pitchFamily="18" charset="0"/>
              </a:rPr>
              <a:t>The application of GIS in optimizing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municipal</a:t>
            </a:r>
            <a:r>
              <a:rPr lang="pl-PL" sz="1800" dirty="0">
                <a:effectLst/>
                <a:latin typeface="Tahoma" panose="020B0604030504040204" pitchFamily="34" charset="0"/>
                <a:ea typeface="Calibri" panose="020F0502020204030204" pitchFamily="34" charset="0"/>
                <a:cs typeface="Times New Roman" panose="02020603050405020304" pitchFamily="18" charset="0"/>
              </a:rPr>
              <a:t>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solid waste collection </a:t>
            </a:r>
            <a:r>
              <a:rPr lang="pl-PL" sz="1800" dirty="0">
                <a:effectLst/>
                <a:latin typeface="Tahoma" panose="020B0604030504040204" pitchFamily="34" charset="0"/>
                <a:ea typeface="Calibri" panose="020F0502020204030204" pitchFamily="34" charset="0"/>
                <a:cs typeface="Times New Roman" panose="02020603050405020304" pitchFamily="18" charset="0"/>
              </a:rPr>
              <a:t>routes has proven to be highly effective in enhancing operational efficiency and reducing costs</a:t>
            </a:r>
          </a:p>
          <a:p>
            <a:pPr algn="just"/>
            <a:r>
              <a:rPr lang="pl-PL" sz="1800" dirty="0">
                <a:effectLst/>
                <a:latin typeface="Tahoma" panose="020B0604030504040204" pitchFamily="34" charset="0"/>
                <a:ea typeface="Calibri" panose="020F0502020204030204" pitchFamily="34" charset="0"/>
                <a:cs typeface="Times New Roman" panose="02020603050405020304" pitchFamily="18" charset="0"/>
              </a:rPr>
              <a:t>Singh and Behera (2018) demonstrated that the integration of GIS and the network analyst tool in ArcGIS significantly reduced haul distances by an average of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27.78%</a:t>
            </a:r>
          </a:p>
          <a:p>
            <a:pPr algn="just"/>
            <a:r>
              <a:rPr lang="pl-PL" sz="1800" kern="100" dirty="0">
                <a:effectLst/>
                <a:latin typeface="Tahoma" panose="020B0604030504040204" pitchFamily="34" charset="0"/>
                <a:ea typeface="Calibri" panose="020F0502020204030204" pitchFamily="34" charset="0"/>
                <a:cs typeface="Times New Roman" panose="02020603050405020304" pitchFamily="18" charset="0"/>
              </a:rPr>
              <a:t>By leveraging GIS for spatial analysis and route optimization, municipalities can achieve more sustainable and efficient waste management practices, thereby enhancing overall service delivery and reducing environmental impact.</a:t>
            </a:r>
          </a:p>
          <a:p>
            <a:pPr algn="just"/>
            <a:r>
              <a:rPr lang="pl-PL" sz="1800" dirty="0">
                <a:effectLst/>
                <a:latin typeface="Tahoma" panose="020B0604030504040204" pitchFamily="34" charset="0"/>
                <a:ea typeface="Calibri" panose="020F0502020204030204" pitchFamily="34" charset="0"/>
                <a:cs typeface="Times New Roman" panose="02020603050405020304" pitchFamily="18" charset="0"/>
              </a:rPr>
              <a:t>GIS-based analytics significantly enhance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blood supply chain management </a:t>
            </a:r>
            <a:r>
              <a:rPr lang="pl-PL" sz="1800" dirty="0">
                <a:effectLst/>
                <a:latin typeface="Tahoma" panose="020B0604030504040204" pitchFamily="34" charset="0"/>
                <a:ea typeface="Calibri" panose="020F0502020204030204" pitchFamily="34" charset="0"/>
                <a:cs typeface="Times New Roman" panose="02020603050405020304" pitchFamily="18" charset="0"/>
              </a:rPr>
              <a:t>by providing real-time visibility and facilitating better decision-making. </a:t>
            </a:r>
          </a:p>
          <a:p>
            <a:pPr algn="just"/>
            <a:r>
              <a:rPr lang="pl-PL" sz="1800" dirty="0">
                <a:effectLst/>
                <a:latin typeface="Tahoma" panose="020B0604030504040204" pitchFamily="34" charset="0"/>
                <a:ea typeface="Calibri" panose="020F0502020204030204" pitchFamily="34" charset="0"/>
                <a:cs typeface="Times New Roman" panose="02020603050405020304" pitchFamily="18" charset="0"/>
              </a:rPr>
              <a:t>The integration of GIS with data mining and other analytic techniques allows for efficient tracking, management, and optimization of blood resources, leading to improved operational efficiency and reduced wastage </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1800" b="1" dirty="0">
              <a:solidFill>
                <a:srgbClr val="1065AB"/>
              </a:solidFill>
              <a:ea typeface="Calibri" panose="020F0502020204030204" pitchFamily="34" charset="0"/>
              <a:cs typeface="Times New Roman" panose="02020603050405020304" pitchFamily="18" charset="0"/>
            </a:endParaRPr>
          </a:p>
          <a:p>
            <a:pPr algn="just"/>
            <a:endParaRPr lang="hr-HR" dirty="0"/>
          </a:p>
        </p:txBody>
      </p:sp>
    </p:spTree>
    <p:extLst>
      <p:ext uri="{BB962C8B-B14F-4D97-AF65-F5344CB8AC3E}">
        <p14:creationId xmlns:p14="http://schemas.microsoft.com/office/powerpoint/2010/main" val="1597175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83C5-DA4D-6FB8-3195-9421FA8D1BAC}"/>
              </a:ext>
            </a:extLst>
          </p:cNvPr>
          <p:cNvSpPr>
            <a:spLocks noGrp="1"/>
          </p:cNvSpPr>
          <p:nvPr>
            <p:ph type="title"/>
          </p:nvPr>
        </p:nvSpPr>
        <p:spPr/>
        <p:txBody>
          <a:bodyPr/>
          <a:lstStyle/>
          <a:p>
            <a:r>
              <a:rPr lang="hr-HR" dirty="0"/>
              <a:t>GIS </a:t>
            </a:r>
            <a:r>
              <a:rPr lang="hr-HR" dirty="0" err="1"/>
              <a:t>in</a:t>
            </a:r>
            <a:r>
              <a:rPr lang="hr-HR" dirty="0"/>
              <a:t> </a:t>
            </a:r>
            <a:r>
              <a:rPr lang="hr-HR" dirty="0" err="1"/>
              <a:t>logistics</a:t>
            </a:r>
            <a:endParaRPr lang="hr-HR" dirty="0"/>
          </a:p>
        </p:txBody>
      </p:sp>
      <p:sp>
        <p:nvSpPr>
          <p:cNvPr id="3" name="Content Placeholder 2">
            <a:extLst>
              <a:ext uri="{FF2B5EF4-FFF2-40B4-BE49-F238E27FC236}">
                <a16:creationId xmlns:a16="http://schemas.microsoft.com/office/drawing/2014/main" id="{579EE702-3A8A-FDBF-0CB3-16A04AE91CE0}"/>
              </a:ext>
            </a:extLst>
          </p:cNvPr>
          <p:cNvSpPr>
            <a:spLocks noGrp="1"/>
          </p:cNvSpPr>
          <p:nvPr>
            <p:ph idx="1"/>
          </p:nvPr>
        </p:nvSpPr>
        <p:spPr/>
        <p:txBody>
          <a:bodyPr>
            <a:normAutofit lnSpcReduction="10000"/>
          </a:bodyPr>
          <a:lstStyle/>
          <a:p>
            <a:pPr algn="just"/>
            <a:r>
              <a:rPr lang="pl-PL" sz="2400" dirty="0">
                <a:effectLst/>
                <a:latin typeface="Tahoma" panose="020B0604030504040204" pitchFamily="34" charset="0"/>
                <a:ea typeface="Calibri" panose="020F0502020204030204" pitchFamily="34" charset="0"/>
                <a:cs typeface="Times New Roman" panose="02020603050405020304" pitchFamily="18" charset="0"/>
              </a:rPr>
              <a:t>GIS plays a vital role in </a:t>
            </a:r>
            <a:r>
              <a:rPr lang="pl-PL"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urban infrastructure planning </a:t>
            </a:r>
            <a:r>
              <a:rPr lang="pl-PL" sz="2400" dirty="0">
                <a:effectLst/>
                <a:latin typeface="Tahoma" panose="020B0604030504040204" pitchFamily="34" charset="0"/>
                <a:ea typeface="Calibri" panose="020F0502020204030204" pitchFamily="34" charset="0"/>
                <a:cs typeface="Times New Roman" panose="02020603050405020304" pitchFamily="18" charset="0"/>
              </a:rPr>
              <a:t>and management by providing a robust platform for integrating and analyzing spatial data</a:t>
            </a:r>
          </a:p>
          <a:p>
            <a:pPr algn="just"/>
            <a:r>
              <a:rPr lang="en-US" sz="2400" dirty="0">
                <a:effectLst/>
                <a:latin typeface="Tahoma" panose="020B0604030504040204" pitchFamily="34" charset="0"/>
                <a:ea typeface="Calibri" panose="020F0502020204030204" pitchFamily="34" charset="0"/>
                <a:cs typeface="Times New Roman" panose="02020603050405020304" pitchFamily="18" charset="0"/>
              </a:rPr>
              <a:t>GIS enhances operational efficiency by integrating spatial data with advanced analytical tools, facilitating real-time decision-making and optimizing resource utilization. </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400" dirty="0">
                <a:effectLst/>
                <a:latin typeface="Tahoma" panose="020B0604030504040204" pitchFamily="34" charset="0"/>
                <a:ea typeface="Calibri" panose="020F0502020204030204" pitchFamily="34" charset="0"/>
                <a:cs typeface="Times New Roman" panose="02020603050405020304" pitchFamily="18" charset="0"/>
              </a:rPr>
              <a:t>Studies have shown significant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cost reductions and improved service </a:t>
            </a:r>
            <a:r>
              <a:rPr lang="en-US" sz="2400" dirty="0">
                <a:effectLst/>
                <a:latin typeface="Tahoma" panose="020B0604030504040204" pitchFamily="34" charset="0"/>
                <a:ea typeface="Calibri" panose="020F0502020204030204" pitchFamily="34" charset="0"/>
                <a:cs typeface="Times New Roman" panose="02020603050405020304" pitchFamily="18" charset="0"/>
              </a:rPr>
              <a:t>delivery through GIS-based route optimization, underscoring its critical role in managing complex logistical operations. </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400" dirty="0">
                <a:effectLst/>
                <a:latin typeface="Tahoma" panose="020B0604030504040204" pitchFamily="34" charset="0"/>
                <a:ea typeface="Calibri" panose="020F0502020204030204" pitchFamily="34" charset="0"/>
                <a:cs typeface="Times New Roman" panose="02020603050405020304" pitchFamily="18" charset="0"/>
              </a:rPr>
              <a:t>By leveraging GIS technology, organizations can achieve sustainable practices, reduce environmental impacts, and enhance overall operational effectiveness.</a:t>
            </a:r>
            <a:endParaRPr lang="hr-HR" sz="3600" dirty="0"/>
          </a:p>
        </p:txBody>
      </p:sp>
    </p:spTree>
    <p:extLst>
      <p:ext uri="{BB962C8B-B14F-4D97-AF65-F5344CB8AC3E}">
        <p14:creationId xmlns:p14="http://schemas.microsoft.com/office/powerpoint/2010/main" val="177885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30DB-0EEC-21D1-082C-71B573E6E7A7}"/>
              </a:ext>
            </a:extLst>
          </p:cNvPr>
          <p:cNvSpPr>
            <a:spLocks noGrp="1"/>
          </p:cNvSpPr>
          <p:nvPr>
            <p:ph type="title"/>
          </p:nvPr>
        </p:nvSpPr>
        <p:spPr/>
        <p:txBody>
          <a:bodyPr/>
          <a:lstStyle/>
          <a:p>
            <a:r>
              <a:rPr lang="hr-HR" dirty="0"/>
              <a:t>GIS </a:t>
            </a:r>
            <a:r>
              <a:rPr lang="hr-HR" dirty="0" err="1"/>
              <a:t>trends</a:t>
            </a:r>
            <a:endParaRPr lang="hr-HR" dirty="0"/>
          </a:p>
        </p:txBody>
      </p:sp>
      <p:sp>
        <p:nvSpPr>
          <p:cNvPr id="3" name="Content Placeholder 2">
            <a:extLst>
              <a:ext uri="{FF2B5EF4-FFF2-40B4-BE49-F238E27FC236}">
                <a16:creationId xmlns:a16="http://schemas.microsoft.com/office/drawing/2014/main" id="{2D20AE67-46AA-6BB5-9CF5-A6FF44C2771B}"/>
              </a:ext>
            </a:extLst>
          </p:cNvPr>
          <p:cNvSpPr>
            <a:spLocks noGrp="1"/>
          </p:cNvSpPr>
          <p:nvPr>
            <p:ph idx="1"/>
          </p:nvPr>
        </p:nvSpPr>
        <p:spPr/>
        <p:txBody>
          <a:bodyPr>
            <a:normAutofit/>
          </a:bodyPr>
          <a:lstStyle/>
          <a:p>
            <a:pPr algn="just"/>
            <a:r>
              <a:rPr lang="en-US" sz="2400" dirty="0">
                <a:effectLst/>
                <a:latin typeface="Tahoma" panose="020B0604030504040204" pitchFamily="34" charset="0"/>
                <a:ea typeface="Calibri" panose="020F0502020204030204" pitchFamily="34" charset="0"/>
                <a:cs typeface="Times New Roman" panose="02020603050405020304" pitchFamily="18" charset="0"/>
              </a:rPr>
              <a:t>The future of GIS is shaped by several key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trends and innovations </a:t>
            </a:r>
            <a:r>
              <a:rPr lang="en-US" sz="2400" dirty="0">
                <a:effectLst/>
                <a:latin typeface="Tahoma" panose="020B0604030504040204" pitchFamily="34" charset="0"/>
                <a:ea typeface="Calibri" panose="020F0502020204030204" pitchFamily="34" charset="0"/>
                <a:cs typeface="Times New Roman" panose="02020603050405020304" pitchFamily="18" charset="0"/>
              </a:rPr>
              <a:t>that are transforming how we collect, analyze, and utilize spatial data</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400" dirty="0">
                <a:effectLst/>
                <a:latin typeface="Tahoma" panose="020B0604030504040204" pitchFamily="34" charset="0"/>
                <a:ea typeface="Calibri" panose="020F0502020204030204" pitchFamily="34" charset="0"/>
                <a:cs typeface="Times New Roman" panose="02020603050405020304" pitchFamily="18" charset="0"/>
              </a:rPr>
              <a:t>A significant trend is the integration of advanced technologies such as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cloud computing, AI, machine learning (ML), and drone-based data collection</a:t>
            </a:r>
            <a:r>
              <a:rPr lang="en-US" sz="2400" dirty="0">
                <a:effectLst/>
                <a:latin typeface="Tahoma" panose="020B0604030504040204" pitchFamily="34" charset="0"/>
                <a:ea typeface="Calibri" panose="020F0502020204030204" pitchFamily="34" charset="0"/>
                <a:cs typeface="Times New Roman" panose="02020603050405020304" pitchFamily="18" charset="0"/>
              </a:rPr>
              <a:t>. </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400" dirty="0">
                <a:effectLst/>
                <a:latin typeface="Tahoma" panose="020B0604030504040204" pitchFamily="34" charset="0"/>
                <a:ea typeface="Calibri" panose="020F0502020204030204" pitchFamily="34" charset="0"/>
                <a:cs typeface="Times New Roman" panose="02020603050405020304" pitchFamily="18" charset="0"/>
              </a:rPr>
              <a:t>These technologies enhance the efficiency and capabilities of GIS, allowing for real-time data processing and more sophisticated spatial analyses</a:t>
            </a:r>
            <a:endParaRPr lang="hr-HR" sz="3600" dirty="0"/>
          </a:p>
        </p:txBody>
      </p:sp>
    </p:spTree>
    <p:extLst>
      <p:ext uri="{BB962C8B-B14F-4D97-AF65-F5344CB8AC3E}">
        <p14:creationId xmlns:p14="http://schemas.microsoft.com/office/powerpoint/2010/main" val="2996351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a:t>
            </a:r>
            <a:r>
              <a:rPr lang="hr-HR" dirty="0" err="1"/>
              <a:t>trends</a:t>
            </a:r>
            <a:r>
              <a:rPr lang="hr-HR" dirty="0"/>
              <a:t> – cloud </a:t>
            </a:r>
            <a:r>
              <a:rPr lang="hr-HR" dirty="0" err="1"/>
              <a:t>computing</a:t>
            </a:r>
            <a:endParaRPr lang="hr-HR" dirty="0"/>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pPr algn="just"/>
            <a:r>
              <a:rPr lang="en-US" sz="2000" b="1" dirty="0">
                <a:solidFill>
                  <a:srgbClr val="1065AB"/>
                </a:solidFill>
              </a:rPr>
              <a:t>Cloud computing </a:t>
            </a:r>
            <a:r>
              <a:rPr lang="en-US" sz="2000" dirty="0"/>
              <a:t>is revolutionizing GIS by providing scalable and accessible platforms for storing and processing large datasets. </a:t>
            </a:r>
            <a:endParaRPr lang="hr-HR" sz="2000" dirty="0"/>
          </a:p>
          <a:p>
            <a:pPr algn="just"/>
            <a:r>
              <a:rPr lang="en-US" sz="2000" dirty="0"/>
              <a:t>This shift enables organizations to leverage </a:t>
            </a:r>
            <a:r>
              <a:rPr lang="en-US" sz="2000" b="1" dirty="0">
                <a:solidFill>
                  <a:srgbClr val="1065AB"/>
                </a:solidFill>
              </a:rPr>
              <a:t>vast amounts </a:t>
            </a:r>
            <a:r>
              <a:rPr lang="en-US" sz="2000" dirty="0"/>
              <a:t>of geospatial data without the need for significant on-premises infrastructure. </a:t>
            </a:r>
            <a:endParaRPr lang="hr-HR" sz="2000" dirty="0"/>
          </a:p>
          <a:p>
            <a:pPr algn="just"/>
            <a:r>
              <a:rPr lang="en-US" sz="2000" dirty="0"/>
              <a:t>The adoption of </a:t>
            </a:r>
            <a:r>
              <a:rPr lang="en-US" sz="2000" b="1" dirty="0">
                <a:solidFill>
                  <a:srgbClr val="1065AB"/>
                </a:solidFill>
              </a:rPr>
              <a:t>GIS as a service </a:t>
            </a:r>
            <a:r>
              <a:rPr lang="en-US" sz="2000" dirty="0"/>
              <a:t>is growing, allowing users to access powerful GIS tools and data analysis capabilities through cloud platforms. </a:t>
            </a:r>
            <a:endParaRPr lang="hr-HR" sz="2000" dirty="0"/>
          </a:p>
          <a:p>
            <a:pPr algn="just"/>
            <a:r>
              <a:rPr lang="en-US" sz="2000" dirty="0"/>
              <a:t>This trend is making GIS </a:t>
            </a:r>
            <a:r>
              <a:rPr lang="en-US" sz="2000" b="1" dirty="0">
                <a:solidFill>
                  <a:srgbClr val="1065AB"/>
                </a:solidFill>
              </a:rPr>
              <a:t>more accessible and cost-effective</a:t>
            </a:r>
            <a:r>
              <a:rPr lang="en-US" sz="2000" dirty="0"/>
              <a:t>, particularly for smaller organizations and industries with limited resources</a:t>
            </a:r>
            <a:endParaRPr lang="hr-HR" sz="2000" dirty="0"/>
          </a:p>
        </p:txBody>
      </p:sp>
      <p:pic>
        <p:nvPicPr>
          <p:cNvPr id="3074" name="Picture 2" descr="Cloud PNGs for Free Download">
            <a:extLst>
              <a:ext uri="{FF2B5EF4-FFF2-40B4-BE49-F238E27FC236}">
                <a16:creationId xmlns:a16="http://schemas.microsoft.com/office/drawing/2014/main" id="{E9081AA6-8E45-E38A-87E6-906FC54D3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1" y="4687252"/>
            <a:ext cx="4267200" cy="202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93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a:t>
            </a:r>
            <a:r>
              <a:rPr lang="hr-HR" dirty="0" err="1"/>
              <a:t>trends</a:t>
            </a:r>
            <a:r>
              <a:rPr lang="hr-HR" dirty="0"/>
              <a:t> – AI </a:t>
            </a:r>
            <a:r>
              <a:rPr lang="hr-HR" dirty="0" err="1"/>
              <a:t>and</a:t>
            </a:r>
            <a:r>
              <a:rPr lang="hr-HR" dirty="0"/>
              <a:t> ML</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pPr algn="just"/>
            <a:r>
              <a:rPr lang="en-US" sz="2000" b="1" dirty="0">
                <a:solidFill>
                  <a:srgbClr val="1065AB"/>
                </a:solidFill>
              </a:rPr>
              <a:t>AI and ML </a:t>
            </a:r>
            <a:r>
              <a:rPr lang="en-US" sz="2000" dirty="0"/>
              <a:t>are playing important roles in automating and enhancing spatial data analysis. </a:t>
            </a:r>
            <a:endParaRPr lang="hr-HR" sz="2000" dirty="0"/>
          </a:p>
          <a:p>
            <a:pPr algn="just"/>
            <a:r>
              <a:rPr lang="en-US" sz="2000" dirty="0"/>
              <a:t>These technologies can identify patterns, make predictions, and provide insights from complex datasets that would be challenging to analyze manually. </a:t>
            </a:r>
            <a:endParaRPr lang="hr-HR" sz="2000" dirty="0"/>
          </a:p>
          <a:p>
            <a:pPr algn="just"/>
            <a:r>
              <a:rPr lang="en-US" sz="2000" dirty="0"/>
              <a:t>For instance, </a:t>
            </a:r>
            <a:r>
              <a:rPr lang="en-US" sz="2000" b="1" dirty="0">
                <a:solidFill>
                  <a:srgbClr val="1065AB"/>
                </a:solidFill>
              </a:rPr>
              <a:t>AI algorithms </a:t>
            </a:r>
            <a:r>
              <a:rPr lang="en-US" sz="2000" dirty="0"/>
              <a:t>can process satellite imagery to detect changes in land use, while </a:t>
            </a:r>
            <a:r>
              <a:rPr lang="en-US" sz="2000" b="1" dirty="0">
                <a:solidFill>
                  <a:srgbClr val="1065AB"/>
                </a:solidFill>
              </a:rPr>
              <a:t>ML models </a:t>
            </a:r>
            <a:r>
              <a:rPr lang="en-US" sz="2000" dirty="0"/>
              <a:t>can predict traffic patterns based on historical data. </a:t>
            </a:r>
            <a:endParaRPr lang="hr-HR" sz="2000" dirty="0"/>
          </a:p>
          <a:p>
            <a:pPr algn="just"/>
            <a:r>
              <a:rPr lang="en-US" sz="2000" dirty="0"/>
              <a:t>The integration of AI and ML with GIS is enabling </a:t>
            </a:r>
            <a:r>
              <a:rPr lang="en-US" sz="2000" b="1" dirty="0">
                <a:solidFill>
                  <a:srgbClr val="1065AB"/>
                </a:solidFill>
              </a:rPr>
              <a:t>more accurate and timely decision-making</a:t>
            </a:r>
            <a:r>
              <a:rPr lang="en-US" sz="2000" dirty="0"/>
              <a:t> across various sectors, from urban planning to disaster management. </a:t>
            </a:r>
            <a:endParaRPr lang="hr-HR" sz="2000" dirty="0"/>
          </a:p>
        </p:txBody>
      </p:sp>
      <p:pic>
        <p:nvPicPr>
          <p:cNvPr id="2050" name="Picture 2" descr="Why Machine Learning Needs Semantics Not Just Statistics">
            <a:extLst>
              <a:ext uri="{FF2B5EF4-FFF2-40B4-BE49-F238E27FC236}">
                <a16:creationId xmlns:a16="http://schemas.microsoft.com/office/drawing/2014/main" id="{9433910F-FE94-7A1C-A486-F05219006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52950"/>
            <a:ext cx="3583948"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97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a:t>
            </a:r>
            <a:r>
              <a:rPr lang="hr-HR" dirty="0" err="1"/>
              <a:t>trends</a:t>
            </a:r>
            <a:r>
              <a:rPr lang="hr-HR" dirty="0"/>
              <a:t> – </a:t>
            </a:r>
            <a:r>
              <a:rPr lang="hr-HR" dirty="0" err="1"/>
              <a:t>drones</a:t>
            </a:r>
            <a:endParaRPr lang="hr-HR" dirty="0"/>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pPr algn="just"/>
            <a:r>
              <a:rPr lang="en-US" sz="2000" dirty="0"/>
              <a:t>The advancements in </a:t>
            </a:r>
            <a:r>
              <a:rPr lang="en-US" sz="2000" b="1" dirty="0">
                <a:solidFill>
                  <a:srgbClr val="1065AB"/>
                </a:solidFill>
              </a:rPr>
              <a:t>drone technology </a:t>
            </a:r>
            <a:r>
              <a:rPr lang="en-US" sz="2000" dirty="0"/>
              <a:t>are also significant trends in GIS. </a:t>
            </a:r>
            <a:endParaRPr lang="hr-HR" sz="2000" dirty="0"/>
          </a:p>
          <a:p>
            <a:pPr algn="just"/>
            <a:r>
              <a:rPr lang="en-US" sz="2000" dirty="0"/>
              <a:t>Drones equipped with high-resolution cameras and sensors are increasingly used for data collection in </a:t>
            </a:r>
            <a:r>
              <a:rPr lang="en-US" sz="2000" b="1" dirty="0">
                <a:solidFill>
                  <a:srgbClr val="1065AB"/>
                </a:solidFill>
              </a:rPr>
              <a:t>hard-to-reach areas</a:t>
            </a:r>
            <a:r>
              <a:rPr lang="en-US" sz="2000" dirty="0"/>
              <a:t>. </a:t>
            </a:r>
            <a:endParaRPr lang="hr-HR" sz="2000" dirty="0"/>
          </a:p>
          <a:p>
            <a:pPr algn="just"/>
            <a:r>
              <a:rPr lang="en-US" sz="2000" dirty="0"/>
              <a:t>These tools provide real-time, high-accuracy data that can be integrated into GIS for detailed mapping and analysis. </a:t>
            </a:r>
            <a:endParaRPr lang="hr-HR" sz="2000" dirty="0"/>
          </a:p>
          <a:p>
            <a:pPr algn="just"/>
            <a:r>
              <a:rPr lang="en-US" sz="2000" dirty="0"/>
              <a:t>This trend is particularly beneficial for environmental monitoring, infrastructure inspection, and agricultural management. </a:t>
            </a:r>
            <a:endParaRPr lang="hr-HR" sz="2000" dirty="0"/>
          </a:p>
        </p:txBody>
      </p:sp>
      <p:pic>
        <p:nvPicPr>
          <p:cNvPr id="1026" name="Picture 2" descr="What are FPV drones? | Space">
            <a:extLst>
              <a:ext uri="{FF2B5EF4-FFF2-40B4-BE49-F238E27FC236}">
                <a16:creationId xmlns:a16="http://schemas.microsoft.com/office/drawing/2014/main" id="{C92DD6A3-0C36-F28C-7D75-0B0986E16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13052"/>
            <a:ext cx="3914775" cy="220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1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a:t>
            </a:r>
            <a:r>
              <a:rPr lang="hr-HR" dirty="0" err="1"/>
              <a:t>trends</a:t>
            </a:r>
            <a:r>
              <a:rPr lang="hr-HR" dirty="0"/>
              <a:t> – AR </a:t>
            </a:r>
            <a:r>
              <a:rPr lang="hr-HR" dirty="0" err="1"/>
              <a:t>and</a:t>
            </a:r>
            <a:r>
              <a:rPr lang="hr-HR" dirty="0"/>
              <a:t> VR</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pPr algn="just"/>
            <a:r>
              <a:rPr lang="hr-HR" sz="2000" b="1" dirty="0">
                <a:solidFill>
                  <a:srgbClr val="1065AB"/>
                </a:solidFill>
              </a:rPr>
              <a:t>A</a:t>
            </a:r>
            <a:r>
              <a:rPr lang="en-US" sz="2000" b="1" dirty="0" err="1">
                <a:solidFill>
                  <a:srgbClr val="1065AB"/>
                </a:solidFill>
              </a:rPr>
              <a:t>ugmented</a:t>
            </a:r>
            <a:r>
              <a:rPr lang="en-US" sz="2000" b="1" dirty="0">
                <a:solidFill>
                  <a:srgbClr val="1065AB"/>
                </a:solidFill>
              </a:rPr>
              <a:t> reality (AR) and virtual reality (VR) technologies </a:t>
            </a:r>
            <a:r>
              <a:rPr lang="en-US" sz="2000" dirty="0"/>
              <a:t>offer new ways to visualize and interact with spatial data, providing immersive experiences that can enhance understanding and decision-making. </a:t>
            </a:r>
            <a:endParaRPr lang="hr-HR" sz="2000" dirty="0"/>
          </a:p>
          <a:p>
            <a:pPr algn="just"/>
            <a:r>
              <a:rPr lang="en-US" sz="2000" dirty="0"/>
              <a:t>For example, AR can overlay geospatial data onto real-world views, helping users visualize underground utilities or navigate complex environments. </a:t>
            </a:r>
            <a:endParaRPr lang="hr-HR" sz="2000" dirty="0"/>
          </a:p>
          <a:p>
            <a:pPr algn="just"/>
            <a:r>
              <a:rPr lang="en-US" sz="2000" dirty="0"/>
              <a:t>VR can create </a:t>
            </a:r>
            <a:r>
              <a:rPr lang="en-US" sz="2000" b="1" dirty="0">
                <a:solidFill>
                  <a:srgbClr val="1065AB"/>
                </a:solidFill>
              </a:rPr>
              <a:t>detailed simulations </a:t>
            </a:r>
            <a:r>
              <a:rPr lang="en-US" sz="2000" dirty="0"/>
              <a:t>of urban landscapes, allowing planners to explore different scenarios and their potential impacts</a:t>
            </a:r>
            <a:endParaRPr lang="hr-HR" sz="2000" dirty="0"/>
          </a:p>
        </p:txBody>
      </p:sp>
      <p:pic>
        <p:nvPicPr>
          <p:cNvPr id="4098" name="Picture 2" descr="Augmented Reality (AR) vs Virtual Reality (VR)">
            <a:extLst>
              <a:ext uri="{FF2B5EF4-FFF2-40B4-BE49-F238E27FC236}">
                <a16:creationId xmlns:a16="http://schemas.microsoft.com/office/drawing/2014/main" id="{AB88211E-3E58-5964-4138-B731F7EA0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66" y="4409686"/>
            <a:ext cx="4996279" cy="199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59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a:t>
            </a:r>
            <a:r>
              <a:rPr lang="hr-HR" dirty="0" err="1"/>
              <a:t>trends</a:t>
            </a:r>
            <a:r>
              <a:rPr lang="hr-HR" dirty="0"/>
              <a:t> – Real-time data </a:t>
            </a:r>
            <a:r>
              <a:rPr lang="hr-HR" dirty="0" err="1"/>
              <a:t>analysis</a:t>
            </a:r>
            <a:endParaRPr lang="hr-HR" dirty="0"/>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pPr algn="just"/>
            <a:r>
              <a:rPr lang="en-US" sz="2400" b="1" dirty="0">
                <a:solidFill>
                  <a:srgbClr val="1065AB"/>
                </a:solidFill>
              </a:rPr>
              <a:t>Real-time data analysis </a:t>
            </a:r>
            <a:r>
              <a:rPr lang="en-US" sz="2400" dirty="0"/>
              <a:t>is becoming increasingly important in GIS applications. </a:t>
            </a:r>
            <a:endParaRPr lang="hr-HR" sz="2400" dirty="0"/>
          </a:p>
          <a:p>
            <a:pPr algn="just"/>
            <a:r>
              <a:rPr lang="en-US" sz="2400" dirty="0"/>
              <a:t>The ability to process and analyze data as it is collected enables </a:t>
            </a:r>
            <a:r>
              <a:rPr lang="en-US" sz="2400" b="1" dirty="0">
                <a:solidFill>
                  <a:srgbClr val="1065AB"/>
                </a:solidFill>
              </a:rPr>
              <a:t>more responsive </a:t>
            </a:r>
            <a:r>
              <a:rPr lang="en-US" sz="2400" dirty="0"/>
              <a:t>and </a:t>
            </a:r>
            <a:r>
              <a:rPr lang="en-US" sz="2400" b="1" dirty="0">
                <a:solidFill>
                  <a:srgbClr val="1065AB"/>
                </a:solidFill>
              </a:rPr>
              <a:t>dynamic</a:t>
            </a:r>
            <a:r>
              <a:rPr lang="en-US" sz="2400" dirty="0"/>
              <a:t> decision-making. </a:t>
            </a:r>
            <a:endParaRPr lang="hr-HR" sz="2400" dirty="0"/>
          </a:p>
          <a:p>
            <a:pPr algn="just"/>
            <a:r>
              <a:rPr lang="en-US" sz="2400" dirty="0"/>
              <a:t>This capability is enhanced by the integration of GIS with the </a:t>
            </a:r>
            <a:r>
              <a:rPr lang="en-US" sz="2400" b="1" dirty="0">
                <a:solidFill>
                  <a:srgbClr val="1065AB"/>
                </a:solidFill>
              </a:rPr>
              <a:t>Internet of Things (IoT)</a:t>
            </a:r>
            <a:r>
              <a:rPr lang="en-US" sz="2400" dirty="0"/>
              <a:t>, where data from connected devices can be continuously monitored and analyzed. </a:t>
            </a:r>
            <a:endParaRPr lang="hr-HR" sz="2400" dirty="0"/>
          </a:p>
          <a:p>
            <a:pPr algn="just"/>
            <a:r>
              <a:rPr lang="en-US" sz="2400" dirty="0"/>
              <a:t>Real-time GIS is being used in applications such as traffic management, emergency response, and environmental monitoring, where timely information is critical</a:t>
            </a:r>
            <a:endParaRPr lang="hr-HR" sz="2400" dirty="0"/>
          </a:p>
        </p:txBody>
      </p:sp>
    </p:spTree>
    <p:extLst>
      <p:ext uri="{BB962C8B-B14F-4D97-AF65-F5344CB8AC3E}">
        <p14:creationId xmlns:p14="http://schemas.microsoft.com/office/powerpoint/2010/main" val="211485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Geographic Information Systems (GIS)</a:t>
            </a:r>
          </a:p>
          <a:p>
            <a:r>
              <a:rPr lang="pl-PL" sz="2000" dirty="0"/>
              <a:t>GIS layers</a:t>
            </a:r>
          </a:p>
          <a:p>
            <a:r>
              <a:rPr lang="pl-PL" sz="2000" dirty="0"/>
              <a:t>GIS data</a:t>
            </a:r>
          </a:p>
          <a:p>
            <a:r>
              <a:rPr lang="pl-PL" sz="2000" dirty="0"/>
              <a:t>GIS in logistics</a:t>
            </a:r>
          </a:p>
          <a:p>
            <a:r>
              <a:rPr lang="pl-PL" sz="2000" dirty="0"/>
              <a:t>Future trends in GIS</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Geographic Information Systems (GIS) have revolutionized the logistics industry by providing powerful tools for spatial analysis and decision-making</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GIS data can be broadly categorized into two main types: raster and vector data.</a:t>
            </a:r>
          </a:p>
          <a:p>
            <a:r>
              <a:rPr lang="en-US" sz="1800" dirty="0">
                <a:effectLst/>
                <a:latin typeface="Tahoma" panose="020B0604030504040204" pitchFamily="34" charset="0"/>
                <a:ea typeface="Calibri" panose="020F0502020204030204" pitchFamily="34" charset="0"/>
                <a:cs typeface="Times New Roman" panose="02020603050405020304" pitchFamily="18" charset="0"/>
              </a:rPr>
              <a:t>The integration of GIS in logistics allows the visualization, analysis, and interpretation of spatial data, which is crucial for optimizing routes, managing supply chains, and enhancing overall operational efficiency</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As GIS technology continues to evolve, its applications in logistics will expand, offering even more sophisticated tools for addressing complex challenges.</a:t>
            </a:r>
          </a:p>
          <a:p>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GIS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US" sz="2400" dirty="0">
                <a:effectLst/>
                <a:latin typeface="Tahoma" panose="020B0604030504040204" pitchFamily="34" charset="0"/>
                <a:ea typeface="Calibri" panose="020F0502020204030204" pitchFamily="34" charset="0"/>
                <a:cs typeface="Times New Roman" panose="02020603050405020304" pitchFamily="18" charset="0"/>
              </a:rPr>
              <a:t>Geographic Information Systems (GIS) have revolutionized the logistics industry by providing powerful tools for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spatial analysis and decision-making</a:t>
            </a:r>
            <a:endParaRPr lang="hr-HR"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400" dirty="0">
                <a:effectLst/>
                <a:latin typeface="Tahoma" panose="020B0604030504040204" pitchFamily="34" charset="0"/>
                <a:ea typeface="Calibri" panose="020F0502020204030204" pitchFamily="34" charset="0"/>
                <a:cs typeface="Times New Roman" panose="02020603050405020304" pitchFamily="18" charset="0"/>
              </a:rPr>
              <a:t>As businesses increasingly operate in a globalized environment, the ability to visualize and analyze geographical data is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essential for optimizing supply chains</a:t>
            </a:r>
            <a:r>
              <a:rPr lang="en-US" sz="2400" dirty="0">
                <a:effectLst/>
                <a:latin typeface="Tahoma" panose="020B0604030504040204" pitchFamily="34" charset="0"/>
                <a:ea typeface="Calibri" panose="020F0502020204030204" pitchFamily="34" charset="0"/>
                <a:cs typeface="Times New Roman" panose="02020603050405020304" pitchFamily="18" charset="0"/>
              </a:rPr>
              <a:t>, managing transportation networks, and enhancing overall efficiency</a:t>
            </a:r>
            <a:endParaRPr lang="hr-HR" sz="2400" dirty="0">
              <a:ea typeface="Calibri" panose="020F0502020204030204" pitchFamily="34" charset="0"/>
              <a:cs typeface="Times New Roman" panose="02020603050405020304" pitchFamily="18" charset="0"/>
            </a:endParaRPr>
          </a:p>
          <a:p>
            <a:pPr algn="just"/>
            <a:r>
              <a:rPr lang="en-US" sz="2400" dirty="0">
                <a:effectLst/>
                <a:latin typeface="Tahoma" panose="020B0604030504040204" pitchFamily="34" charset="0"/>
                <a:ea typeface="Calibri" panose="020F0502020204030204" pitchFamily="34" charset="0"/>
                <a:cs typeface="Times New Roman" panose="02020603050405020304" pitchFamily="18" charset="0"/>
              </a:rPr>
              <a:t>GIS technology enables logistics professionals to map routes, track shipments, and analyze spatial patterns, leading to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more informed decisions </a:t>
            </a:r>
            <a:r>
              <a:rPr lang="en-US" sz="2400" dirty="0">
                <a:effectLst/>
                <a:latin typeface="Tahoma" panose="020B0604030504040204" pitchFamily="34" charset="0"/>
                <a:ea typeface="Calibri" panose="020F0502020204030204" pitchFamily="34" charset="0"/>
                <a:cs typeface="Times New Roman" panose="02020603050405020304" pitchFamily="18" charset="0"/>
              </a:rPr>
              <a:t>and improved resource allocation</a:t>
            </a:r>
            <a:endParaRPr lang="pl-PL" sz="2400" b="1" dirty="0">
              <a:solidFill>
                <a:srgbClr val="1065AB"/>
              </a:solidFill>
            </a:endParaRP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GIS – definition and history</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hr-HR" sz="1800" dirty="0">
                <a:effectLst/>
                <a:latin typeface="Tahoma" panose="020B0604030504040204" pitchFamily="34" charset="0"/>
                <a:ea typeface="Calibri" panose="020F0502020204030204" pitchFamily="34" charset="0"/>
                <a:cs typeface="Times New Roman" panose="02020603050405020304" pitchFamily="18" charset="0"/>
              </a:rPr>
              <a:t>C</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omputer</a:t>
            </a:r>
            <a:r>
              <a:rPr lang="en-US" sz="1800" dirty="0">
                <a:effectLst/>
                <a:latin typeface="Tahoma" panose="020B0604030504040204" pitchFamily="34" charset="0"/>
                <a:ea typeface="Calibri" panose="020F0502020204030204" pitchFamily="34" charset="0"/>
                <a:cs typeface="Times New Roman" panose="02020603050405020304" pitchFamily="18" charset="0"/>
              </a:rPr>
              <a:t>-based tool that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integrates, stores, analyzes, and visualizes </a:t>
            </a:r>
            <a:r>
              <a:rPr lang="en-US" sz="1800" dirty="0">
                <a:effectLst/>
                <a:latin typeface="Tahoma" panose="020B0604030504040204" pitchFamily="34" charset="0"/>
                <a:ea typeface="Calibri" panose="020F0502020204030204" pitchFamily="34" charset="0"/>
                <a:cs typeface="Times New Roman" panose="02020603050405020304" pitchFamily="18" charset="0"/>
              </a:rPr>
              <a:t>geographic data.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1800" dirty="0">
                <a:effectLst/>
                <a:latin typeface="Tahoma" panose="020B0604030504040204" pitchFamily="34" charset="0"/>
                <a:ea typeface="Calibri" panose="020F0502020204030204" pitchFamily="34" charset="0"/>
                <a:cs typeface="Times New Roman" panose="02020603050405020304" pitchFamily="18" charset="0"/>
              </a:rPr>
              <a:t>It connects spatial data with descriptive information to help users understand and interpret spatial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relationships, patterns, and trends</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1800" dirty="0">
                <a:effectLst/>
                <a:latin typeface="Tahoma" panose="020B0604030504040204" pitchFamily="34" charset="0"/>
                <a:ea typeface="Calibri" panose="020F0502020204030204" pitchFamily="34" charset="0"/>
                <a:cs typeface="Times New Roman" panose="02020603050405020304" pitchFamily="18" charset="0"/>
              </a:rPr>
              <a:t>GIS is used across various industries for mapping, analysis, and decision-making, providing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valuable insights </a:t>
            </a:r>
            <a:r>
              <a:rPr lang="en-US" sz="1800" dirty="0">
                <a:effectLst/>
                <a:latin typeface="Tahoma" panose="020B0604030504040204" pitchFamily="34" charset="0"/>
                <a:ea typeface="Calibri" panose="020F0502020204030204" pitchFamily="34" charset="0"/>
                <a:cs typeface="Times New Roman" panose="02020603050405020304" pitchFamily="18" charset="0"/>
              </a:rPr>
              <a:t>into the spatial dimensions of data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1800" dirty="0"/>
              <a:t>the history of Geographic Information Systems (GIS) dates back to the early 1960s when the first computerized GIS was developed by </a:t>
            </a:r>
            <a:r>
              <a:rPr lang="en-US" sz="1800" b="1" dirty="0">
                <a:solidFill>
                  <a:srgbClr val="1065AB"/>
                </a:solidFill>
              </a:rPr>
              <a:t>Roger Tomlinson</a:t>
            </a:r>
            <a:r>
              <a:rPr lang="en-US" sz="1800" dirty="0"/>
              <a:t>, often referred to as the "father of GIS„</a:t>
            </a:r>
            <a:endParaRPr lang="hr-HR" sz="1800" dirty="0"/>
          </a:p>
          <a:p>
            <a:pPr algn="just"/>
            <a:r>
              <a:rPr lang="en-US" sz="1800" dirty="0">
                <a:effectLst/>
                <a:latin typeface="Tahoma" panose="020B0604030504040204" pitchFamily="34" charset="0"/>
                <a:ea typeface="Calibri" panose="020F0502020204030204" pitchFamily="34" charset="0"/>
                <a:cs typeface="Times New Roman" panose="02020603050405020304" pitchFamily="18" charset="0"/>
              </a:rPr>
              <a:t>In 1969,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Esri</a:t>
            </a:r>
            <a:r>
              <a:rPr lang="en-US" sz="1800" dirty="0">
                <a:effectLst/>
                <a:latin typeface="Tahoma" panose="020B0604030504040204" pitchFamily="34" charset="0"/>
                <a:ea typeface="Calibri" panose="020F0502020204030204" pitchFamily="34" charset="0"/>
                <a:cs typeface="Times New Roman" panose="02020603050405020304" pitchFamily="18" charset="0"/>
              </a:rPr>
              <a:t> (Environmental Systems Research Institute) was founded and became a pivotal player in the GIS industry, introducing the ArcGIS platform, which significantly enhanced the capabilities and accessibility of GIS technology</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1800" dirty="0">
                <a:effectLst/>
                <a:latin typeface="Tahoma" panose="020B0604030504040204" pitchFamily="34" charset="0"/>
                <a:ea typeface="Calibri" panose="020F0502020204030204" pitchFamily="34" charset="0"/>
                <a:cs typeface="Times New Roman" panose="02020603050405020304" pitchFamily="18" charset="0"/>
              </a:rPr>
              <a:t>Today, GIS is an integral tool in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various sectors</a:t>
            </a:r>
            <a:r>
              <a:rPr lang="en-US" sz="1800" dirty="0">
                <a:effectLst/>
                <a:latin typeface="Tahoma" panose="020B0604030504040204" pitchFamily="34" charset="0"/>
                <a:ea typeface="Calibri" panose="020F0502020204030204" pitchFamily="34" charset="0"/>
                <a:cs typeface="Times New Roman" panose="02020603050405020304" pitchFamily="18" charset="0"/>
              </a:rPr>
              <a:t>, including transportation, logistics, agriculture, and public safety, providing critical insights and aiding in decision-making processes</a:t>
            </a:r>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Jonker, 2023; GisGeography, 2024a; Esri, n.d.a; National Geographic, n.d.</a:t>
            </a:r>
          </a:p>
        </p:txBody>
      </p:sp>
    </p:spTree>
    <p:extLst>
      <p:ext uri="{BB962C8B-B14F-4D97-AF65-F5344CB8AC3E}">
        <p14:creationId xmlns:p14="http://schemas.microsoft.com/office/powerpoint/2010/main" val="274984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A85F-871E-ED0C-FEA1-9569205BEF7A}"/>
              </a:ext>
            </a:extLst>
          </p:cNvPr>
          <p:cNvSpPr>
            <a:spLocks noGrp="1"/>
          </p:cNvSpPr>
          <p:nvPr>
            <p:ph type="title"/>
          </p:nvPr>
        </p:nvSpPr>
        <p:spPr/>
        <p:txBody>
          <a:bodyPr/>
          <a:lstStyle/>
          <a:p>
            <a:r>
              <a:rPr lang="hr-HR" dirty="0"/>
              <a:t>GIS </a:t>
            </a:r>
            <a:r>
              <a:rPr lang="hr-HR" dirty="0" err="1"/>
              <a:t>components</a:t>
            </a:r>
            <a:endParaRPr lang="hr-HR" dirty="0"/>
          </a:p>
        </p:txBody>
      </p:sp>
      <p:sp>
        <p:nvSpPr>
          <p:cNvPr id="3" name="Content Placeholder 2">
            <a:extLst>
              <a:ext uri="{FF2B5EF4-FFF2-40B4-BE49-F238E27FC236}">
                <a16:creationId xmlns:a16="http://schemas.microsoft.com/office/drawing/2014/main" id="{F68BC3EF-F429-018F-8358-3123D1114BC6}"/>
              </a:ext>
            </a:extLst>
          </p:cNvPr>
          <p:cNvSpPr>
            <a:spLocks noGrp="1"/>
          </p:cNvSpPr>
          <p:nvPr>
            <p:ph idx="1"/>
          </p:nvPr>
        </p:nvSpPr>
        <p:spPr>
          <a:xfrm>
            <a:off x="838200" y="1825625"/>
            <a:ext cx="7773140" cy="4351338"/>
          </a:xfrm>
        </p:spPr>
        <p:txBody>
          <a:bodyPr>
            <a:normAutofit/>
          </a:bodyPr>
          <a:lstStyle/>
          <a:p>
            <a:pPr algn="just"/>
            <a:r>
              <a:rPr lang="en-US" sz="2000" b="1" dirty="0">
                <a:solidFill>
                  <a:srgbClr val="1065AB"/>
                </a:solidFill>
              </a:rPr>
              <a:t>Hardware:</a:t>
            </a:r>
            <a:r>
              <a:rPr lang="en-US" sz="2000" dirty="0"/>
              <a:t> The physical devices used to run GIS software and store data, such as computers, servers, GPS devices, and other peripherals.</a:t>
            </a:r>
          </a:p>
          <a:p>
            <a:pPr algn="just"/>
            <a:r>
              <a:rPr lang="en-US" sz="2000" b="1" dirty="0">
                <a:solidFill>
                  <a:srgbClr val="1065AB"/>
                </a:solidFill>
              </a:rPr>
              <a:t>Software: </a:t>
            </a:r>
            <a:r>
              <a:rPr lang="en-US" sz="2000" dirty="0"/>
              <a:t>The programs and applications that perform GIS functions, enabling users to analyze and visualize spatial data.</a:t>
            </a:r>
          </a:p>
          <a:p>
            <a:pPr algn="just"/>
            <a:r>
              <a:rPr lang="en-US" sz="2000" b="1" dirty="0">
                <a:solidFill>
                  <a:srgbClr val="1065AB"/>
                </a:solidFill>
              </a:rPr>
              <a:t>Data: </a:t>
            </a:r>
            <a:r>
              <a:rPr lang="en-US" sz="2000" dirty="0"/>
              <a:t>The spatial and non-spatial information that GIS systems analyze, including maps, satellite imagery, and tabular data.</a:t>
            </a:r>
          </a:p>
          <a:p>
            <a:pPr algn="just"/>
            <a:r>
              <a:rPr lang="en-US" sz="2000" b="1" dirty="0">
                <a:solidFill>
                  <a:srgbClr val="1065AB"/>
                </a:solidFill>
              </a:rPr>
              <a:t>Methods: </a:t>
            </a:r>
            <a:r>
              <a:rPr lang="en-US" sz="2000" dirty="0"/>
              <a:t>The techniques and procedures used to analyze GIS data, such as algorithms and statistical models.</a:t>
            </a:r>
          </a:p>
          <a:p>
            <a:pPr algn="just"/>
            <a:r>
              <a:rPr lang="en-US" sz="2000" b="1" dirty="0">
                <a:solidFill>
                  <a:srgbClr val="1065AB"/>
                </a:solidFill>
              </a:rPr>
              <a:t>People:</a:t>
            </a:r>
            <a:r>
              <a:rPr lang="en-US" sz="2000" dirty="0"/>
              <a:t> The professionals and users who operate and manage GIS technology, from data analysts to decision-makers.</a:t>
            </a:r>
          </a:p>
        </p:txBody>
      </p:sp>
      <p:sp>
        <p:nvSpPr>
          <p:cNvPr id="4" name="Symbol zastępczy zawartości 4">
            <a:extLst>
              <a:ext uri="{FF2B5EF4-FFF2-40B4-BE49-F238E27FC236}">
                <a16:creationId xmlns:a16="http://schemas.microsoft.com/office/drawing/2014/main" id="{B295C036-5E68-01B0-DF56-759AE2BE45AE}"/>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en-US" sz="1200" dirty="0">
                <a:solidFill>
                  <a:srgbClr val="7F7F7F"/>
                </a:solidFill>
              </a:rPr>
              <a:t>Kishore and </a:t>
            </a:r>
            <a:r>
              <a:rPr lang="en-US" sz="1200" dirty="0" err="1">
                <a:solidFill>
                  <a:srgbClr val="7F7F7F"/>
                </a:solidFill>
              </a:rPr>
              <a:t>Rautray</a:t>
            </a:r>
            <a:r>
              <a:rPr lang="en-US" sz="1200" dirty="0">
                <a:solidFill>
                  <a:srgbClr val="7F7F7F"/>
                </a:solidFill>
              </a:rPr>
              <a:t> (n.d.)</a:t>
            </a:r>
            <a:endParaRPr lang="pl-PL" sz="1200" dirty="0">
              <a:solidFill>
                <a:srgbClr val="7F7F7F"/>
              </a:solidFill>
            </a:endParaRPr>
          </a:p>
        </p:txBody>
      </p:sp>
      <p:pic>
        <p:nvPicPr>
          <p:cNvPr id="5" name="Picture 4" descr="A diagram of software components&#10;&#10;Description automatically generated">
            <a:extLst>
              <a:ext uri="{FF2B5EF4-FFF2-40B4-BE49-F238E27FC236}">
                <a16:creationId xmlns:a16="http://schemas.microsoft.com/office/drawing/2014/main" id="{099B41EB-CA80-81C8-59D9-FDE4475B3241}"/>
              </a:ext>
            </a:extLst>
          </p:cNvPr>
          <p:cNvPicPr>
            <a:picLocks noChangeAspect="1"/>
          </p:cNvPicPr>
          <p:nvPr/>
        </p:nvPicPr>
        <p:blipFill>
          <a:blip r:embed="rId2"/>
          <a:stretch>
            <a:fillRect/>
          </a:stretch>
        </p:blipFill>
        <p:spPr>
          <a:xfrm>
            <a:off x="8779498" y="2308820"/>
            <a:ext cx="2947904" cy="3384948"/>
          </a:xfrm>
          <a:prstGeom prst="rect">
            <a:avLst/>
          </a:prstGeom>
        </p:spPr>
      </p:pic>
    </p:spTree>
    <p:extLst>
      <p:ext uri="{BB962C8B-B14F-4D97-AF65-F5344CB8AC3E}">
        <p14:creationId xmlns:p14="http://schemas.microsoft.com/office/powerpoint/2010/main" val="350746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D5CC-8F85-FD7C-522B-F3EFD02C0DF9}"/>
              </a:ext>
            </a:extLst>
          </p:cNvPr>
          <p:cNvSpPr>
            <a:spLocks noGrp="1"/>
          </p:cNvSpPr>
          <p:nvPr>
            <p:ph type="title"/>
          </p:nvPr>
        </p:nvSpPr>
        <p:spPr/>
        <p:txBody>
          <a:bodyPr/>
          <a:lstStyle/>
          <a:p>
            <a:r>
              <a:rPr lang="hr-HR" dirty="0"/>
              <a:t>GIS </a:t>
            </a:r>
            <a:r>
              <a:rPr lang="hr-HR" dirty="0" err="1"/>
              <a:t>layers</a:t>
            </a:r>
            <a:endParaRPr lang="hr-HR" dirty="0"/>
          </a:p>
        </p:txBody>
      </p:sp>
      <p:sp>
        <p:nvSpPr>
          <p:cNvPr id="3" name="Content Placeholder 2">
            <a:extLst>
              <a:ext uri="{FF2B5EF4-FFF2-40B4-BE49-F238E27FC236}">
                <a16:creationId xmlns:a16="http://schemas.microsoft.com/office/drawing/2014/main" id="{601B6C61-E359-1E86-8442-D8011BEBC24C}"/>
              </a:ext>
            </a:extLst>
          </p:cNvPr>
          <p:cNvSpPr>
            <a:spLocks noGrp="1"/>
          </p:cNvSpPr>
          <p:nvPr>
            <p:ph idx="1"/>
          </p:nvPr>
        </p:nvSpPr>
        <p:spPr>
          <a:xfrm>
            <a:off x="838200" y="1825625"/>
            <a:ext cx="4390748" cy="4351338"/>
          </a:xfrm>
        </p:spPr>
        <p:txBody>
          <a:bodyPr>
            <a:normAutofit/>
          </a:bodyPr>
          <a:lstStyle/>
          <a:p>
            <a:pPr algn="just"/>
            <a:r>
              <a:rPr lang="en-US" sz="2000" dirty="0"/>
              <a:t>One of the core components of GIS technology is the </a:t>
            </a:r>
            <a:r>
              <a:rPr lang="en-US" sz="2000" b="1" dirty="0">
                <a:solidFill>
                  <a:srgbClr val="1065AB"/>
                </a:solidFill>
              </a:rPr>
              <a:t>concept of layers</a:t>
            </a:r>
            <a:endParaRPr lang="hr-HR" sz="2000" b="1" dirty="0">
              <a:solidFill>
                <a:srgbClr val="1065AB"/>
              </a:solidFill>
            </a:endParaRPr>
          </a:p>
          <a:p>
            <a:pPr algn="just"/>
            <a:r>
              <a:rPr lang="hr-HR" sz="2000" dirty="0"/>
              <a:t>A</a:t>
            </a:r>
            <a:r>
              <a:rPr lang="en-US" sz="2000" dirty="0"/>
              <a:t> layer is a slice of the geographic reality in a particular area. Each layer in a GIS corresponds to a specific type of data, such as roads, land use, elevation, water bodies, or population density</a:t>
            </a:r>
            <a:endParaRPr lang="hr-HR" sz="2000" dirty="0"/>
          </a:p>
        </p:txBody>
      </p:sp>
      <p:sp>
        <p:nvSpPr>
          <p:cNvPr id="4" name="Symbol zastępczy zawartości 4">
            <a:extLst>
              <a:ext uri="{FF2B5EF4-FFF2-40B4-BE49-F238E27FC236}">
                <a16:creationId xmlns:a16="http://schemas.microsoft.com/office/drawing/2014/main" id="{03E35AAB-A778-5231-0B53-DF651EFD2BB3}"/>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hr-HR" sz="1200" dirty="0" err="1">
                <a:solidFill>
                  <a:srgbClr val="7F7F7F"/>
                </a:solidFill>
              </a:rPr>
              <a:t>Esri</a:t>
            </a:r>
            <a:r>
              <a:rPr lang="hr-HR" sz="1200" dirty="0">
                <a:solidFill>
                  <a:srgbClr val="7F7F7F"/>
                </a:solidFill>
              </a:rPr>
              <a:t> (</a:t>
            </a:r>
            <a:r>
              <a:rPr lang="hr-HR" sz="1200" dirty="0" err="1">
                <a:solidFill>
                  <a:srgbClr val="7F7F7F"/>
                </a:solidFill>
              </a:rPr>
              <a:t>n.d.c</a:t>
            </a:r>
            <a:r>
              <a:rPr lang="hr-HR" sz="1200" dirty="0">
                <a:solidFill>
                  <a:srgbClr val="7F7F7F"/>
                </a:solidFill>
              </a:rPr>
              <a:t>)</a:t>
            </a:r>
            <a:endParaRPr lang="pl-PL" sz="1200" dirty="0">
              <a:solidFill>
                <a:srgbClr val="7F7F7F"/>
              </a:solidFill>
            </a:endParaRPr>
          </a:p>
        </p:txBody>
      </p:sp>
      <p:pic>
        <p:nvPicPr>
          <p:cNvPr id="5" name="Picture 4" descr="A diagram of a map&#10;&#10;Description automatically generated with medium confidence">
            <a:extLst>
              <a:ext uri="{FF2B5EF4-FFF2-40B4-BE49-F238E27FC236}">
                <a16:creationId xmlns:a16="http://schemas.microsoft.com/office/drawing/2014/main" id="{1782F8B3-14B7-EAFB-E98D-F0455DD7772A}"/>
              </a:ext>
            </a:extLst>
          </p:cNvPr>
          <p:cNvPicPr>
            <a:picLocks noChangeAspect="1"/>
          </p:cNvPicPr>
          <p:nvPr/>
        </p:nvPicPr>
        <p:blipFill>
          <a:blip r:embed="rId2"/>
          <a:stretch>
            <a:fillRect/>
          </a:stretch>
        </p:blipFill>
        <p:spPr>
          <a:xfrm>
            <a:off x="5310770" y="1481668"/>
            <a:ext cx="5760720" cy="4392295"/>
          </a:xfrm>
          <a:prstGeom prst="rect">
            <a:avLst/>
          </a:prstGeom>
        </p:spPr>
      </p:pic>
    </p:spTree>
    <p:extLst>
      <p:ext uri="{BB962C8B-B14F-4D97-AF65-F5344CB8AC3E}">
        <p14:creationId xmlns:p14="http://schemas.microsoft.com/office/powerpoint/2010/main" val="425907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D72D-AAFD-103B-692C-728A70B74EE5}"/>
              </a:ext>
            </a:extLst>
          </p:cNvPr>
          <p:cNvSpPr>
            <a:spLocks noGrp="1"/>
          </p:cNvSpPr>
          <p:nvPr>
            <p:ph type="title"/>
          </p:nvPr>
        </p:nvSpPr>
        <p:spPr/>
        <p:txBody>
          <a:bodyPr/>
          <a:lstStyle/>
          <a:p>
            <a:r>
              <a:rPr lang="hr-HR" dirty="0"/>
              <a:t>GIS data</a:t>
            </a:r>
          </a:p>
        </p:txBody>
      </p:sp>
      <p:sp>
        <p:nvSpPr>
          <p:cNvPr id="3" name="Content Placeholder 2">
            <a:extLst>
              <a:ext uri="{FF2B5EF4-FFF2-40B4-BE49-F238E27FC236}">
                <a16:creationId xmlns:a16="http://schemas.microsoft.com/office/drawing/2014/main" id="{A66AAAD4-9551-9321-77F5-BE4F815900EF}"/>
              </a:ext>
            </a:extLst>
          </p:cNvPr>
          <p:cNvSpPr>
            <a:spLocks noGrp="1"/>
          </p:cNvSpPr>
          <p:nvPr>
            <p:ph idx="1"/>
          </p:nvPr>
        </p:nvSpPr>
        <p:spPr/>
        <p:txBody>
          <a:bodyPr/>
          <a:lstStyle/>
          <a:p>
            <a:pPr algn="just"/>
            <a:r>
              <a:rPr lang="en-US" sz="1800" kern="100" dirty="0">
                <a:effectLst/>
                <a:latin typeface="Tahoma" panose="020B0604030504040204" pitchFamily="34" charset="0"/>
                <a:ea typeface="Calibri" panose="020F0502020204030204" pitchFamily="34" charset="0"/>
                <a:cs typeface="Times New Roman" panose="02020603050405020304" pitchFamily="18" charset="0"/>
              </a:rPr>
              <a:t>Geographic information systems rely on a variety of data types to represent, analyze, and visualize geographical information. </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1800" kern="100" dirty="0">
                <a:effectLst/>
                <a:latin typeface="Tahoma" panose="020B0604030504040204" pitchFamily="34" charset="0"/>
                <a:ea typeface="Calibri" panose="020F0502020204030204" pitchFamily="34" charset="0"/>
                <a:cs typeface="Times New Roman" panose="02020603050405020304" pitchFamily="18" charset="0"/>
              </a:rPr>
              <a:t>GIS data can be broadly categorized into two main types: </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raster</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and </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vector</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data.</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hr-HR" sz="1800" b="1" kern="100" dirty="0" err="1">
                <a:solidFill>
                  <a:srgbClr val="1065AB"/>
                </a:solidFill>
                <a:ea typeface="Calibri" panose="020F0502020204030204" pitchFamily="34" charset="0"/>
                <a:cs typeface="Times New Roman" panose="02020603050405020304" pitchFamily="18" charset="0"/>
              </a:rPr>
              <a:t>Vector</a:t>
            </a:r>
            <a:r>
              <a:rPr lang="hr-HR" sz="1800" b="1" kern="100" dirty="0">
                <a:solidFill>
                  <a:srgbClr val="1065AB"/>
                </a:solidFill>
                <a:ea typeface="Calibri" panose="020F0502020204030204" pitchFamily="34" charset="0"/>
                <a:cs typeface="Times New Roman" panose="02020603050405020304" pitchFamily="18" charset="0"/>
              </a:rPr>
              <a:t> data:</a:t>
            </a:r>
          </a:p>
          <a:p>
            <a:pPr lvl="1" algn="just"/>
            <a:r>
              <a:rPr lang="hr-HR" sz="1400" kern="100" dirty="0">
                <a:ea typeface="Calibri" panose="020F0502020204030204" pitchFamily="34" charset="0"/>
                <a:cs typeface="Times New Roman" panose="02020603050405020304" pitchFamily="18" charset="0"/>
              </a:rPr>
              <a:t>p</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oints</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lines and polygons used to represent geographic data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lgn="just"/>
            <a:r>
              <a:rPr lang="en-US" sz="1400" kern="100" dirty="0">
                <a:effectLst/>
                <a:latin typeface="Tahoma" panose="020B0604030504040204" pitchFamily="34" charset="0"/>
                <a:ea typeface="Calibri" panose="020F0502020204030204" pitchFamily="34" charset="0"/>
                <a:cs typeface="Times New Roman" panose="02020603050405020304" pitchFamily="18" charset="0"/>
              </a:rPr>
              <a:t>all lines are captured as points connected by precisely straight lines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lgn="just"/>
            <a:r>
              <a:rPr lang="hr-HR" sz="1400" kern="100" dirty="0">
                <a:effectLst/>
                <a:latin typeface="Tahoma" panose="020B0604030504040204" pitchFamily="34" charset="0"/>
                <a:ea typeface="Calibri" panose="020F0502020204030204" pitchFamily="34" charset="0"/>
                <a:cs typeface="Times New Roman" panose="02020603050405020304" pitchFamily="18" charset="0"/>
              </a:rPr>
              <a:t>p</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oint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data represent discrete data points or specific locations, like schools, city names or points of interest. Line data represent linear features like roads and rivers and polygons are used for area features such as lakes, administrative boundaries, and forests</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hr-HR"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Raster data:</a:t>
            </a:r>
          </a:p>
          <a:p>
            <a:pPr lvl="1" algn="just"/>
            <a:r>
              <a:rPr lang="en-US" sz="1400" kern="100" dirty="0">
                <a:effectLst/>
                <a:latin typeface="Tahoma" panose="020B0604030504040204" pitchFamily="34" charset="0"/>
                <a:ea typeface="Calibri" panose="020F0502020204030204" pitchFamily="34" charset="0"/>
                <a:cs typeface="Times New Roman" panose="02020603050405020304" pitchFamily="18" charset="0"/>
              </a:rPr>
              <a:t>grid-based data structure composed of pixels or cells, each with an associated attribute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lgn="just"/>
            <a:r>
              <a:rPr lang="hr-HR" sz="1400" kern="100" dirty="0">
                <a:effectLst/>
                <a:latin typeface="Tahoma" panose="020B0604030504040204" pitchFamily="34" charset="0"/>
                <a:ea typeface="Calibri" panose="020F0502020204030204" pitchFamily="34" charset="0"/>
                <a:cs typeface="Times New Roman" panose="02020603050405020304" pitchFamily="18" charset="0"/>
              </a:rPr>
              <a:t>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he most common sources of raster data are satellite imagery, aerial imagery, remotely sensed data, and data with shaded relief and topography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hr-HR" dirty="0"/>
          </a:p>
        </p:txBody>
      </p:sp>
      <p:sp>
        <p:nvSpPr>
          <p:cNvPr id="4" name="Symbol zastępczy zawartości 4">
            <a:extLst>
              <a:ext uri="{FF2B5EF4-FFF2-40B4-BE49-F238E27FC236}">
                <a16:creationId xmlns:a16="http://schemas.microsoft.com/office/drawing/2014/main" id="{6F0B7141-9920-2A95-685E-6E4219928987}"/>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hr-HR" sz="1200" dirty="0">
                <a:solidFill>
                  <a:srgbClr val="7F7F7F"/>
                </a:solidFill>
              </a:rPr>
              <a:t>Dempsey (2024); </a:t>
            </a:r>
            <a:r>
              <a:rPr lang="hr-HR" sz="1200" dirty="0" err="1">
                <a:solidFill>
                  <a:srgbClr val="7F7F7F"/>
                </a:solidFill>
              </a:rPr>
              <a:t>Longley</a:t>
            </a:r>
            <a:r>
              <a:rPr lang="hr-HR" sz="1200" dirty="0">
                <a:solidFill>
                  <a:srgbClr val="7F7F7F"/>
                </a:solidFill>
              </a:rPr>
              <a:t> </a:t>
            </a:r>
            <a:r>
              <a:rPr lang="hr-HR" sz="1200" dirty="0" err="1">
                <a:solidFill>
                  <a:srgbClr val="7F7F7F"/>
                </a:solidFill>
              </a:rPr>
              <a:t>et</a:t>
            </a:r>
            <a:r>
              <a:rPr lang="hr-HR" sz="1200" dirty="0">
                <a:solidFill>
                  <a:srgbClr val="7F7F7F"/>
                </a:solidFill>
              </a:rPr>
              <a:t> </a:t>
            </a:r>
            <a:r>
              <a:rPr lang="hr-HR" sz="1200" dirty="0" err="1">
                <a:solidFill>
                  <a:srgbClr val="7F7F7F"/>
                </a:solidFill>
              </a:rPr>
              <a:t>al</a:t>
            </a:r>
            <a:r>
              <a:rPr lang="hr-HR" sz="1200" dirty="0">
                <a:solidFill>
                  <a:srgbClr val="7F7F7F"/>
                </a:solidFill>
              </a:rPr>
              <a:t>. (2015)</a:t>
            </a:r>
            <a:endParaRPr lang="pl-PL" sz="1200" dirty="0">
              <a:solidFill>
                <a:srgbClr val="7F7F7F"/>
              </a:solidFill>
            </a:endParaRPr>
          </a:p>
        </p:txBody>
      </p:sp>
    </p:spTree>
    <p:extLst>
      <p:ext uri="{BB962C8B-B14F-4D97-AF65-F5344CB8AC3E}">
        <p14:creationId xmlns:p14="http://schemas.microsoft.com/office/powerpoint/2010/main" val="47538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D72D-AAFD-103B-692C-728A70B74EE5}"/>
              </a:ext>
            </a:extLst>
          </p:cNvPr>
          <p:cNvSpPr>
            <a:spLocks noGrp="1"/>
          </p:cNvSpPr>
          <p:nvPr>
            <p:ph type="title"/>
          </p:nvPr>
        </p:nvSpPr>
        <p:spPr/>
        <p:txBody>
          <a:bodyPr/>
          <a:lstStyle/>
          <a:p>
            <a:r>
              <a:rPr lang="hr-HR" dirty="0"/>
              <a:t>GIS data</a:t>
            </a:r>
          </a:p>
        </p:txBody>
      </p:sp>
      <p:pic>
        <p:nvPicPr>
          <p:cNvPr id="7" name="Picture 6" descr="A map of a river and a map of a river&#10;&#10;Description automatically generated">
            <a:extLst>
              <a:ext uri="{FF2B5EF4-FFF2-40B4-BE49-F238E27FC236}">
                <a16:creationId xmlns:a16="http://schemas.microsoft.com/office/drawing/2014/main" id="{71B6B469-DAA1-719F-99D4-68B1C95858CD}"/>
              </a:ext>
            </a:extLst>
          </p:cNvPr>
          <p:cNvPicPr>
            <a:picLocks noChangeAspect="1"/>
          </p:cNvPicPr>
          <p:nvPr/>
        </p:nvPicPr>
        <p:blipFill>
          <a:blip r:embed="rId2"/>
          <a:stretch>
            <a:fillRect/>
          </a:stretch>
        </p:blipFill>
        <p:spPr>
          <a:xfrm>
            <a:off x="2318995" y="1984226"/>
            <a:ext cx="7260010" cy="3351513"/>
          </a:xfrm>
          <a:prstGeom prst="rect">
            <a:avLst/>
          </a:prstGeom>
        </p:spPr>
      </p:pic>
      <p:sp>
        <p:nvSpPr>
          <p:cNvPr id="8" name="TextBox 7">
            <a:extLst>
              <a:ext uri="{FF2B5EF4-FFF2-40B4-BE49-F238E27FC236}">
                <a16:creationId xmlns:a16="http://schemas.microsoft.com/office/drawing/2014/main" id="{55B113F7-A69D-30B1-A747-F77BB86C88C5}"/>
              </a:ext>
            </a:extLst>
          </p:cNvPr>
          <p:cNvSpPr txBox="1"/>
          <p:nvPr/>
        </p:nvSpPr>
        <p:spPr>
          <a:xfrm>
            <a:off x="3124940" y="1461006"/>
            <a:ext cx="2138599" cy="523220"/>
          </a:xfrm>
          <a:prstGeom prst="rect">
            <a:avLst/>
          </a:prstGeom>
          <a:noFill/>
        </p:spPr>
        <p:txBody>
          <a:bodyPr wrap="none" rtlCol="0">
            <a:spAutoFit/>
          </a:bodyPr>
          <a:lstStyle/>
          <a:p>
            <a:r>
              <a:rPr lang="hr-HR" sz="2800" b="1" dirty="0" err="1"/>
              <a:t>Vector</a:t>
            </a:r>
            <a:r>
              <a:rPr lang="hr-HR" sz="2800" b="1" dirty="0"/>
              <a:t> </a:t>
            </a:r>
            <a:r>
              <a:rPr lang="hr-HR" sz="2800" b="1" dirty="0" err="1"/>
              <a:t>image</a:t>
            </a:r>
            <a:endParaRPr lang="hr-HR" sz="2800" b="1" dirty="0"/>
          </a:p>
        </p:txBody>
      </p:sp>
      <p:sp>
        <p:nvSpPr>
          <p:cNvPr id="9" name="TextBox 8">
            <a:extLst>
              <a:ext uri="{FF2B5EF4-FFF2-40B4-BE49-F238E27FC236}">
                <a16:creationId xmlns:a16="http://schemas.microsoft.com/office/drawing/2014/main" id="{7887030E-A1F6-95E2-A488-F3CAFE4A7D47}"/>
              </a:ext>
            </a:extLst>
          </p:cNvPr>
          <p:cNvSpPr txBox="1"/>
          <p:nvPr/>
        </p:nvSpPr>
        <p:spPr>
          <a:xfrm>
            <a:off x="6779813" y="1461006"/>
            <a:ext cx="2120068" cy="523220"/>
          </a:xfrm>
          <a:prstGeom prst="rect">
            <a:avLst/>
          </a:prstGeom>
          <a:noFill/>
        </p:spPr>
        <p:txBody>
          <a:bodyPr wrap="none" rtlCol="0">
            <a:spAutoFit/>
          </a:bodyPr>
          <a:lstStyle/>
          <a:p>
            <a:r>
              <a:rPr lang="hr-HR" sz="2800" b="1" dirty="0"/>
              <a:t>Raster </a:t>
            </a:r>
            <a:r>
              <a:rPr lang="hr-HR" sz="2800" b="1" dirty="0" err="1"/>
              <a:t>image</a:t>
            </a:r>
            <a:endParaRPr lang="hr-HR" sz="2800" b="1" dirty="0"/>
          </a:p>
        </p:txBody>
      </p:sp>
      <p:sp>
        <p:nvSpPr>
          <p:cNvPr id="3" name="Symbol zastępczy zawartości 4">
            <a:extLst>
              <a:ext uri="{FF2B5EF4-FFF2-40B4-BE49-F238E27FC236}">
                <a16:creationId xmlns:a16="http://schemas.microsoft.com/office/drawing/2014/main" id="{CFD893F3-5275-014B-1104-1899C7B5511B}"/>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hr-HR" sz="1200" dirty="0">
                <a:solidFill>
                  <a:srgbClr val="7F7F7F"/>
                </a:solidFill>
              </a:rPr>
              <a:t>Authors</a:t>
            </a:r>
            <a:endParaRPr lang="pl-PL" sz="1200" dirty="0">
              <a:solidFill>
                <a:srgbClr val="7F7F7F"/>
              </a:solidFill>
            </a:endParaRPr>
          </a:p>
        </p:txBody>
      </p:sp>
    </p:spTree>
    <p:extLst>
      <p:ext uri="{BB962C8B-B14F-4D97-AF65-F5344CB8AC3E}">
        <p14:creationId xmlns:p14="http://schemas.microsoft.com/office/powerpoint/2010/main" val="386195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a:t>
            </a:r>
            <a:r>
              <a:rPr lang="hr-HR" dirty="0" err="1"/>
              <a:t>in</a:t>
            </a:r>
            <a:r>
              <a:rPr lang="hr-HR" dirty="0"/>
              <a:t> </a:t>
            </a:r>
            <a:r>
              <a:rPr lang="hr-HR" dirty="0" err="1"/>
              <a:t>logistics</a:t>
            </a:r>
            <a:endParaRPr lang="hr-HR" dirty="0"/>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pPr algn="just"/>
            <a:r>
              <a:rPr lang="en-US" sz="2400" dirty="0"/>
              <a:t>GIS have fundamentally </a:t>
            </a:r>
            <a:r>
              <a:rPr lang="en-US" sz="2400" b="1" dirty="0">
                <a:solidFill>
                  <a:srgbClr val="1065AB"/>
                </a:solidFill>
              </a:rPr>
              <a:t>transformed </a:t>
            </a:r>
            <a:r>
              <a:rPr lang="en-US" sz="2400" dirty="0"/>
              <a:t>the logistics sector, providing tools that enable more efficient, cost-effective, and strategic decision-making processes</a:t>
            </a:r>
            <a:endParaRPr lang="hr-HR" sz="2400" dirty="0"/>
          </a:p>
          <a:p>
            <a:pPr algn="just"/>
            <a:r>
              <a:rPr lang="en-US" sz="2400" dirty="0">
                <a:effectLst/>
                <a:latin typeface="Tahoma" panose="020B0604030504040204" pitchFamily="34" charset="0"/>
                <a:ea typeface="Calibri" panose="020F0502020204030204" pitchFamily="34" charset="0"/>
                <a:cs typeface="Times New Roman" panose="02020603050405020304" pitchFamily="18" charset="0"/>
              </a:rPr>
              <a:t>The integration of GIS in logistics allows the visualization, analysis, and interpretation of spatial data, which is crucial for optimizing routes, managing supply chains, and enhancing overall operational efficiency</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400" dirty="0">
                <a:effectLst/>
                <a:latin typeface="Tahoma" panose="020B0604030504040204" pitchFamily="34" charset="0"/>
                <a:ea typeface="Calibri" panose="020F0502020204030204" pitchFamily="34" charset="0"/>
                <a:cs typeface="Times New Roman" panose="02020603050405020304" pitchFamily="18" charset="0"/>
              </a:rPr>
              <a:t>Logistics professionals can see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patterns, relationships, and trends </a:t>
            </a:r>
            <a:r>
              <a:rPr lang="en-US" sz="2400" dirty="0">
                <a:effectLst/>
                <a:latin typeface="Tahoma" panose="020B0604030504040204" pitchFamily="34" charset="0"/>
                <a:ea typeface="Calibri" panose="020F0502020204030204" pitchFamily="34" charset="0"/>
                <a:cs typeface="Times New Roman" panose="02020603050405020304" pitchFamily="18" charset="0"/>
              </a:rPr>
              <a:t>that are not visible in traditional data formats by using it to make it easier to overlay different data sets on a map</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hr-HR" sz="2400" dirty="0">
                <a:effectLst/>
                <a:latin typeface="Tahoma" panose="020B0604030504040204" pitchFamily="34" charset="0"/>
                <a:ea typeface="Calibri" panose="020F0502020204030204" pitchFamily="34" charset="0"/>
                <a:cs typeface="Times New Roman" panose="02020603050405020304" pitchFamily="18" charset="0"/>
              </a:rPr>
              <a:t>S</a:t>
            </a:r>
            <a:r>
              <a:rPr lang="en-US" sz="2400" dirty="0" err="1">
                <a:effectLst/>
                <a:latin typeface="Tahoma" panose="020B0604030504040204" pitchFamily="34" charset="0"/>
                <a:ea typeface="Calibri" panose="020F0502020204030204" pitchFamily="34" charset="0"/>
                <a:cs typeface="Times New Roman" panose="02020603050405020304" pitchFamily="18" charset="0"/>
              </a:rPr>
              <a:t>trategic</a:t>
            </a:r>
            <a:r>
              <a:rPr lang="en-US" sz="2400" dirty="0">
                <a:effectLst/>
                <a:latin typeface="Tahoma" panose="020B0604030504040204" pitchFamily="34" charset="0"/>
                <a:ea typeface="Calibri" panose="020F0502020204030204" pitchFamily="34" charset="0"/>
                <a:cs typeface="Times New Roman" panose="02020603050405020304" pitchFamily="18" charset="0"/>
              </a:rPr>
              <a:t> planning and operational optimization benefit greatly from this spatial perspective</a:t>
            </a:r>
            <a:endParaRPr lang="hr-HR" sz="2400" dirty="0"/>
          </a:p>
        </p:txBody>
      </p:sp>
    </p:spTree>
    <p:extLst>
      <p:ext uri="{BB962C8B-B14F-4D97-AF65-F5344CB8AC3E}">
        <p14:creationId xmlns:p14="http://schemas.microsoft.com/office/powerpoint/2010/main" val="80505300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EE5A94-CDA5-4B3F-9B8F-2853C95784A6}"/>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2833</TotalTime>
  <Words>1803</Words>
  <Application>Microsoft Office PowerPoint</Application>
  <PresentationFormat>Widescreen</PresentationFormat>
  <Paragraphs>111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Motyw pakietu Office</vt:lpstr>
      <vt:lpstr>Business Intelligence</vt:lpstr>
      <vt:lpstr>Agenda</vt:lpstr>
      <vt:lpstr>GIS</vt:lpstr>
      <vt:lpstr>GIS – definition and history</vt:lpstr>
      <vt:lpstr>GIS components</vt:lpstr>
      <vt:lpstr>GIS layers</vt:lpstr>
      <vt:lpstr>GIS data</vt:lpstr>
      <vt:lpstr>GIS data</vt:lpstr>
      <vt:lpstr>GIS in logistics</vt:lpstr>
      <vt:lpstr>GIS in logistics</vt:lpstr>
      <vt:lpstr>GIS in logistics</vt:lpstr>
      <vt:lpstr>GIS in logistics</vt:lpstr>
      <vt:lpstr>GIS in logistics</vt:lpstr>
      <vt:lpstr>GIS trends</vt:lpstr>
      <vt:lpstr>GIS trends – cloud computing</vt:lpstr>
      <vt:lpstr>GIS trends – AI and ML</vt:lpstr>
      <vt:lpstr>GIS trends – drones</vt:lpstr>
      <vt:lpstr>GIS trends – AR and VR</vt:lpstr>
      <vt:lpstr>GIS trends – Real-time data analysis</vt:lpstr>
      <vt:lpstr>Summary</vt:lpstr>
      <vt:lpstr>Authors:  Dario Šebalj Dejan Mirčetić Michał Adamczak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15</cp:revision>
  <dcterms:created xsi:type="dcterms:W3CDTF">2023-07-06T12:09:08Z</dcterms:created>
  <dcterms:modified xsi:type="dcterms:W3CDTF">2025-10-16T07:17:15Z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