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48" r:id="rId4"/>
  </p:sldMasterIdLst>
  <p:sldIdLst>
    <p:sldId id="288" r:id="rId5"/>
    <p:sldId id="264" r:id="rId6"/>
    <p:sldId id="262" r:id="rId7"/>
    <p:sldId id="267" r:id="rId8"/>
    <p:sldId id="272" r:id="rId9"/>
    <p:sldId id="273" r:id="rId10"/>
    <p:sldId id="274" r:id="rId11"/>
    <p:sldId id="275" r:id="rId12"/>
    <p:sldId id="276" r:id="rId13"/>
    <p:sldId id="277" r:id="rId14"/>
    <p:sldId id="278" r:id="rId15"/>
    <p:sldId id="279" r:id="rId16"/>
    <p:sldId id="280" r:id="rId17"/>
    <p:sldId id="281" r:id="rId18"/>
    <p:sldId id="266" r:id="rId19"/>
    <p:sldId id="282" r:id="rId20"/>
    <p:sldId id="283" r:id="rId21"/>
    <p:sldId id="284" r:id="rId22"/>
    <p:sldId id="287" r:id="rId23"/>
    <p:sldId id="286" r:id="rId24"/>
    <p:sldId id="334" r:id="rId25"/>
    <p:sldId id="263" r:id="rId2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AEAEAE"/>
    <a:srgbClr val="FFFFFF"/>
    <a:srgbClr val="292928"/>
    <a:srgbClr val="1065AB"/>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9" autoAdjust="0"/>
    <p:restoredTop sz="94660"/>
  </p:normalViewPr>
  <p:slideViewPr>
    <p:cSldViewPr snapToGrid="0">
      <p:cViewPr varScale="1">
        <p:scale>
          <a:sx n="112" d="100"/>
          <a:sy n="112" d="100"/>
        </p:scale>
        <p:origin x="44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4" name="Obraz 3">
            <a:extLst>
              <a:ext uri="{FF2B5EF4-FFF2-40B4-BE49-F238E27FC236}">
                <a16:creationId xmlns:a16="http://schemas.microsoft.com/office/drawing/2014/main" id="{81C2B672-FE07-7FA0-4F41-092FEBB58C70}"/>
              </a:ext>
            </a:extLst>
          </p:cNvPr>
          <p:cNvPicPr>
            <a:picLocks noChangeAspect="1"/>
          </p:cNvPicPr>
          <p:nvPr userDrawn="1"/>
        </p:nvPicPr>
        <p:blipFill>
          <a:blip r:embed="rId8"/>
          <a:stretch>
            <a:fillRect/>
          </a:stretch>
        </p:blipFill>
        <p:spPr>
          <a:xfrm>
            <a:off x="7614051" y="6203808"/>
            <a:ext cx="3675276" cy="670207"/>
          </a:xfrm>
          <a:prstGeom prst="rect">
            <a:avLst/>
          </a:prstGeom>
        </p:spPr>
      </p:pic>
      <p:pic>
        <p:nvPicPr>
          <p:cNvPr id="5" name="Picture 2" descr="Wyjazdy dydaktyczne i szkoleniowe - Dział Spraw Międzynarodowych">
            <a:extLst>
              <a:ext uri="{FF2B5EF4-FFF2-40B4-BE49-F238E27FC236}">
                <a16:creationId xmlns:a16="http://schemas.microsoft.com/office/drawing/2014/main" id="{84850F4C-0FC7-3DA6-FC78-2A21A6A0E983}"/>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1440197" y="6176963"/>
            <a:ext cx="672239" cy="65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dept.clcillinois.edu/mth/oer/IntroductoryStatistics.pdf" TargetMode="External"/><Relationship Id="rId2" Type="http://schemas.openxmlformats.org/officeDocument/2006/relationships/hyperlink" Target="https://openstax.org/details/books/introductory-statistics-2e"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hyperlink" Target="https://dept.clcillinois.edu/mth/oer/IntroductoryStatistics.pdf" TargetMode="External"/><Relationship Id="rId13" Type="http://schemas.openxmlformats.org/officeDocument/2006/relationships/hyperlink" Target="https://www.khanacademy.org/math/statistics-probability" TargetMode="External"/><Relationship Id="rId18" Type="http://schemas.openxmlformats.org/officeDocument/2006/relationships/hyperlink" Target="https://www.youtube.com/watch?v=fpFj1Re1l84" TargetMode="External"/><Relationship Id="rId3" Type="http://schemas.openxmlformats.org/officeDocument/2006/relationships/hyperlink" Target="https://www.scribbr.com/category/statistics/" TargetMode="External"/><Relationship Id="rId7" Type="http://schemas.openxmlformats.org/officeDocument/2006/relationships/hyperlink" Target="https://drive.uqu.edu.sa/_/mskhayat/files/MySubjects/20178FS%20Elementary%20Statistics/Introductory%20Statistics%20(7th%20Ed).pdf" TargetMode="External"/><Relationship Id="rId12" Type="http://schemas.openxmlformats.org/officeDocument/2006/relationships/hyperlink" Target="https://byjus.com/maths/statistics/" TargetMode="External"/><Relationship Id="rId17" Type="http://schemas.openxmlformats.org/officeDocument/2006/relationships/hyperlink" Target="https://www.youtube.com/watch?v=TLwp5DwcqD4" TargetMode="External"/><Relationship Id="rId2" Type="http://schemas.openxmlformats.org/officeDocument/2006/relationships/hyperlink" Target="https://open.umn.edu/opentextbooks/textbooks/196" TargetMode="External"/><Relationship Id="rId16" Type="http://schemas.openxmlformats.org/officeDocument/2006/relationships/hyperlink" Target="https://www.youtube.com/watch?v=VPZD_aij8H0" TargetMode="External"/><Relationship Id="rId20" Type="http://schemas.openxmlformats.org/officeDocument/2006/relationships/hyperlink" Target="https://www.youtube.com/watch?v=44MJyNTxaP8" TargetMode="External"/><Relationship Id="rId1" Type="http://schemas.openxmlformats.org/officeDocument/2006/relationships/slideLayout" Target="../slideLayouts/slideLayout5.xml"/><Relationship Id="rId6" Type="http://schemas.openxmlformats.org/officeDocument/2006/relationships/hyperlink" Target="https://saylordotorg.github.io/text_introductory-statistics/" TargetMode="External"/><Relationship Id="rId11" Type="http://schemas.openxmlformats.org/officeDocument/2006/relationships/hyperlink" Target="https://www.researchgate.net/profile/Tareq-Alodat-2/publication/340511098_INTRODUCTION_TO_STATISTICS_MADE_EASY/links/5e8de3dc4585150839c7b58a/INTRODUCTION-TO-STATISTICS-MADE-EASY.pdf" TargetMode="External"/><Relationship Id="rId5" Type="http://schemas.openxmlformats.org/officeDocument/2006/relationships/hyperlink" Target="https://assets.openstax.org/oscms-prodcms/media/documents/IntroductoryStatistics-OP_i6tAI7e.pdf" TargetMode="External"/><Relationship Id="rId15" Type="http://schemas.openxmlformats.org/officeDocument/2006/relationships/hyperlink" Target="https://www.youtube.com/watch?v=LMSyiAJm99g" TargetMode="External"/><Relationship Id="rId10" Type="http://schemas.openxmlformats.org/officeDocument/2006/relationships/hyperlink" Target="https://onlinestatbook.com/Online_Statistics_Education.pdf" TargetMode="External"/><Relationship Id="rId19" Type="http://schemas.openxmlformats.org/officeDocument/2006/relationships/hyperlink" Target="https://youtube.com/playlist?list=PLqzoL9-eJTNAB5st3mtP_bmXafGSH1Dtz&amp;si=z-IXQ1iKbw2-ieJW" TargetMode="External"/><Relationship Id="rId4" Type="http://schemas.openxmlformats.org/officeDocument/2006/relationships/hyperlink" Target="https://stats.libretexts.org/Bookshelves/Introductory_Statistics" TargetMode="External"/><Relationship Id="rId9" Type="http://schemas.openxmlformats.org/officeDocument/2006/relationships/hyperlink" Target="https://www.geeksforgeeks.org/introduction-of-statistics-and-its-types/" TargetMode="External"/><Relationship Id="rId14" Type="http://schemas.openxmlformats.org/officeDocument/2006/relationships/hyperlink" Target="https://www.youtube.com/watch?v=XZo4xyJXCak"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925440" y="429443"/>
            <a:ext cx="5648456" cy="2413374"/>
          </a:xfrm>
        </p:spPr>
        <p:txBody>
          <a:bodyPr>
            <a:normAutofit fontScale="90000"/>
          </a:bodyPr>
          <a:lstStyle/>
          <a:p>
            <a:r>
              <a:rPr lang="pl-PL" b="1" dirty="0"/>
              <a:t>Statystyczne metody analizy danych logistycznych</a:t>
            </a:r>
            <a:endParaRPr lang="pl-PL" dirty="0"/>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6402763" y="4201919"/>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Wykład</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Tytuł 1">
            <a:extLst>
              <a:ext uri="{FF2B5EF4-FFF2-40B4-BE49-F238E27FC236}">
                <a16:creationId xmlns:a16="http://schemas.microsoft.com/office/drawing/2014/main" id="{19348FEB-0D15-F9D5-CC56-88E3DC56F6F1}"/>
              </a:ext>
            </a:extLst>
          </p:cNvPr>
          <p:cNvSpPr txBox="1">
            <a:spLocks/>
          </p:cNvSpPr>
          <p:nvPr/>
        </p:nvSpPr>
        <p:spPr>
          <a:xfrm>
            <a:off x="6096000" y="3172628"/>
            <a:ext cx="5872309" cy="842557"/>
          </a:xfrm>
          <a:prstGeom prst="rect">
            <a:avLst/>
          </a:prstGeom>
        </p:spPr>
        <p:txBody>
          <a:bodyPr vert="horz" lIns="91440" tIns="45720" rIns="91440" bIns="45720" rtlCol="0" anchor="b">
            <a:normAutofit fontScale="85000" lnSpcReduction="10000"/>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4400" dirty="0">
                <a:latin typeface="Tahoma" panose="020B0604030504040204" pitchFamily="34" charset="0"/>
                <a:ea typeface="Tahoma" panose="020B0604030504040204" pitchFamily="34" charset="0"/>
                <a:cs typeface="Tahoma" panose="020B0604030504040204" pitchFamily="34" charset="0"/>
              </a:rPr>
              <a:t>Statystyka wprowadzająca</a:t>
            </a:r>
          </a:p>
        </p:txBody>
      </p:sp>
    </p:spTree>
    <p:extLst>
      <p:ext uri="{BB962C8B-B14F-4D97-AF65-F5344CB8AC3E}">
        <p14:creationId xmlns:p14="http://schemas.microsoft.com/office/powerpoint/2010/main" val="2204346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Kwantyle</a:t>
            </a:r>
          </a:p>
        </p:txBody>
      </p:sp>
      <p:sp>
        <p:nvSpPr>
          <p:cNvPr id="3" name="Rectangle 2"/>
          <p:cNvSpPr>
            <a:spLocks noChangeArrowheads="1"/>
          </p:cNvSpPr>
          <p:nvPr/>
        </p:nvSpPr>
        <p:spPr bwMode="auto">
          <a:xfrm rot="10800000">
            <a:off x="1331079" y="2444509"/>
            <a:ext cx="7306734" cy="108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l-SI"/>
          </a:p>
        </p:txBody>
      </p:sp>
      <p:pic>
        <p:nvPicPr>
          <p:cNvPr id="6145"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5715" y="564460"/>
            <a:ext cx="1295842" cy="135893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rot="10800000" flipV="1">
            <a:off x="1650997" y="1329315"/>
            <a:ext cx="7306734" cy="233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sl-SI" altLang="sl-SI"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l-SI" sz="2200" b="1"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Kwantyle</a:t>
            </a:r>
            <a:r>
              <a:rPr kumimoji="0" lang="pl-PL" altLang="sl-SI" sz="22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to wartości, które dzielą uporządkowane dane na określone części Na przykład </a:t>
            </a:r>
            <a:r>
              <a:rPr kumimoji="0" lang="pl-PL" altLang="sl-SI" sz="2200" b="0" i="0" u="none" strike="noStrike" cap="none" normalizeH="0" baseline="0" dirty="0" err="1">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kwartyle</a:t>
            </a:r>
            <a:r>
              <a:rPr kumimoji="0" lang="pl-PL" altLang="sl-SI" sz="22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dzielą dane na cztery równe części Pierwszy kwartyl (Q1) dzieli dolne 25% danych, drugi kwartyl (Q2) jest równy medianie, a trzeci kwartyl (Q3) dzieli górne 25% danych</a:t>
            </a:r>
            <a:endParaRPr lang="pl-PL" altLang="sl-SI" sz="2200" dirty="0">
              <a:latin typeface="Tahoma" panose="020B0604030504040204" pitchFamily="34" charset="0"/>
              <a:cs typeface="Tahom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l-PL" altLang="sl-SI" sz="1800" b="0" i="0" u="none" strike="noStrike" cap="none" normalizeH="0" baseline="0" dirty="0">
              <a:ln>
                <a:noFill/>
              </a:ln>
              <a:solidFill>
                <a:schemeClr val="tx1"/>
              </a:solidFill>
              <a:effectLst/>
              <a:latin typeface="Arial" panose="020B0604020202020204" pitchFamily="34" charset="0"/>
            </a:endParaRPr>
          </a:p>
        </p:txBody>
      </p:sp>
      <p:pic>
        <p:nvPicPr>
          <p:cNvPr id="5" name="Obraz 4">
            <a:extLst>
              <a:ext uri="{FF2B5EF4-FFF2-40B4-BE49-F238E27FC236}">
                <a16:creationId xmlns:a16="http://schemas.microsoft.com/office/drawing/2014/main" id="{7096FC44-0AB0-B332-3D81-E8C1272768B1}"/>
              </a:ext>
            </a:extLst>
          </p:cNvPr>
          <p:cNvPicPr>
            <a:picLocks noChangeAspect="1"/>
          </p:cNvPicPr>
          <p:nvPr/>
        </p:nvPicPr>
        <p:blipFill>
          <a:blip r:embed="rId3"/>
          <a:stretch>
            <a:fillRect/>
          </a:stretch>
        </p:blipFill>
        <p:spPr>
          <a:xfrm>
            <a:off x="2789382" y="3429000"/>
            <a:ext cx="5100286" cy="2829836"/>
          </a:xfrm>
          <a:prstGeom prst="rect">
            <a:avLst/>
          </a:prstGeom>
        </p:spPr>
      </p:pic>
    </p:spTree>
    <p:extLst>
      <p:ext uri="{BB962C8B-B14F-4D97-AF65-F5344CB8AC3E}">
        <p14:creationId xmlns:p14="http://schemas.microsoft.com/office/powerpoint/2010/main" val="1714049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b="1" dirty="0"/>
              <a:t>Wyświetlanie statystyk</a:t>
            </a:r>
            <a:endParaRPr lang="pl-PL" dirty="0"/>
          </a:p>
        </p:txBody>
      </p:sp>
      <p:sp>
        <p:nvSpPr>
          <p:cNvPr id="3" name="Rectangle 2"/>
          <p:cNvSpPr/>
          <p:nvPr/>
        </p:nvSpPr>
        <p:spPr>
          <a:xfrm>
            <a:off x="1608666" y="1481668"/>
            <a:ext cx="8329661" cy="3253519"/>
          </a:xfrm>
          <a:prstGeom prst="rect">
            <a:avLst/>
          </a:prstGeom>
        </p:spPr>
        <p:txBody>
          <a:bodyPr wrap="square">
            <a:spAutoFit/>
          </a:bodyPr>
          <a:lstStyle/>
          <a:p>
            <a:pPr algn="just">
              <a:lnSpc>
                <a:spcPct val="120000"/>
              </a:lnSpc>
              <a:spcAft>
                <a:spcPts val="600"/>
              </a:spcAft>
            </a:pPr>
            <a:r>
              <a:rPr lang="pl-PL" sz="2000" kern="100" dirty="0">
                <a:latin typeface="Tahoma" panose="020B0604030504040204" pitchFamily="34" charset="0"/>
                <a:ea typeface="Calibri" panose="020F0502020204030204" pitchFamily="34" charset="0"/>
                <a:cs typeface="Times New Roman" panose="02020603050405020304" pitchFamily="18" charset="0"/>
              </a:rPr>
              <a:t>Prezentacja statystyk obejmuje wykorzystanie różnych metod i narzędzi w celu przedstawienia danych w jasny, przejrzysty i pouczający sposób. Oto kilka typowych sposobów wyświetlania statystyk :</a:t>
            </a:r>
            <a:endParaRPr lang="sl-SI" sz="2000"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pl-PL" sz="2000" b="1" kern="100" dirty="0">
                <a:latin typeface="Tahoma" panose="020B0604030504040204" pitchFamily="34" charset="0"/>
                <a:ea typeface="Calibri" panose="020F0502020204030204" pitchFamily="34" charset="0"/>
                <a:cs typeface="Times New Roman" panose="02020603050405020304" pitchFamily="18" charset="0"/>
              </a:rPr>
              <a:t>Tabele</a:t>
            </a:r>
            <a:endParaRPr lang="sl-SI" sz="2000"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20000"/>
              </a:lnSpc>
              <a:spcAft>
                <a:spcPts val="600"/>
              </a:spcAft>
            </a:pPr>
            <a:r>
              <a:rPr lang="pl-PL" sz="2000" kern="100" dirty="0">
                <a:latin typeface="Tahoma" panose="020B0604030504040204" pitchFamily="34" charset="0"/>
                <a:ea typeface="Calibri" panose="020F0502020204030204" pitchFamily="34" charset="0"/>
                <a:cs typeface="Times New Roman" panose="02020603050405020304" pitchFamily="18" charset="0"/>
              </a:rPr>
              <a:t>Tabele są podstawową metodą wyświetlania danych. Przykłady obejmują tabele częstotliwości, które pokazują liczbę wystąpień dla różnych wartości, oraz tabele danych, które pokazują więcej informacji o danych.</a:t>
            </a:r>
            <a:endParaRPr lang="sl-SI" sz="2000" kern="100" dirty="0">
              <a:latin typeface="Tahoma" panose="020B0604030504040204" pitchFamily="34" charset="0"/>
              <a:ea typeface="Calibri" panose="020F0502020204030204" pitchFamily="34" charset="0"/>
              <a:cs typeface="Times New Roman" panose="02020603050405020304" pitchFamily="18" charset="0"/>
            </a:endParaRPr>
          </a:p>
        </p:txBody>
      </p:sp>
      <p:pic>
        <p:nvPicPr>
          <p:cNvPr id="7"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pic>
        <p:nvPicPr>
          <p:cNvPr id="8" name="Obraz 7">
            <a:extLst>
              <a:ext uri="{FF2B5EF4-FFF2-40B4-BE49-F238E27FC236}">
                <a16:creationId xmlns:a16="http://schemas.microsoft.com/office/drawing/2014/main" id="{29EA0B69-55B5-3B95-83A5-6734D0F7C083}"/>
              </a:ext>
            </a:extLst>
          </p:cNvPr>
          <p:cNvPicPr>
            <a:picLocks noChangeAspect="1"/>
          </p:cNvPicPr>
          <p:nvPr/>
        </p:nvPicPr>
        <p:blipFill>
          <a:blip r:embed="rId3"/>
          <a:stretch>
            <a:fillRect/>
          </a:stretch>
        </p:blipFill>
        <p:spPr>
          <a:xfrm>
            <a:off x="3343563" y="4499626"/>
            <a:ext cx="4228117" cy="2205974"/>
          </a:xfrm>
          <a:prstGeom prst="rect">
            <a:avLst/>
          </a:prstGeom>
        </p:spPr>
      </p:pic>
    </p:spTree>
    <p:extLst>
      <p:ext uri="{BB962C8B-B14F-4D97-AF65-F5344CB8AC3E}">
        <p14:creationId xmlns:p14="http://schemas.microsoft.com/office/powerpoint/2010/main" val="4033219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93669" y="1383504"/>
            <a:ext cx="10020299" cy="2045496"/>
          </a:xfrm>
          <a:prstGeom prst="rect">
            <a:avLst/>
          </a:prstGeom>
        </p:spPr>
        <p:txBody>
          <a:bodyPr wrap="square">
            <a:spAutoFit/>
          </a:bodyPr>
          <a:lstStyle/>
          <a:p>
            <a:pPr algn="just">
              <a:lnSpc>
                <a:spcPct val="150000"/>
              </a:lnSpc>
              <a:spcAft>
                <a:spcPts val="600"/>
              </a:spcAft>
            </a:pPr>
            <a:r>
              <a:rPr lang="pl-PL" sz="2400" b="1" kern="100" dirty="0">
                <a:latin typeface="Tahoma" panose="020B0604030504040204" pitchFamily="34" charset="0"/>
                <a:ea typeface="Calibri" panose="020F0502020204030204" pitchFamily="34" charset="0"/>
                <a:cs typeface="Times New Roman" panose="02020603050405020304" pitchFamily="18" charset="0"/>
              </a:rPr>
              <a:t>Graficzne reprezentacje</a:t>
            </a:r>
            <a:endParaRPr lang="sl-SI" sz="2400"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pl-PL" sz="2000" kern="100" dirty="0">
                <a:latin typeface="Tahoma" panose="020B0604030504040204" pitchFamily="34" charset="0"/>
                <a:ea typeface="Calibri" panose="020F0502020204030204" pitchFamily="34" charset="0"/>
                <a:cs typeface="Times New Roman" panose="02020603050405020304" pitchFamily="18" charset="0"/>
              </a:rPr>
              <a:t>Wyświetlacze graficzne są skutecznym narzędziem do wizualizacji danych. Obejmują one różne rodzaje wykresów, takie jak wykresy słupkowe, wykresy liniowe, wykresy kołowe, histogramy, wykresy pudełkowe itp.</a:t>
            </a:r>
            <a:endParaRPr lang="sl-SI" sz="2000" kern="100" dirty="0">
              <a:latin typeface="Tahoma" panose="020B0604030504040204" pitchFamily="34" charset="0"/>
              <a:ea typeface="Calibri" panose="020F0502020204030204" pitchFamily="34" charset="0"/>
              <a:cs typeface="Times New Roman" panose="02020603050405020304" pitchFamily="18" charset="0"/>
            </a:endParaRPr>
          </a:p>
        </p:txBody>
      </p:sp>
      <p:pic>
        <p:nvPicPr>
          <p:cNvPr id="10"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pic>
        <p:nvPicPr>
          <p:cNvPr id="4" name="Obraz 3">
            <a:extLst>
              <a:ext uri="{FF2B5EF4-FFF2-40B4-BE49-F238E27FC236}">
                <a16:creationId xmlns:a16="http://schemas.microsoft.com/office/drawing/2014/main" id="{D937692A-E008-2DB3-8B6C-6E737689C18A}"/>
              </a:ext>
            </a:extLst>
          </p:cNvPr>
          <p:cNvPicPr>
            <a:picLocks noChangeAspect="1"/>
          </p:cNvPicPr>
          <p:nvPr/>
        </p:nvPicPr>
        <p:blipFill>
          <a:blip r:embed="rId3"/>
          <a:stretch>
            <a:fillRect/>
          </a:stretch>
        </p:blipFill>
        <p:spPr>
          <a:xfrm>
            <a:off x="1293091" y="3572150"/>
            <a:ext cx="10401300" cy="2302902"/>
          </a:xfrm>
          <a:prstGeom prst="rect">
            <a:avLst/>
          </a:prstGeom>
        </p:spPr>
      </p:pic>
      <p:sp>
        <p:nvSpPr>
          <p:cNvPr id="6" name="Tytuł 3">
            <a:extLst>
              <a:ext uri="{FF2B5EF4-FFF2-40B4-BE49-F238E27FC236}">
                <a16:creationId xmlns:a16="http://schemas.microsoft.com/office/drawing/2014/main" id="{F81C1C89-F923-D783-06D6-403EF97684A6}"/>
              </a:ext>
            </a:extLst>
          </p:cNvPr>
          <p:cNvSpPr>
            <a:spLocks noGrp="1"/>
          </p:cNvSpPr>
          <p:nvPr>
            <p:ph type="title"/>
          </p:nvPr>
        </p:nvSpPr>
        <p:spPr>
          <a:xfrm>
            <a:off x="1608666" y="365126"/>
            <a:ext cx="9745133" cy="1116542"/>
          </a:xfrm>
        </p:spPr>
        <p:txBody>
          <a:bodyPr/>
          <a:lstStyle/>
          <a:p>
            <a:r>
              <a:rPr lang="pl-PL" b="1" dirty="0"/>
              <a:t>Wyświetlanie statystyk</a:t>
            </a:r>
            <a:endParaRPr lang="pl-PL" dirty="0"/>
          </a:p>
        </p:txBody>
      </p:sp>
    </p:spTree>
    <p:extLst>
      <p:ext uri="{BB962C8B-B14F-4D97-AF65-F5344CB8AC3E}">
        <p14:creationId xmlns:p14="http://schemas.microsoft.com/office/powerpoint/2010/main" val="2159684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1924898" y="1127726"/>
            <a:ext cx="182133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sl-SI" sz="2200" b="1"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Histogramy</a:t>
            </a:r>
            <a:endParaRPr kumimoji="0" lang="sl-SI" altLang="sl-SI" sz="2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l-SI" altLang="sl-SI" b="0" i="0" u="none" strike="noStrike" cap="none" normalizeH="0" baseline="0" dirty="0">
              <a:ln>
                <a:noFill/>
              </a:ln>
              <a:solidFill>
                <a:schemeClr val="tx1"/>
              </a:solidFill>
              <a:effectLst/>
              <a:latin typeface="Arial" panose="020B0604020202020204" pitchFamily="34" charset="0"/>
            </a:endParaRPr>
          </a:p>
        </p:txBody>
      </p:sp>
      <p:sp>
        <p:nvSpPr>
          <p:cNvPr id="9" name="Rectangle 4"/>
          <p:cNvSpPr>
            <a:spLocks noChangeArrowheads="1"/>
          </p:cNvSpPr>
          <p:nvPr/>
        </p:nvSpPr>
        <p:spPr bwMode="auto">
          <a:xfrm>
            <a:off x="1177922" y="1644867"/>
            <a:ext cx="9919853"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spcAft>
                <a:spcPts val="1200"/>
              </a:spcAft>
            </a:pPr>
            <a:r>
              <a:rPr lang="pl-PL" sz="2000" dirty="0">
                <a:latin typeface="Tahoma" panose="020B0604030504040204" pitchFamily="34" charset="0"/>
                <a:ea typeface="Tahoma" panose="020B0604030504040204" pitchFamily="34" charset="0"/>
                <a:cs typeface="Tahoma" panose="020B0604030504040204" pitchFamily="34" charset="0"/>
              </a:rPr>
              <a:t>Histogramy to graficzne reprezentacje rozkładu danych. Służą do pokazywania częstotliwości wartości zmiennej w różnych odstępach czasu.</a:t>
            </a:r>
          </a:p>
          <a:p>
            <a:pPr algn="just">
              <a:spcAft>
                <a:spcPts val="1200"/>
              </a:spcAft>
            </a:pPr>
            <a:r>
              <a:rPr lang="pl-PL" sz="2000" b="1" dirty="0">
                <a:latin typeface="Tahoma" panose="020B0604030504040204" pitchFamily="34" charset="0"/>
                <a:ea typeface="Tahoma" panose="020B0604030504040204" pitchFamily="34" charset="0"/>
                <a:cs typeface="Tahoma" panose="020B0604030504040204" pitchFamily="34" charset="0"/>
              </a:rPr>
              <a:t>Wykres kwantylowy (wykres pudełkowy)</a:t>
            </a:r>
            <a:endParaRPr lang="pl-PL" sz="2000" dirty="0">
              <a:latin typeface="Tahoma" panose="020B0604030504040204" pitchFamily="34" charset="0"/>
              <a:ea typeface="Tahoma" panose="020B0604030504040204" pitchFamily="34" charset="0"/>
              <a:cs typeface="Tahoma" panose="020B0604030504040204" pitchFamily="34" charset="0"/>
            </a:endParaRPr>
          </a:p>
          <a:p>
            <a:pPr algn="just"/>
            <a:r>
              <a:rPr lang="pl-PL" sz="2000" dirty="0">
                <a:latin typeface="Tahoma" panose="020B0604030504040204" pitchFamily="34" charset="0"/>
                <a:ea typeface="Tahoma" panose="020B0604030504040204" pitchFamily="34" charset="0"/>
                <a:cs typeface="Tahoma" panose="020B0604030504040204" pitchFamily="34" charset="0"/>
              </a:rPr>
              <a:t>Wykres kwantylowy lub pudełko z wąsami to rodzaj wykresu używanego w statystyce opisowej jako wygodny sposób graficznego przedstawiania grup danych liczbowych poprzez podsumowanie ich pięcioma liczbami: minimum, pierwszy kwartyl, mediana, trzeci kwartyl i maksimum</a:t>
            </a: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l-SI" sz="16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a:t>
            </a:r>
            <a:endParaRPr kumimoji="0" lang="pl-PL" altLang="sl-SI" sz="2800" b="0" i="0" u="none" strike="noStrike" cap="none" normalizeH="0" baseline="0" dirty="0">
              <a:ln>
                <a:noFill/>
              </a:ln>
              <a:solidFill>
                <a:schemeClr val="tx1"/>
              </a:solidFill>
              <a:effectLst/>
              <a:latin typeface="Arial" panose="020B0604020202020204" pitchFamily="34" charset="0"/>
            </a:endParaRPr>
          </a:p>
        </p:txBody>
      </p:sp>
      <p:pic>
        <p:nvPicPr>
          <p:cNvPr id="10"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pic>
        <p:nvPicPr>
          <p:cNvPr id="2" name="Obraz 1">
            <a:extLst>
              <a:ext uri="{FF2B5EF4-FFF2-40B4-BE49-F238E27FC236}">
                <a16:creationId xmlns:a16="http://schemas.microsoft.com/office/drawing/2014/main" id="{271CD28A-C2F2-D301-16F3-531A925C75D6}"/>
              </a:ext>
            </a:extLst>
          </p:cNvPr>
          <p:cNvPicPr>
            <a:picLocks noChangeAspect="1"/>
          </p:cNvPicPr>
          <p:nvPr/>
        </p:nvPicPr>
        <p:blipFill>
          <a:blip r:embed="rId3"/>
          <a:stretch>
            <a:fillRect/>
          </a:stretch>
        </p:blipFill>
        <p:spPr>
          <a:xfrm>
            <a:off x="2835564" y="4246345"/>
            <a:ext cx="5830864" cy="1957119"/>
          </a:xfrm>
          <a:prstGeom prst="rect">
            <a:avLst/>
          </a:prstGeom>
        </p:spPr>
      </p:pic>
    </p:spTree>
    <p:extLst>
      <p:ext uri="{BB962C8B-B14F-4D97-AF65-F5344CB8AC3E}">
        <p14:creationId xmlns:p14="http://schemas.microsoft.com/office/powerpoint/2010/main" val="101900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Rozkład częstości</a:t>
            </a:r>
          </a:p>
        </p:txBody>
      </p:sp>
      <p:sp>
        <p:nvSpPr>
          <p:cNvPr id="3" name="Rectangle 2"/>
          <p:cNvSpPr/>
          <p:nvPr/>
        </p:nvSpPr>
        <p:spPr>
          <a:xfrm>
            <a:off x="1608666" y="1549588"/>
            <a:ext cx="8196943" cy="2637966"/>
          </a:xfrm>
          <a:prstGeom prst="rect">
            <a:avLst/>
          </a:prstGeom>
        </p:spPr>
        <p:txBody>
          <a:bodyPr wrap="square">
            <a:spAutoFit/>
          </a:bodyPr>
          <a:lstStyle/>
          <a:p>
            <a:pPr algn="just">
              <a:lnSpc>
                <a:spcPct val="120000"/>
              </a:lnSpc>
              <a:spcAft>
                <a:spcPts val="600"/>
              </a:spcAft>
            </a:pPr>
            <a:r>
              <a:rPr lang="pl-PL" sz="2000" b="1" kern="100" dirty="0">
                <a:latin typeface="Tahoma" panose="020B0604030504040204" pitchFamily="34" charset="0"/>
                <a:ea typeface="Calibri" panose="020F0502020204030204" pitchFamily="34" charset="0"/>
                <a:cs typeface="Times New Roman" panose="02020603050405020304" pitchFamily="18" charset="0"/>
              </a:rPr>
              <a:t>Rozkład częstości</a:t>
            </a:r>
            <a:r>
              <a:rPr lang="pl-PL" sz="2000" kern="100" dirty="0">
                <a:latin typeface="Tahoma" panose="020B0604030504040204" pitchFamily="34" charset="0"/>
                <a:ea typeface="Calibri" panose="020F0502020204030204" pitchFamily="34" charset="0"/>
                <a:cs typeface="Times New Roman" panose="02020603050405020304" pitchFamily="18" charset="0"/>
              </a:rPr>
              <a:t>, znany również jako tabela częstości lub histogram, to sposób na pokazanie liczby wystąpień różnych wartości zmiennej w zestawie danych. Korzystając z rozkładu częstości, można zidentyfikować wzorce, rozkłady i częstotliwości wartości w danych. Jest on powszechnie używany do analizy zmiennych jakościowych (kategorialnych), ale może być również używany do wyświetlania dyskretnych wartości zmiennych ilościowych (numerycznych).</a:t>
            </a:r>
            <a:endParaRPr lang="sl-SI" sz="2000" kern="100" dirty="0">
              <a:latin typeface="Tahoma" panose="020B0604030504040204" pitchFamily="34" charset="0"/>
              <a:ea typeface="Calibri" panose="020F0502020204030204" pitchFamily="34" charset="0"/>
              <a:cs typeface="Times New Roman" panose="02020603050405020304" pitchFamily="18" charset="0"/>
            </a:endParaRPr>
          </a:p>
        </p:txBody>
      </p:sp>
      <p:pic>
        <p:nvPicPr>
          <p:cNvPr id="8"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pic>
        <p:nvPicPr>
          <p:cNvPr id="2" name="Obraz 1">
            <a:extLst>
              <a:ext uri="{FF2B5EF4-FFF2-40B4-BE49-F238E27FC236}">
                <a16:creationId xmlns:a16="http://schemas.microsoft.com/office/drawing/2014/main" id="{AD0B3A06-A035-69CC-3956-A8355BABF5DF}"/>
              </a:ext>
            </a:extLst>
          </p:cNvPr>
          <p:cNvPicPr>
            <a:picLocks noChangeAspect="1"/>
          </p:cNvPicPr>
          <p:nvPr/>
        </p:nvPicPr>
        <p:blipFill>
          <a:blip r:embed="rId3"/>
          <a:stretch>
            <a:fillRect/>
          </a:stretch>
        </p:blipFill>
        <p:spPr>
          <a:xfrm>
            <a:off x="2088804" y="4255474"/>
            <a:ext cx="5760720" cy="2381885"/>
          </a:xfrm>
          <a:prstGeom prst="rect">
            <a:avLst/>
          </a:prstGeom>
        </p:spPr>
      </p:pic>
    </p:spTree>
    <p:extLst>
      <p:ext uri="{BB962C8B-B14F-4D97-AF65-F5344CB8AC3E}">
        <p14:creationId xmlns:p14="http://schemas.microsoft.com/office/powerpoint/2010/main" val="4016472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Statystyka opisowa i inferencyjna</a:t>
            </a:r>
          </a:p>
        </p:txBody>
      </p:sp>
      <p:sp>
        <p:nvSpPr>
          <p:cNvPr id="3" name="Rectangle 2"/>
          <p:cNvSpPr>
            <a:spLocks noChangeArrowheads="1"/>
          </p:cNvSpPr>
          <p:nvPr/>
        </p:nvSpPr>
        <p:spPr bwMode="auto">
          <a:xfrm>
            <a:off x="4169076" y="1861457"/>
            <a:ext cx="5660571" cy="865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l-SI"/>
          </a:p>
        </p:txBody>
      </p:sp>
      <p:pic>
        <p:nvPicPr>
          <p:cNvPr id="8193"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3190" y="818353"/>
            <a:ext cx="1078931" cy="107893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608665" y="1339183"/>
            <a:ext cx="8220981" cy="2501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lnSpc>
                <a:spcPct val="110000"/>
              </a:lnSpc>
            </a:pPr>
            <a:r>
              <a:rPr lang="pl-PL" b="1" dirty="0">
                <a:latin typeface="Tahoma" panose="020B0604030504040204" pitchFamily="34" charset="0"/>
                <a:ea typeface="Tahoma" panose="020B0604030504040204" pitchFamily="34" charset="0"/>
                <a:cs typeface="Tahoma" panose="020B0604030504040204" pitchFamily="34" charset="0"/>
              </a:rPr>
              <a:t>Statystyka opisowa</a:t>
            </a:r>
            <a:r>
              <a:rPr lang="pl-PL" dirty="0">
                <a:latin typeface="Tahoma" panose="020B0604030504040204" pitchFamily="34" charset="0"/>
                <a:ea typeface="Tahoma" panose="020B0604030504040204" pitchFamily="34" charset="0"/>
                <a:cs typeface="Tahoma" panose="020B0604030504040204" pitchFamily="34" charset="0"/>
              </a:rPr>
              <a:t>: Statystyka opisowa zajmuje się opisywaniem i podsumowywaniem danych z badanej próby lub populacji. Służy do analizy i zrozumienia danych, ale nie do wyciągania wniosków na temat całej populacji. Głównym celem statystyki opisowej jest opisanie charakterystyki danych, na przykład obliczenie średniej, mediany, zakresu, odchylenia standardowego i stworzenie reprezentacji graficznych, takich jak histogramy lub wykresy. Służy do tworzenia podsumowań i wykresów, które pomagają wizualizować dane.</a:t>
            </a:r>
            <a:br>
              <a:rPr lang="pl-PL" dirty="0">
                <a:latin typeface="Tahoma" panose="020B0604030504040204" pitchFamily="34" charset="0"/>
                <a:ea typeface="Tahoma" panose="020B0604030504040204" pitchFamily="34" charset="0"/>
                <a:cs typeface="Tahoma" panose="020B0604030504040204" pitchFamily="34" charset="0"/>
              </a:rPr>
            </a:br>
            <a:endParaRPr lang="pl-PL" dirty="0">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1608666" y="3831874"/>
            <a:ext cx="8144934" cy="2501198"/>
          </a:xfrm>
          <a:prstGeom prst="rect">
            <a:avLst/>
          </a:prstGeom>
        </p:spPr>
        <p:txBody>
          <a:bodyPr wrap="square">
            <a:spAutoFit/>
          </a:bodyPr>
          <a:lstStyle/>
          <a:p>
            <a:pPr algn="just">
              <a:lnSpc>
                <a:spcPct val="110000"/>
              </a:lnSpc>
            </a:pPr>
            <a:r>
              <a:rPr lang="pl-PL" b="1" dirty="0">
                <a:latin typeface="Tahoma" panose="020B0604030504040204" pitchFamily="34" charset="0"/>
                <a:ea typeface="Tahoma" panose="020B0604030504040204" pitchFamily="34" charset="0"/>
                <a:cs typeface="Tahoma" panose="020B0604030504040204" pitchFamily="34" charset="0"/>
              </a:rPr>
              <a:t>Statystyka inferencyjna</a:t>
            </a:r>
            <a:r>
              <a:rPr lang="pl-PL" dirty="0">
                <a:latin typeface="Tahoma" panose="020B0604030504040204" pitchFamily="34" charset="0"/>
                <a:ea typeface="Tahoma" panose="020B0604030504040204" pitchFamily="34" charset="0"/>
                <a:cs typeface="Tahoma" panose="020B0604030504040204" pitchFamily="34" charset="0"/>
              </a:rPr>
              <a:t>: statystyka inferencyjna zajmuje się wnioskowaniem o populacji na podstawie próby. Oznacza to, że statystyka wnioskowania pozwala na wyciąganie wniosków na temat całej populacji na podstawie analizy próby. Wykorzystuje różne metody statystyczne, takie jak testowanie hipotez, przedziały ufności i analiza regresji, aby zrozumieć, czy zaobserwowane wyniki próby można uogólnić na populację. Na przykład, jeśli chcemy dowiedzieć się, czy średnia wieku w próbie jest reprezentatywna dla całej populacji, użyjemy statystyk inferencyjnych.</a:t>
            </a:r>
          </a:p>
        </p:txBody>
      </p:sp>
    </p:spTree>
    <p:extLst>
      <p:ext uri="{BB962C8B-B14F-4D97-AF65-F5344CB8AC3E}">
        <p14:creationId xmlns:p14="http://schemas.microsoft.com/office/powerpoint/2010/main" val="3298298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Statystyka inferencyjna</a:t>
            </a:r>
            <a:endParaRPr lang="hr-HR" dirty="0"/>
          </a:p>
        </p:txBody>
      </p:sp>
      <p:sp>
        <p:nvSpPr>
          <p:cNvPr id="4" name="Rectangle 3"/>
          <p:cNvSpPr/>
          <p:nvPr/>
        </p:nvSpPr>
        <p:spPr>
          <a:xfrm>
            <a:off x="1608666" y="1370904"/>
            <a:ext cx="8278586" cy="5170646"/>
          </a:xfrm>
          <a:prstGeom prst="rect">
            <a:avLst/>
          </a:prstGeom>
        </p:spPr>
        <p:txBody>
          <a:bodyPr wrap="square">
            <a:spAutoFit/>
          </a:bodyPr>
          <a:lstStyle/>
          <a:p>
            <a:pPr algn="just"/>
            <a:r>
              <a:rPr lang="pl-PL" sz="2200" dirty="0">
                <a:latin typeface="Tahoma" panose="020B0604030504040204" pitchFamily="34" charset="0"/>
                <a:ea typeface="Tahoma" panose="020B0604030504040204" pitchFamily="34" charset="0"/>
                <a:cs typeface="Tahoma" panose="020B0604030504040204" pitchFamily="34" charset="0"/>
              </a:rPr>
              <a:t>Główne cele statystyki inferencyjnej są następujące:</a:t>
            </a:r>
            <a:br>
              <a:rPr lang="pl-PL" sz="2200" dirty="0">
                <a:latin typeface="Tahoma" panose="020B0604030504040204" pitchFamily="34" charset="0"/>
                <a:ea typeface="Tahoma" panose="020B0604030504040204" pitchFamily="34" charset="0"/>
                <a:cs typeface="Tahoma" panose="020B0604030504040204" pitchFamily="34" charset="0"/>
              </a:rPr>
            </a:br>
            <a:endParaRPr lang="pl-PL" sz="2200" dirty="0">
              <a:latin typeface="Tahoma" panose="020B0604030504040204" pitchFamily="34" charset="0"/>
              <a:ea typeface="Tahoma" panose="020B0604030504040204" pitchFamily="34" charset="0"/>
              <a:cs typeface="Tahoma" panose="020B0604030504040204" pitchFamily="34" charset="0"/>
            </a:endParaRPr>
          </a:p>
          <a:p>
            <a:pPr algn="just"/>
            <a:r>
              <a:rPr lang="pl-PL" sz="2200" b="1" dirty="0">
                <a:latin typeface="Tahoma" panose="020B0604030504040204" pitchFamily="34" charset="0"/>
                <a:ea typeface="Tahoma" panose="020B0604030504040204" pitchFamily="34" charset="0"/>
                <a:cs typeface="Tahoma" panose="020B0604030504040204" pitchFamily="34" charset="0"/>
              </a:rPr>
              <a:t>Szacowanie parametrów</a:t>
            </a:r>
            <a:r>
              <a:rPr lang="pl-PL" sz="2200" dirty="0">
                <a:latin typeface="Tahoma" panose="020B0604030504040204" pitchFamily="34" charset="0"/>
                <a:ea typeface="Tahoma" panose="020B0604030504040204" pitchFamily="34" charset="0"/>
                <a:cs typeface="Tahoma" panose="020B0604030504040204" pitchFamily="34" charset="0"/>
              </a:rPr>
              <a:t> populacji</a:t>
            </a:r>
            <a:r>
              <a:rPr lang="pl-PL" sz="2200" b="1" dirty="0">
                <a:latin typeface="Tahoma" panose="020B0604030504040204" pitchFamily="34" charset="0"/>
                <a:ea typeface="Tahoma" panose="020B0604030504040204" pitchFamily="34" charset="0"/>
                <a:cs typeface="Tahoma" panose="020B0604030504040204" pitchFamily="34" charset="0"/>
              </a:rPr>
              <a:t>:</a:t>
            </a:r>
            <a:r>
              <a:rPr lang="pl-PL" sz="2200" dirty="0">
                <a:latin typeface="Tahoma" panose="020B0604030504040204" pitchFamily="34" charset="0"/>
                <a:ea typeface="Tahoma" panose="020B0604030504040204" pitchFamily="34" charset="0"/>
                <a:cs typeface="Tahoma" panose="020B0604030504040204" pitchFamily="34" charset="0"/>
              </a:rPr>
              <a:t> statystyka inferencyjna pozwala nam oszacować parametry populacji, takie jak średnia, wariancja, proporcje i inne cechy z próby.</a:t>
            </a:r>
            <a:br>
              <a:rPr lang="pl-PL" sz="2200" dirty="0">
                <a:latin typeface="Tahoma" panose="020B0604030504040204" pitchFamily="34" charset="0"/>
                <a:ea typeface="Tahoma" panose="020B0604030504040204" pitchFamily="34" charset="0"/>
                <a:cs typeface="Tahoma" panose="020B0604030504040204" pitchFamily="34" charset="0"/>
              </a:rPr>
            </a:br>
            <a:endParaRPr lang="pl-PL" sz="2200" dirty="0">
              <a:latin typeface="Tahoma" panose="020B0604030504040204" pitchFamily="34" charset="0"/>
              <a:ea typeface="Tahoma" panose="020B0604030504040204" pitchFamily="34" charset="0"/>
              <a:cs typeface="Tahoma" panose="020B0604030504040204" pitchFamily="34" charset="0"/>
            </a:endParaRPr>
          </a:p>
          <a:p>
            <a:pPr algn="just"/>
            <a:r>
              <a:rPr lang="pl-PL" sz="2200" b="1" dirty="0">
                <a:latin typeface="Tahoma" panose="020B0604030504040204" pitchFamily="34" charset="0"/>
                <a:ea typeface="Tahoma" panose="020B0604030504040204" pitchFamily="34" charset="0"/>
                <a:cs typeface="Tahoma" panose="020B0604030504040204" pitchFamily="34" charset="0"/>
              </a:rPr>
              <a:t>Testowanie hipotez:</a:t>
            </a:r>
            <a:r>
              <a:rPr lang="pl-PL" sz="2200" dirty="0">
                <a:latin typeface="Tahoma" panose="020B0604030504040204" pitchFamily="34" charset="0"/>
                <a:ea typeface="Tahoma" panose="020B0604030504040204" pitchFamily="34" charset="0"/>
                <a:cs typeface="Tahoma" panose="020B0604030504040204" pitchFamily="34" charset="0"/>
              </a:rPr>
              <a:t> statystyka inferencyjna może być wykorzystywana do testowania hipotez dotyczących populacji w oparciu o dane z próby. Obejmuje to testy statystyczne, w których porównujemy próbę z założeniami dotyczącymi populacji.</a:t>
            </a:r>
            <a:br>
              <a:rPr lang="pl-PL" sz="2200" dirty="0">
                <a:latin typeface="Tahoma" panose="020B0604030504040204" pitchFamily="34" charset="0"/>
                <a:ea typeface="Tahoma" panose="020B0604030504040204" pitchFamily="34" charset="0"/>
                <a:cs typeface="Tahoma" panose="020B0604030504040204" pitchFamily="34" charset="0"/>
              </a:rPr>
            </a:br>
            <a:endParaRPr lang="pl-PL" sz="2200" dirty="0">
              <a:latin typeface="Tahoma" panose="020B0604030504040204" pitchFamily="34" charset="0"/>
              <a:ea typeface="Tahoma" panose="020B0604030504040204" pitchFamily="34" charset="0"/>
              <a:cs typeface="Tahoma" panose="020B0604030504040204" pitchFamily="34" charset="0"/>
            </a:endParaRPr>
          </a:p>
          <a:p>
            <a:pPr algn="just"/>
            <a:r>
              <a:rPr lang="pl-PL" sz="2200" b="1" dirty="0">
                <a:latin typeface="Tahoma" panose="020B0604030504040204" pitchFamily="34" charset="0"/>
                <a:ea typeface="Tahoma" panose="020B0604030504040204" pitchFamily="34" charset="0"/>
                <a:cs typeface="Tahoma" panose="020B0604030504040204" pitchFamily="34" charset="0"/>
              </a:rPr>
              <a:t>Tworzenie przedziałów ufności:</a:t>
            </a:r>
            <a:r>
              <a:rPr lang="pl-PL" sz="2200" dirty="0">
                <a:latin typeface="Tahoma" panose="020B0604030504040204" pitchFamily="34" charset="0"/>
                <a:ea typeface="Tahoma" panose="020B0604030504040204" pitchFamily="34" charset="0"/>
                <a:cs typeface="Tahoma" panose="020B0604030504040204" pitchFamily="34" charset="0"/>
              </a:rPr>
              <a:t> statystyka inferencyjna pozwala nam obliczyć przedziały zawierające szacowane wartości parametrów populacji z określonym poziomem ufności.</a:t>
            </a:r>
            <a:br>
              <a:rPr lang="pl-PL" sz="2200" dirty="0">
                <a:latin typeface="Tahoma" panose="020B0604030504040204" pitchFamily="34" charset="0"/>
                <a:ea typeface="Tahoma" panose="020B0604030504040204" pitchFamily="34" charset="0"/>
                <a:cs typeface="Tahoma" panose="020B0604030504040204" pitchFamily="34" charset="0"/>
              </a:rPr>
            </a:br>
            <a:endParaRPr lang="pl-PL" sz="2200" dirty="0">
              <a:latin typeface="Tahoma" panose="020B0604030504040204" pitchFamily="34" charset="0"/>
              <a:ea typeface="Tahoma" panose="020B0604030504040204" pitchFamily="34" charset="0"/>
              <a:cs typeface="Tahoma" panose="020B0604030504040204" pitchFamily="34" charset="0"/>
            </a:endParaRPr>
          </a:p>
        </p:txBody>
      </p:sp>
      <p:pic>
        <p:nvPicPr>
          <p:cNvPr id="5"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3190" y="818353"/>
            <a:ext cx="1078931" cy="1078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161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Korelacja i regresja</a:t>
            </a:r>
            <a:endParaRPr lang="sl-SI" dirty="0"/>
          </a:p>
        </p:txBody>
      </p:sp>
      <p:sp>
        <p:nvSpPr>
          <p:cNvPr id="4" name="Rectangle 3"/>
          <p:cNvSpPr/>
          <p:nvPr/>
        </p:nvSpPr>
        <p:spPr>
          <a:xfrm>
            <a:off x="1608666" y="1662522"/>
            <a:ext cx="7535334" cy="2799549"/>
          </a:xfrm>
          <a:prstGeom prst="rect">
            <a:avLst/>
          </a:prstGeom>
        </p:spPr>
        <p:txBody>
          <a:bodyPr wrap="square">
            <a:spAutoFit/>
          </a:bodyPr>
          <a:lstStyle/>
          <a:p>
            <a:pPr algn="just">
              <a:lnSpc>
                <a:spcPct val="150000"/>
              </a:lnSpc>
              <a:spcAft>
                <a:spcPts val="600"/>
              </a:spcAft>
            </a:pPr>
            <a:r>
              <a:rPr lang="pl-PL" sz="2000" kern="100" dirty="0">
                <a:latin typeface="Tahoma" panose="020B0604030504040204" pitchFamily="34" charset="0"/>
                <a:ea typeface="Calibri" panose="020F0502020204030204" pitchFamily="34" charset="0"/>
                <a:cs typeface="Times New Roman" panose="02020603050405020304" pitchFamily="18" charset="0"/>
              </a:rPr>
              <a:t>Są to metody statystyczne wykorzystywane do badania relacji między zmiennymi i przewidywania wartości. Obie metody pomagają zrozumieć, w jaki sposób jedna zmienna wpływa na inną i jak dobrze jedna zmienna może być wykorzystana do przewidywania innej. Poniżej znajduje się wyjaśnienie każdej z tych dwóch metod:</a:t>
            </a:r>
            <a:endParaRPr lang="sl-SI" sz="2000" kern="100" dirty="0">
              <a:latin typeface="Tahoma" panose="020B0604030504040204" pitchFamily="34" charset="0"/>
              <a:ea typeface="Calibri" panose="020F0502020204030204" pitchFamily="34" charset="0"/>
              <a:cs typeface="Times New Roman" panose="02020603050405020304" pitchFamily="18" charset="0"/>
            </a:endParaRPr>
          </a:p>
        </p:txBody>
      </p:sp>
      <p:pic>
        <p:nvPicPr>
          <p:cNvPr id="6"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3190" y="818353"/>
            <a:ext cx="1078931" cy="1078931"/>
          </a:xfrm>
          <a:prstGeom prst="rect">
            <a:avLst/>
          </a:prstGeom>
          <a:noFill/>
          <a:extLst>
            <a:ext uri="{909E8E84-426E-40DD-AFC4-6F175D3DCCD1}">
              <a14:hiddenFill xmlns:a14="http://schemas.microsoft.com/office/drawing/2010/main">
                <a:solidFill>
                  <a:srgbClr val="FFFFFF"/>
                </a:solidFill>
              </a14:hiddenFill>
            </a:ext>
          </a:extLst>
        </p:spPr>
      </p:pic>
      <p:pic>
        <p:nvPicPr>
          <p:cNvPr id="3" name="Obraz 2">
            <a:extLst>
              <a:ext uri="{FF2B5EF4-FFF2-40B4-BE49-F238E27FC236}">
                <a16:creationId xmlns:a16="http://schemas.microsoft.com/office/drawing/2014/main" id="{DCBE3CA9-F0E0-2DF3-0E1B-855A65D0620B}"/>
              </a:ext>
            </a:extLst>
          </p:cNvPr>
          <p:cNvPicPr>
            <a:picLocks noChangeAspect="1"/>
          </p:cNvPicPr>
          <p:nvPr/>
        </p:nvPicPr>
        <p:blipFill>
          <a:blip r:embed="rId3"/>
          <a:stretch>
            <a:fillRect/>
          </a:stretch>
        </p:blipFill>
        <p:spPr>
          <a:xfrm>
            <a:off x="1820949" y="4568883"/>
            <a:ext cx="5760720" cy="2024380"/>
          </a:xfrm>
          <a:prstGeom prst="rect">
            <a:avLst/>
          </a:prstGeom>
        </p:spPr>
      </p:pic>
    </p:spTree>
    <p:extLst>
      <p:ext uri="{BB962C8B-B14F-4D97-AF65-F5344CB8AC3E}">
        <p14:creationId xmlns:p14="http://schemas.microsoft.com/office/powerpoint/2010/main" val="3202198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b="1" dirty="0"/>
              <a:t>Rozkłady prawdopodobieństwa</a:t>
            </a:r>
            <a:endParaRPr lang="pl-PL" dirty="0"/>
          </a:p>
        </p:txBody>
      </p:sp>
      <p:sp>
        <p:nvSpPr>
          <p:cNvPr id="4" name="Rectangle 3"/>
          <p:cNvSpPr/>
          <p:nvPr/>
        </p:nvSpPr>
        <p:spPr>
          <a:xfrm>
            <a:off x="1283969" y="1314237"/>
            <a:ext cx="7249886" cy="5643661"/>
          </a:xfrm>
          <a:prstGeom prst="rect">
            <a:avLst/>
          </a:prstGeom>
        </p:spPr>
        <p:txBody>
          <a:bodyPr wrap="square">
            <a:spAutoFit/>
          </a:bodyPr>
          <a:lstStyle/>
          <a:p>
            <a:pPr algn="just">
              <a:lnSpc>
                <a:spcPct val="150000"/>
              </a:lnSpc>
              <a:spcAft>
                <a:spcPts val="600"/>
              </a:spcAft>
            </a:pPr>
            <a:r>
              <a:rPr lang="pl-PL" sz="2000" kern="100" dirty="0">
                <a:latin typeface="Tahoma" panose="020B0604030504040204" pitchFamily="34" charset="0"/>
                <a:ea typeface="Tahoma" panose="020B0604030504040204" pitchFamily="34" charset="0"/>
                <a:cs typeface="Tahoma" panose="020B0604030504040204" pitchFamily="34" charset="0"/>
              </a:rPr>
              <a:t>W statystyce rozkład prawdopodobieństwa opisuje prawdopodobieństwa różnych wartości, jakie może przyjąć zmienna. Jest to model matematyczny, który pomaga nam zrozumieć i analizować zjawiska losowe oraz przewidywać rozkład wartości w określonych okolicznościach.  </a:t>
            </a:r>
            <a:endParaRPr lang="sl-SI" sz="2000" kern="1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600"/>
              </a:spcAft>
            </a:pPr>
            <a:r>
              <a:rPr lang="pl-PL" sz="2000" b="1" dirty="0">
                <a:latin typeface="Tahoma" panose="020B0604030504040204" pitchFamily="34" charset="0"/>
                <a:ea typeface="Tahoma" panose="020B0604030504040204" pitchFamily="34" charset="0"/>
                <a:cs typeface="Tahoma" panose="020B0604030504040204" pitchFamily="34" charset="0"/>
              </a:rPr>
              <a:t>Rozkład normalny (gaussowski): </a:t>
            </a:r>
            <a:r>
              <a:rPr lang="pl-PL" sz="2000" dirty="0">
                <a:latin typeface="Tahoma" panose="020B0604030504040204" pitchFamily="34" charset="0"/>
                <a:ea typeface="Tahoma" panose="020B0604030504040204" pitchFamily="34" charset="0"/>
                <a:cs typeface="Tahoma" panose="020B0604030504040204" pitchFamily="34" charset="0"/>
              </a:rPr>
              <a:t>rozkład normalny jest jednym z najważniejszych i najszerzej stosowanych rozkładów. Opisuje on symetryczny rozkład w kształcie dzwonu ze znanymi parametrami: średnią (μ) i odchyleniem standardowym (σ). Wiele naturalnych zjawisk jest zbliżonych do rozkładu normalnego.</a:t>
            </a:r>
          </a:p>
          <a:p>
            <a:pPr algn="just">
              <a:lnSpc>
                <a:spcPct val="150000"/>
              </a:lnSpc>
              <a:spcAft>
                <a:spcPts val="600"/>
              </a:spcAft>
            </a:pPr>
            <a:r>
              <a:rPr lang="pl-PL" sz="1600" kern="100" dirty="0">
                <a:latin typeface="Tahoma" panose="020B0604030504040204" pitchFamily="34" charset="0"/>
                <a:ea typeface="Calibri" panose="020F0502020204030204" pitchFamily="34" charset="0"/>
                <a:cs typeface="Times New Roman" panose="02020603050405020304" pitchFamily="18" charset="0"/>
              </a:rPr>
              <a:t>.</a:t>
            </a:r>
            <a:endParaRPr lang="sl-SI" sz="1600" kern="100" dirty="0">
              <a:latin typeface="Tahoma" panose="020B0604030504040204" pitchFamily="34" charset="0"/>
              <a:ea typeface="Calibri" panose="020F0502020204030204" pitchFamily="34" charset="0"/>
              <a:cs typeface="Times New Roman" panose="02020603050405020304" pitchFamily="18" charset="0"/>
            </a:endParaRPr>
          </a:p>
        </p:txBody>
      </p:sp>
      <p:pic>
        <p:nvPicPr>
          <p:cNvPr id="5" name="Picture 4" descr="Bell Shaped Curve: Normal Distribution In Statistics"/>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t="5489" b="6699"/>
          <a:stretch/>
        </p:blipFill>
        <p:spPr bwMode="auto">
          <a:xfrm>
            <a:off x="8533855" y="2649990"/>
            <a:ext cx="3473417" cy="1922010"/>
          </a:xfrm>
          <a:prstGeom prst="rect">
            <a:avLst/>
          </a:prstGeom>
          <a:noFill/>
          <a:ln>
            <a:noFill/>
          </a:ln>
          <a:extLst>
            <a:ext uri="{53640926-AAD7-44D8-BBD7-CCE9431645EC}">
              <a14:shadowObscured xmlns:a14="http://schemas.microsoft.com/office/drawing/2010/main"/>
            </a:ext>
          </a:extLst>
        </p:spPr>
      </p:pic>
      <p:pic>
        <p:nvPicPr>
          <p:cNvPr id="6" name="Obraz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0860" y="539574"/>
            <a:ext cx="852792" cy="852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555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2739" y="814106"/>
            <a:ext cx="9235439" cy="5786199"/>
          </a:xfrm>
          <a:prstGeom prst="rect">
            <a:avLst/>
          </a:prstGeom>
          <a:noFill/>
        </p:spPr>
        <p:txBody>
          <a:bodyPr wrap="square" rtlCol="0">
            <a:spAutoFit/>
          </a:bodyPr>
          <a:lstStyle/>
          <a:p>
            <a:r>
              <a:rPr lang="en-GB" b="1" dirty="0" err="1"/>
              <a:t>Literatur</a:t>
            </a:r>
            <a:r>
              <a:rPr lang="pl-PL" b="1" dirty="0"/>
              <a:t>a</a:t>
            </a:r>
            <a:r>
              <a:rPr lang="en-GB" b="1" dirty="0"/>
              <a:t>:</a:t>
            </a:r>
            <a:endParaRPr lang="hr-HR" b="1" dirty="0"/>
          </a:p>
          <a:p>
            <a:r>
              <a:rPr lang="en-GB" sz="1600" dirty="0"/>
              <a:t> </a:t>
            </a:r>
            <a:endParaRPr lang="hr-HR" sz="1600" dirty="0"/>
          </a:p>
          <a:p>
            <a:pPr lvl="0"/>
            <a:r>
              <a:rPr lang="hr-HR" sz="1600" b="1" dirty="0"/>
              <a:t>Introductory Statistics 2e, Openstax, </a:t>
            </a:r>
            <a:r>
              <a:rPr lang="hr-HR" sz="1600" dirty="0"/>
              <a:t>Rice University, Houston, Texas 77005, </a:t>
            </a:r>
            <a:r>
              <a:rPr lang="en-GB" sz="1600" dirty="0"/>
              <a:t>Jun 23, senior contributing authors: Barbara </a:t>
            </a:r>
            <a:r>
              <a:rPr lang="en-GB" sz="1600" dirty="0" err="1"/>
              <a:t>Illowsky</a:t>
            </a:r>
            <a:r>
              <a:rPr lang="en-GB" sz="1600" dirty="0"/>
              <a:t> and Susan dean, De </a:t>
            </a:r>
            <a:r>
              <a:rPr lang="en-GB" sz="1600" dirty="0" err="1"/>
              <a:t>anza</a:t>
            </a:r>
            <a:r>
              <a:rPr lang="en-GB" sz="1600" dirty="0"/>
              <a:t> college, Publish Date: Dec 13, 2023, (</a:t>
            </a:r>
            <a:r>
              <a:rPr lang="hr-HR" sz="1600" u="sng" dirty="0">
                <a:hlinkClick r:id="rId2"/>
              </a:rPr>
              <a:t>https://openstax.org/details/books/introductory-statistics-2e</a:t>
            </a:r>
            <a:r>
              <a:rPr lang="hr-HR" sz="1600" dirty="0"/>
              <a:t>)</a:t>
            </a:r>
            <a:r>
              <a:rPr lang="en-GB" sz="1600" dirty="0"/>
              <a:t>; </a:t>
            </a:r>
            <a:endParaRPr lang="hr-HR" sz="1600" dirty="0"/>
          </a:p>
          <a:p>
            <a:r>
              <a:rPr lang="en-GB" sz="1600" dirty="0"/>
              <a:t> </a:t>
            </a:r>
            <a:endParaRPr lang="hr-HR" sz="1600" dirty="0"/>
          </a:p>
          <a:p>
            <a:pPr lvl="0"/>
            <a:r>
              <a:rPr lang="hr-HR" sz="1600" b="1" dirty="0"/>
              <a:t>Introductory Statistics 4th Edition, </a:t>
            </a:r>
            <a:r>
              <a:rPr lang="hr-HR" sz="1600" dirty="0"/>
              <a:t>Susan Dean and Barbara Illowsky, Adapted by Riyanti Boyd &amp; Natalia Casper  (Published 2013 by OpenStax College) July 2021, (</a:t>
            </a:r>
            <a:r>
              <a:rPr lang="hr-HR" sz="1600" u="sng" dirty="0">
                <a:hlinkClick r:id="rId3"/>
              </a:rPr>
              <a:t>http://dept.clcillinois.edu/mth/oer/IntroductoryStatistics.pdf</a:t>
            </a:r>
            <a:r>
              <a:rPr lang="hr-HR" sz="1600" dirty="0"/>
              <a:t> );</a:t>
            </a:r>
          </a:p>
          <a:p>
            <a:r>
              <a:rPr lang="hr-HR" sz="1600" dirty="0"/>
              <a:t> </a:t>
            </a:r>
          </a:p>
          <a:p>
            <a:pPr lvl="0"/>
            <a:r>
              <a:rPr lang="hr-HR" sz="1600" b="1" dirty="0"/>
              <a:t>Introductory Statistics 7th Edition, </a:t>
            </a:r>
            <a:r>
              <a:rPr lang="hr-HR" sz="1600" dirty="0"/>
              <a:t>Prem S. Mann, eastern Connecticut state university with the help of Christopher Jay Lacke, Rowan university, John Wiley &amp; Sons, Inc., 111 River Street, Hoboken, NJ 07030-5774, 2011</a:t>
            </a:r>
          </a:p>
          <a:p>
            <a:r>
              <a:rPr lang="hr-HR" sz="1600" dirty="0"/>
              <a:t> </a:t>
            </a:r>
          </a:p>
          <a:p>
            <a:pPr lvl="0"/>
            <a:r>
              <a:rPr lang="hr-HR" sz="1600" b="1" dirty="0"/>
              <a:t>Introduction to statistics, made easy second edition,</a:t>
            </a:r>
            <a:r>
              <a:rPr lang="hr-HR" sz="1600" dirty="0"/>
              <a:t> Prof. Dr. Hamid Al-Oklah Dr. Said Titi Mr. Tareq Alodat, March 2014</a:t>
            </a:r>
          </a:p>
          <a:p>
            <a:r>
              <a:rPr lang="hr-HR" sz="1600" dirty="0"/>
              <a:t> </a:t>
            </a:r>
          </a:p>
          <a:p>
            <a:pPr lvl="0"/>
            <a:r>
              <a:rPr lang="hr-HR" sz="1600" b="1" dirty="0"/>
              <a:t>Statistics for Business and Economics</a:t>
            </a:r>
            <a:r>
              <a:rPr lang="hr-HR" sz="1600" dirty="0"/>
              <a:t>, </a:t>
            </a:r>
            <a:r>
              <a:rPr lang="hr-HR" sz="1600" b="1" dirty="0"/>
              <a:t>Thirteenth Edition</a:t>
            </a:r>
            <a:r>
              <a:rPr lang="hr-HR" sz="1600" dirty="0"/>
              <a:t>, David R. Anderson, Dennis J. Sweeney, Thomas A. Williams, Jeffrey D. Camm, James J. Cochran, 2017, 2015 Cengage Learning®</a:t>
            </a:r>
          </a:p>
          <a:p>
            <a:r>
              <a:rPr lang="hr-HR" sz="1600" b="1" dirty="0"/>
              <a:t> </a:t>
            </a:r>
            <a:endParaRPr lang="hr-HR" sz="1600" dirty="0"/>
          </a:p>
          <a:p>
            <a:pPr lvl="0"/>
            <a:r>
              <a:rPr lang="hr-HR" sz="1600" b="1" dirty="0"/>
              <a:t>Statistics for Business</a:t>
            </a:r>
            <a:r>
              <a:rPr lang="hr-HR" sz="1600" dirty="0"/>
              <a:t>, </a:t>
            </a:r>
            <a:r>
              <a:rPr lang="hr-HR" sz="1600" b="1" dirty="0"/>
              <a:t>First edition, </a:t>
            </a:r>
            <a:r>
              <a:rPr lang="hr-HR" sz="1600" dirty="0"/>
              <a:t>Derek L Waller,</a:t>
            </a:r>
            <a:r>
              <a:rPr lang="hr-HR" sz="1600" b="1" dirty="0"/>
              <a:t> </a:t>
            </a:r>
            <a:r>
              <a:rPr lang="hr-HR" sz="1600" dirty="0"/>
              <a:t>2008 Copyright © 2008, Derek L Waller, Published by Elsevier Inc. All rights reserved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5606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2111702" y="1779496"/>
            <a:ext cx="7536793" cy="4037979"/>
          </a:xfrm>
          <a:solidFill>
            <a:schemeClr val="bg1"/>
          </a:solidFill>
        </p:spPr>
        <p:txBody>
          <a:bodyPr>
            <a:normAutofit fontScale="25000" lnSpcReduction="20000"/>
          </a:bodyPr>
          <a:lstStyle/>
          <a:p>
            <a:pPr>
              <a:lnSpc>
                <a:spcPct val="70000"/>
              </a:lnSpc>
              <a:spcBef>
                <a:spcPts val="600"/>
              </a:spcBef>
            </a:pPr>
            <a:r>
              <a:rPr lang="pl-PL" sz="7200" b="1" dirty="0"/>
              <a:t>Zmienne</a:t>
            </a:r>
            <a:br>
              <a:rPr lang="pl-PL" sz="7200" b="1" dirty="0"/>
            </a:br>
            <a:endParaRPr lang="pl-PL" sz="7200" b="1" dirty="0"/>
          </a:p>
          <a:p>
            <a:pPr>
              <a:lnSpc>
                <a:spcPct val="70000"/>
              </a:lnSpc>
              <a:spcBef>
                <a:spcPts val="600"/>
              </a:spcBef>
            </a:pPr>
            <a:r>
              <a:rPr lang="pl-PL" sz="7200" b="1" dirty="0"/>
              <a:t>Średnia arytmetyczna (średnia)</a:t>
            </a:r>
            <a:br>
              <a:rPr lang="pl-PL" sz="7200" b="1" dirty="0"/>
            </a:br>
            <a:endParaRPr lang="pl-PL" sz="7200" b="1" dirty="0"/>
          </a:p>
          <a:p>
            <a:pPr>
              <a:lnSpc>
                <a:spcPct val="70000"/>
              </a:lnSpc>
              <a:spcBef>
                <a:spcPts val="600"/>
              </a:spcBef>
            </a:pPr>
            <a:r>
              <a:rPr lang="pl-PL" sz="7200" b="1" dirty="0"/>
              <a:t>Mediana</a:t>
            </a:r>
            <a:br>
              <a:rPr lang="pl-PL" sz="7200" b="1" dirty="0"/>
            </a:br>
            <a:endParaRPr lang="pl-PL" sz="7200" b="1" dirty="0"/>
          </a:p>
          <a:p>
            <a:pPr>
              <a:lnSpc>
                <a:spcPct val="70000"/>
              </a:lnSpc>
              <a:spcBef>
                <a:spcPts val="600"/>
              </a:spcBef>
            </a:pPr>
            <a:r>
              <a:rPr lang="pl-PL" sz="7200" b="1" dirty="0"/>
              <a:t>Modus (dominanta)</a:t>
            </a:r>
            <a:br>
              <a:rPr lang="pl-PL" sz="7200" b="1" dirty="0"/>
            </a:br>
            <a:endParaRPr lang="pl-PL" sz="7200" b="1" dirty="0"/>
          </a:p>
          <a:p>
            <a:pPr>
              <a:lnSpc>
                <a:spcPct val="70000"/>
              </a:lnSpc>
              <a:spcBef>
                <a:spcPts val="600"/>
              </a:spcBef>
            </a:pPr>
            <a:r>
              <a:rPr lang="pl-PL" sz="7200" b="1" dirty="0"/>
              <a:t>Zakres zmienności</a:t>
            </a:r>
            <a:br>
              <a:rPr lang="pl-PL" sz="7200" b="1" dirty="0"/>
            </a:br>
            <a:endParaRPr lang="pl-PL" sz="7200" b="1" dirty="0"/>
          </a:p>
          <a:p>
            <a:pPr>
              <a:lnSpc>
                <a:spcPct val="70000"/>
              </a:lnSpc>
              <a:spcBef>
                <a:spcPts val="600"/>
              </a:spcBef>
            </a:pPr>
            <a:r>
              <a:rPr lang="pl-PL" sz="7200" b="1" dirty="0"/>
              <a:t>Wariancja i odchylenie standardowe</a:t>
            </a:r>
            <a:br>
              <a:rPr lang="pl-PL" sz="7200" b="1" dirty="0"/>
            </a:br>
            <a:endParaRPr lang="pl-PL" sz="7200" b="1" dirty="0"/>
          </a:p>
          <a:p>
            <a:pPr>
              <a:lnSpc>
                <a:spcPct val="70000"/>
              </a:lnSpc>
              <a:spcBef>
                <a:spcPts val="600"/>
              </a:spcBef>
            </a:pPr>
            <a:r>
              <a:rPr lang="pl-PL" sz="7200" b="1" dirty="0" err="1"/>
              <a:t>Kwantyl</a:t>
            </a:r>
            <a:br>
              <a:rPr lang="pl-PL" sz="7200" b="1" dirty="0"/>
            </a:br>
            <a:endParaRPr lang="pl-PL" sz="7200" b="1" dirty="0"/>
          </a:p>
          <a:p>
            <a:pPr>
              <a:lnSpc>
                <a:spcPct val="70000"/>
              </a:lnSpc>
              <a:spcBef>
                <a:spcPts val="600"/>
              </a:spcBef>
            </a:pPr>
            <a:r>
              <a:rPr lang="pl-PL" sz="7200" b="1" dirty="0"/>
              <a:t>Wyświetlanie statystyki</a:t>
            </a:r>
            <a:br>
              <a:rPr lang="pl-PL" sz="7200" b="1" dirty="0"/>
            </a:br>
            <a:endParaRPr lang="pl-PL" sz="7200" b="1" dirty="0"/>
          </a:p>
          <a:p>
            <a:pPr>
              <a:lnSpc>
                <a:spcPct val="70000"/>
              </a:lnSpc>
              <a:spcBef>
                <a:spcPts val="600"/>
              </a:spcBef>
            </a:pPr>
            <a:r>
              <a:rPr lang="pl-PL" sz="7200" b="1" dirty="0"/>
              <a:t>Rozkład częstości</a:t>
            </a:r>
            <a:br>
              <a:rPr lang="pl-PL" sz="7200" b="1" dirty="0"/>
            </a:br>
            <a:endParaRPr lang="pl-PL" sz="7200" b="1" dirty="0"/>
          </a:p>
          <a:p>
            <a:pPr>
              <a:lnSpc>
                <a:spcPct val="70000"/>
              </a:lnSpc>
              <a:spcBef>
                <a:spcPts val="600"/>
              </a:spcBef>
            </a:pPr>
            <a:r>
              <a:rPr lang="pl-PL" sz="7200" b="1" dirty="0"/>
              <a:t>Statystyka opisowa i wnioskowanie statystyczne</a:t>
            </a:r>
            <a:br>
              <a:rPr lang="pl-PL" sz="7200" b="1" dirty="0"/>
            </a:br>
            <a:endParaRPr lang="pl-PL" sz="7200" b="1" dirty="0"/>
          </a:p>
          <a:p>
            <a:pPr>
              <a:lnSpc>
                <a:spcPct val="70000"/>
              </a:lnSpc>
              <a:spcBef>
                <a:spcPts val="600"/>
              </a:spcBef>
            </a:pPr>
            <a:r>
              <a:rPr lang="pl-PL" sz="7200" b="1" dirty="0"/>
              <a:t>Korelacja i regresja</a:t>
            </a:r>
            <a:br>
              <a:rPr lang="pl-PL" sz="7200" b="1" dirty="0"/>
            </a:br>
            <a:endParaRPr lang="pl-PL" sz="7200" b="1" dirty="0"/>
          </a:p>
          <a:p>
            <a:pPr>
              <a:lnSpc>
                <a:spcPct val="70000"/>
              </a:lnSpc>
              <a:spcBef>
                <a:spcPts val="600"/>
              </a:spcBef>
            </a:pPr>
            <a:r>
              <a:rPr lang="pl-PL" sz="7200" b="1" dirty="0"/>
              <a:t>Rozkład prawdopodobieństwa</a:t>
            </a:r>
          </a:p>
          <a:p>
            <a:endParaRPr lang="hr-HR" dirty="0"/>
          </a:p>
          <a:p>
            <a:endParaRPr lang="pl-PL" sz="2000" dirty="0"/>
          </a:p>
        </p:txBody>
      </p:sp>
      <p:pic>
        <p:nvPicPr>
          <p:cNvPr id="4"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6458" y="1801946"/>
            <a:ext cx="5586153" cy="4723794"/>
          </a:xfrm>
          <a:prstGeom prst="rect">
            <a:avLst/>
          </a:prstGeom>
          <a:noFill/>
        </p:spPr>
        <p:txBody>
          <a:bodyPr wrap="square" rtlCol="0">
            <a:spAutoFit/>
          </a:bodyPr>
          <a:lstStyle/>
          <a:p>
            <a:r>
              <a:rPr lang="hr-HR" b="1" dirty="0"/>
              <a:t>Strony internetowe:</a:t>
            </a:r>
          </a:p>
          <a:p>
            <a:endParaRPr lang="hr-HR" sz="1400" dirty="0"/>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https://open.umn.edu/opentextbooks/textbooks/196</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https://www.scribbr.com/category/statistics/</a:t>
            </a:r>
            <a:r>
              <a:rPr lang="en-US" sz="1400" dirty="0">
                <a:latin typeface="Calibri" panose="020F0502020204030204" pitchFamily="34" charset="0"/>
                <a:ea typeface="Calibri" panose="020F0502020204030204" pitchFamily="34" charset="0"/>
                <a:cs typeface="Times New Roman" panose="02020603050405020304" pitchFamily="18" charset="0"/>
              </a:rPr>
              <a:t> </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https://stats.libretexts.org/Bookshelves/Introductory_Statistics</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https://assets.openstax.org/oscms-prodcms/media/documents/IntroductoryStatistics-OP_i6tAI7e.pdf</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https://saylordotorg.github.io/text_introductory-statistics/</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https://drive.uqu.edu.sa/_/mskhayat/files/MySubjects/20178FS%20Elementary%20Statistics/Introductory%20Statistics%20(7th%20Ed).pdf</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8"/>
              </a:rPr>
              <a:t>https://dept.clcillinois.edu/mth/oer/IntroductoryStatistics.pdf</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9"/>
              </a:rPr>
              <a:t>https://www.geeksforgeeks.org/introduction-of-statistics-and-its-types/</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0"/>
              </a:rPr>
              <a:t>https://onlinestatbook.com/Online_Statistics_Education.pdf</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1"/>
              </a:rPr>
              <a:t>https://www.researchgate.net/profile/Tareq-Alodat-2/publication/340511098_INTRODUCTION_TO_STATISTICS_MADE_EASY/links/5e8de3dc4585150839c7b58a/INTRODUCTION-TO-STATISTICS-MADE-EASY.pdf</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2"/>
              </a:rPr>
              <a:t>https://byjus.com/maths/statistics/</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3"/>
              </a:rPr>
              <a:t>https://www.khanacademy.org/math/statistics-probability</a:t>
            </a:r>
            <a:endParaRPr lang="hr-H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6857999" y="1801946"/>
            <a:ext cx="4971011" cy="3057247"/>
          </a:xfrm>
          <a:prstGeom prst="rect">
            <a:avLst/>
          </a:prstGeom>
          <a:noFill/>
        </p:spPr>
        <p:txBody>
          <a:bodyPr wrap="square" rtlCol="0">
            <a:spAutoFit/>
          </a:bodyPr>
          <a:lstStyle/>
          <a:p>
            <a:pPr>
              <a:lnSpc>
                <a:spcPct val="107000"/>
              </a:lnSpc>
              <a:spcAft>
                <a:spcPts val="800"/>
              </a:spcAft>
            </a:pPr>
            <a:r>
              <a:rPr lang="pl-PL" b="1" dirty="0">
                <a:latin typeface="Calibri" panose="020F0502020204030204" pitchFamily="34" charset="0"/>
                <a:ea typeface="Calibri" panose="020F0502020204030204" pitchFamily="34" charset="0"/>
                <a:cs typeface="Times New Roman" panose="02020603050405020304" pitchFamily="18" charset="0"/>
              </a:rPr>
              <a:t>Linki do kanału </a:t>
            </a:r>
            <a:r>
              <a:rPr lang="en-US" b="1" dirty="0" err="1">
                <a:latin typeface="Calibri" panose="020F0502020204030204" pitchFamily="34" charset="0"/>
                <a:ea typeface="Calibri" panose="020F0502020204030204" pitchFamily="34" charset="0"/>
                <a:cs typeface="Times New Roman" panose="02020603050405020304" pitchFamily="18" charset="0"/>
              </a:rPr>
              <a:t>Youtube</a:t>
            </a:r>
            <a:r>
              <a:rPr lang="en-US" b="1" dirty="0">
                <a:latin typeface="Calibri" panose="020F0502020204030204" pitchFamily="34" charset="0"/>
                <a:ea typeface="Calibri" panose="020F0502020204030204" pitchFamily="34" charset="0"/>
                <a:cs typeface="Times New Roman" panose="02020603050405020304" pitchFamily="18" charset="0"/>
              </a:rPr>
              <a:t> :</a:t>
            </a:r>
            <a:endParaRPr lang="hr-HR"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l-SI"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dirty="0">
                <a:latin typeface="Calibri" panose="020F0502020204030204" pitchFamily="34" charset="0"/>
                <a:ea typeface="Calibri" panose="020F0502020204030204" pitchFamily="34" charset="0"/>
                <a:cs typeface="Times New Roman" panose="02020603050405020304" pitchFamily="18" charset="0"/>
              </a:rPr>
              <a:t>Statystyka wprowadzająca</a:t>
            </a:r>
            <a:r>
              <a:rPr lang="en-US" dirty="0">
                <a:latin typeface="Calibri" panose="020F0502020204030204" pitchFamily="34" charset="0"/>
                <a:ea typeface="Calibri" panose="020F0502020204030204" pitchFamily="34" charset="0"/>
                <a:cs typeface="Times New Roman" panose="02020603050405020304" pitchFamily="18" charset="0"/>
              </a:rPr>
              <a:t>:</a:t>
            </a:r>
            <a:endParaRPr lang="hr-H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4"/>
              </a:rPr>
              <a:t>https://www.youtube.com/watch?v=XZo4xyJXCak</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5"/>
              </a:rPr>
              <a:t>https://www.youtube.com/watch?v=LMSyiAJm99g</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6"/>
              </a:rPr>
              <a:t>https://www.youtube.com/watch?v=VPZD_aij8H0</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7"/>
              </a:rPr>
              <a:t>https://www.youtube.com/watch?v=TLwp5DwcqD4</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8"/>
              </a:rPr>
              <a:t>https://www.youtube.com/watch?v=fpFj1Re1l84</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9"/>
              </a:rPr>
              <a:t>https://youtube.com/playlist?list=PLqzoL9-eJTNAB5st3mtP_bmXafGSH1Dtz&amp;si=z-IXQ1iKbw2-ieJW</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0"/>
              </a:rPr>
              <a:t>https://www.youtube.com/watch?v=44MJyNTxaP8</a:t>
            </a:r>
            <a:endParaRPr lang="hr-HR"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4025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57D00-F010-9F0C-DE20-EBF6CB96BCED}"/>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6079AD55-8FA1-21D9-D1A5-ECE082BFBC8A}"/>
              </a:ext>
            </a:extLst>
          </p:cNvPr>
          <p:cNvSpPr>
            <a:spLocks noGrp="1"/>
          </p:cNvSpPr>
          <p:nvPr>
            <p:ph type="ctrTitle"/>
          </p:nvPr>
        </p:nvSpPr>
        <p:spPr>
          <a:xfrm>
            <a:off x="1524000" y="1335773"/>
            <a:ext cx="9144000" cy="4186454"/>
          </a:xfrm>
        </p:spPr>
        <p:txBody>
          <a:bodyPr>
            <a:normAutofit fontScale="90000"/>
          </a:bodyPr>
          <a:lstStyle/>
          <a:p>
            <a:r>
              <a:rPr lang="pl-PL" sz="4000" dirty="0"/>
              <a:t>Autorzy:</a:t>
            </a:r>
            <a:br>
              <a:rPr lang="pl-PL" sz="4000" dirty="0"/>
            </a:br>
            <a:br>
              <a:rPr lang="pl-PL" sz="4000" dirty="0"/>
            </a:br>
            <a:r>
              <a:rPr lang="en-GB" sz="4000" b="0" dirty="0">
                <a:solidFill>
                  <a:schemeClr val="tx1"/>
                </a:solidFill>
              </a:rPr>
              <a:t>Sanja Bojić, Kristijan Brglez , Maja </a:t>
            </a:r>
            <a:r>
              <a:rPr lang="en-GB" sz="4000" b="0" dirty="0" err="1">
                <a:solidFill>
                  <a:schemeClr val="tx1"/>
                </a:solidFill>
              </a:rPr>
              <a:t>Fošner</a:t>
            </a:r>
            <a:r>
              <a:rPr lang="en-GB" sz="4000" b="0" dirty="0">
                <a:solidFill>
                  <a:schemeClr val="tx1"/>
                </a:solidFill>
              </a:rPr>
              <a:t>, Roman </a:t>
            </a:r>
            <a:r>
              <a:rPr lang="en-GB" sz="4000" b="0" dirty="0" err="1">
                <a:solidFill>
                  <a:schemeClr val="tx1"/>
                </a:solidFill>
              </a:rPr>
              <a:t>Gumzej</a:t>
            </a:r>
            <a:r>
              <a:rPr lang="en-GB" sz="4000" b="0" dirty="0">
                <a:solidFill>
                  <a:schemeClr val="tx1"/>
                </a:solidFill>
              </a:rPr>
              <a:t>, Rebeka Kovačič Lukman, Benjamin </a:t>
            </a:r>
            <a:r>
              <a:rPr lang="en-GB" sz="4000" b="0" dirty="0" err="1">
                <a:solidFill>
                  <a:schemeClr val="tx1"/>
                </a:solidFill>
              </a:rPr>
              <a:t>Marcen</a:t>
            </a:r>
            <a:r>
              <a:rPr lang="en-GB" sz="4000" b="0" dirty="0">
                <a:solidFill>
                  <a:schemeClr val="tx1"/>
                </a:solidFill>
              </a:rPr>
              <a:t>, Marinko </a:t>
            </a:r>
            <a:r>
              <a:rPr lang="en-GB" sz="4000" b="0" dirty="0" err="1">
                <a:solidFill>
                  <a:schemeClr val="tx1"/>
                </a:solidFill>
              </a:rPr>
              <a:t>Maslarić</a:t>
            </a:r>
            <a:r>
              <a:rPr lang="en-GB" sz="4000" b="0" dirty="0">
                <a:solidFill>
                  <a:schemeClr val="tx1"/>
                </a:solidFill>
              </a:rPr>
              <a:t>, Boško </a:t>
            </a:r>
            <a:r>
              <a:rPr lang="en-GB" sz="4000" b="0" dirty="0" err="1">
                <a:solidFill>
                  <a:schemeClr val="tx1"/>
                </a:solidFill>
              </a:rPr>
              <a:t>Matović</a:t>
            </a:r>
            <a:r>
              <a:rPr lang="en-GB" sz="4000" b="0" dirty="0">
                <a:solidFill>
                  <a:schemeClr val="tx1"/>
                </a:solidFill>
              </a:rPr>
              <a:t>, Dejan </a:t>
            </a:r>
            <a:r>
              <a:rPr lang="en-GB" sz="4000" b="0" dirty="0" err="1">
                <a:solidFill>
                  <a:schemeClr val="tx1"/>
                </a:solidFill>
              </a:rPr>
              <a:t>Mirčetić</a:t>
            </a:r>
            <a:br>
              <a:rPr lang="pl-PL" sz="4000" dirty="0"/>
            </a:br>
            <a:br>
              <a:rPr lang="pl-PL" sz="4000" dirty="0"/>
            </a:br>
            <a:r>
              <a:rPr lang="pl-PL" sz="4000" dirty="0"/>
              <a:t>Wersja finalna: czerwiec 2025</a:t>
            </a:r>
          </a:p>
        </p:txBody>
      </p:sp>
    </p:spTree>
    <p:extLst>
      <p:ext uri="{BB962C8B-B14F-4D97-AF65-F5344CB8AC3E}">
        <p14:creationId xmlns:p14="http://schemas.microsoft.com/office/powerpoint/2010/main" val="3232869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a:t>Dziękuję za uwagę</a:t>
            </a:r>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b="1" dirty="0"/>
              <a:t>Rola i znaczenie statystyki w analizie danych w łańcuchach dostaw</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1608666" y="1818493"/>
            <a:ext cx="8731470" cy="4351338"/>
          </a:xfrm>
        </p:spPr>
        <p:txBody>
          <a:bodyPr>
            <a:noAutofit/>
          </a:bodyPr>
          <a:lstStyle/>
          <a:p>
            <a:pPr marL="0" indent="0" algn="just">
              <a:lnSpc>
                <a:spcPct val="110000"/>
              </a:lnSpc>
              <a:spcAft>
                <a:spcPts val="1200"/>
              </a:spcAft>
              <a:buNone/>
            </a:pPr>
            <a:r>
              <a:rPr lang="pl-PL" sz="2200" dirty="0"/>
              <a:t>Statystyka odgrywa kluczową rolę w nowoczesnych łańcuchach dostaw, gdzie efektywne zarządzanie, planowanie i kontrola są niezbędne Metody statystyczne są wykorzystywane do gromadzenia, analizowania i interpretowania danych, umożliwiając firmom lepsze zrozumienie i optymalizację ich łańcuchów dostaw.</a:t>
            </a:r>
            <a:endParaRPr lang="hr-HR" sz="2200" dirty="0"/>
          </a:p>
          <a:p>
            <a:pPr marL="0" indent="0" algn="just">
              <a:lnSpc>
                <a:spcPct val="110000"/>
              </a:lnSpc>
              <a:buNone/>
            </a:pPr>
            <a:r>
              <a:rPr lang="pl-PL" sz="2200" dirty="0"/>
              <a:t>W analizie łańcucha dostaw statystyki są wykorzystywane do optymalizacji procesów, redukcji kosztów, zwiększenia wydajności i poprawy zadowolenia klientów. Umożliwia to lepsze zrozumienie dynamiki łańcucha dostaw i lepsze zarządzanie ryzykiem, co ma kluczowe znaczenie dla pomyślnego funkcjonowania firm i organizacji w dzisiejszym globalnym środowisku.</a:t>
            </a:r>
            <a:r>
              <a:rPr lang="hr-HR" sz="2200" dirty="0"/>
              <a:t> </a:t>
            </a:r>
            <a:endParaRPr lang="sl-SI" sz="2200" dirty="0"/>
          </a:p>
        </p:txBody>
      </p:sp>
      <p:pic>
        <p:nvPicPr>
          <p:cNvPr id="7"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3687" y="1172066"/>
            <a:ext cx="940224" cy="9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77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Zmienne</a:t>
            </a:r>
            <a:endParaRPr lang="sl-SI"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1608666" y="1726414"/>
            <a:ext cx="9661928" cy="4351338"/>
          </a:xfrm>
        </p:spPr>
        <p:txBody>
          <a:bodyPr>
            <a:normAutofit fontScale="70000" lnSpcReduction="20000"/>
          </a:bodyPr>
          <a:lstStyle/>
          <a:p>
            <a:pPr marL="0" indent="0" algn="just">
              <a:lnSpc>
                <a:spcPct val="130000"/>
              </a:lnSpc>
              <a:spcAft>
                <a:spcPts val="1800"/>
              </a:spcAft>
              <a:buNone/>
            </a:pPr>
            <a:r>
              <a:rPr lang="pl-PL" sz="3100" dirty="0"/>
              <a:t>Zmienne są podstawowymi elementami składowymi w statystyce, ponieważ reprezentują właściwości lub cechy, które są mierzone lub obserwowane w badaniu, eksperymencie lub próbie danych. Zmienne są niezbędne do zrozumienia i analizy danych, ponieważ pozwalają badaczom, analitykom i statystykom opisywać, analizować i rozumieć zjawiska.</a:t>
            </a:r>
          </a:p>
          <a:p>
            <a:pPr algn="just">
              <a:lnSpc>
                <a:spcPct val="130000"/>
              </a:lnSpc>
            </a:pPr>
            <a:r>
              <a:rPr lang="pl-PL" sz="3100" b="1" dirty="0"/>
              <a:t>Zmienne jakościowe (opisowe, kategoryczne)</a:t>
            </a:r>
          </a:p>
          <a:p>
            <a:pPr algn="just">
              <a:lnSpc>
                <a:spcPct val="130000"/>
              </a:lnSpc>
            </a:pPr>
            <a:r>
              <a:rPr lang="pl-PL" sz="3100" b="1" dirty="0"/>
              <a:t>Zmienne ilościowe (liczbowe)</a:t>
            </a:r>
          </a:p>
          <a:p>
            <a:pPr algn="just">
              <a:lnSpc>
                <a:spcPct val="130000"/>
              </a:lnSpc>
            </a:pPr>
            <a:r>
              <a:rPr lang="pl-PL" sz="3100" b="1" dirty="0"/>
              <a:t>Zmienne zależne i niezależne</a:t>
            </a:r>
          </a:p>
          <a:p>
            <a:pPr algn="just">
              <a:lnSpc>
                <a:spcPct val="130000"/>
              </a:lnSpc>
            </a:pPr>
            <a:r>
              <a:rPr lang="pl-PL" sz="3100" b="1" dirty="0"/>
              <a:t>Zmienne dyskretne i ciągłe</a:t>
            </a:r>
          </a:p>
          <a:p>
            <a:pPr marL="0" indent="0">
              <a:buNone/>
            </a:pPr>
            <a:endParaRPr lang="pl-PL" sz="1600" dirty="0"/>
          </a:p>
        </p:txBody>
      </p:sp>
      <p:pic>
        <p:nvPicPr>
          <p:cNvPr id="7"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896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pPr lvl="0" algn="just" eaLnBrk="0" fontAlgn="base" hangingPunct="0">
              <a:lnSpc>
                <a:spcPct val="100000"/>
              </a:lnSpc>
              <a:spcAft>
                <a:spcPct val="0"/>
              </a:spcAft>
            </a:pPr>
            <a:r>
              <a:rPr lang="pl-PL" altLang="sl-SI" dirty="0" bmk="_Toc150194496">
                <a:ea typeface="Times New Roman" panose="02020603050405020304" pitchFamily="18" charset="0"/>
                <a:cs typeface="Times New Roman" panose="02020603050405020304" pitchFamily="18" charset="0"/>
              </a:rPr>
              <a:t>Średnia arytmetyczna (średnia)</a:t>
            </a:r>
          </a:p>
        </p:txBody>
      </p:sp>
      <p:sp>
        <p:nvSpPr>
          <p:cNvPr id="8" name="Rectangle 5"/>
          <p:cNvSpPr>
            <a:spLocks noChangeArrowheads="1"/>
          </p:cNvSpPr>
          <p:nvPr/>
        </p:nvSpPr>
        <p:spPr bwMode="auto">
          <a:xfrm rot="10800000">
            <a:off x="1306285" y="2541772"/>
            <a:ext cx="8082644" cy="72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l-SI"/>
          </a:p>
        </p:txBody>
      </p:sp>
      <p:pic>
        <p:nvPicPr>
          <p:cNvPr id="2052"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8994" y="768817"/>
            <a:ext cx="977225" cy="86286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p:cNvSpPr>
            <a:spLocks noChangeArrowheads="1"/>
          </p:cNvSpPr>
          <p:nvPr/>
        </p:nvSpPr>
        <p:spPr bwMode="auto">
          <a:xfrm rot="10800000" flipV="1">
            <a:off x="1306285" y="1167073"/>
            <a:ext cx="9322709" cy="4452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sl-SI" altLang="sl-SI"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20000"/>
              </a:lnSpc>
              <a:spcBef>
                <a:spcPct val="0"/>
              </a:spcBef>
              <a:spcAft>
                <a:spcPts val="1200"/>
              </a:spcAft>
              <a:buClrTx/>
              <a:buSzTx/>
              <a:buFontTx/>
              <a:buNone/>
              <a:tabLst/>
            </a:pPr>
            <a:r>
              <a:rPr kumimoji="0" lang="pl-PL" altLang="sl-SI" sz="2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Średnia</a:t>
            </a:r>
            <a:r>
              <a:rPr kumimoji="0" lang="pl-PL" altLang="sl-SI"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znana również jako </a:t>
            </a:r>
            <a:r>
              <a:rPr kumimoji="0" lang="pl-PL" altLang="sl-SI" sz="2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średnia arytmetyczna</a:t>
            </a:r>
            <a:r>
              <a:rPr kumimoji="0" lang="pl-PL" altLang="sl-SI"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jest jedną z podstawowych miar statystycznych. Średnia jest średnią arytmetyczną wszystkich wartości w zestawie danych. Oblicza się ją, sumując wszystkie dane, a następnie dzieląc przez liczbę danych.</a:t>
            </a:r>
            <a:endParaRPr kumimoji="0" lang="sl-SI" altLang="sl-SI"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0" fontAlgn="base" latinLnBrk="0" hangingPunct="0">
              <a:lnSpc>
                <a:spcPct val="100000"/>
              </a:lnSpc>
              <a:spcBef>
                <a:spcPct val="0"/>
              </a:spcBef>
              <a:spcAft>
                <a:spcPts val="1200"/>
              </a:spcAft>
              <a:buClrTx/>
              <a:buSzTx/>
              <a:buFontTx/>
              <a:buNone/>
              <a:tabLst/>
            </a:pPr>
            <a:r>
              <a:rPr kumimoji="0" lang="pl-PL" altLang="sl-SI"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Obliczanie średniej arytmetycznej:</a:t>
            </a:r>
          </a:p>
          <a:p>
            <a:pPr marL="176213" indent="-176213" algn="just">
              <a:lnSpc>
                <a:spcPct val="120000"/>
              </a:lnSpc>
              <a:buFontTx/>
              <a:buChar char="•"/>
            </a:pPr>
            <a:r>
              <a:rPr lang="pl-PL" altLang="sl-SI" sz="2400" dirty="0">
                <a:latin typeface="Tahoma" panose="020B0604030504040204" pitchFamily="34" charset="0"/>
                <a:ea typeface="Tahoma" panose="020B0604030504040204" pitchFamily="34" charset="0"/>
                <a:cs typeface="Tahoma" panose="020B0604030504040204" pitchFamily="34" charset="0"/>
              </a:rPr>
              <a:t>Dodaj wszystkie wartości w zestawie danych.</a:t>
            </a:r>
          </a:p>
          <a:p>
            <a:pPr marL="176213" indent="-176213" algn="just">
              <a:lnSpc>
                <a:spcPct val="120000"/>
              </a:lnSpc>
              <a:buFontTx/>
              <a:buChar char="•"/>
            </a:pPr>
            <a:r>
              <a:rPr kumimoji="0" lang="pl-PL" altLang="sl-SI"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Podziel sumę przez liczbę wartości w zestawie.</a:t>
            </a:r>
          </a:p>
          <a:p>
            <a:pPr marL="176213" indent="-176213" algn="just">
              <a:lnSpc>
                <a:spcPct val="120000"/>
              </a:lnSpc>
              <a:buFontTx/>
              <a:buChar char="•"/>
            </a:pPr>
            <a:r>
              <a:rPr kumimoji="0" lang="pl-PL" altLang="sl-SI"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Równanie do obliczenia średniej</a:t>
            </a:r>
            <a:r>
              <a:rPr kumimoji="0" lang="pl-PL" altLang="sl-SI" sz="2400" b="0"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(x̄)</a:t>
            </a:r>
            <a:r>
              <a:rPr kumimoji="0" lang="pl-PL" altLang="sl-SI"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to: </a:t>
            </a:r>
            <a:r>
              <a:rPr kumimoji="0" lang="pl-PL" altLang="sl-SI" sz="2400" b="0"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x</a:t>
            </a:r>
            <a:r>
              <a:rPr kumimoji="0" lang="pl-PL" altLang="sl-SI" sz="2400"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 (x</a:t>
            </a:r>
            <a:r>
              <a:rPr kumimoji="0" lang="pl-PL" altLang="sl-SI" sz="2400" i="1" u="none" strike="noStrike" cap="none" normalizeH="0" baseline="-2500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1</a:t>
            </a:r>
            <a:r>
              <a:rPr kumimoji="0" lang="pl-PL" altLang="sl-SI" sz="2400"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+x</a:t>
            </a:r>
            <a:r>
              <a:rPr kumimoji="0" lang="pl-PL" altLang="sl-SI" sz="2400" i="1" u="none" strike="noStrike" cap="none" normalizeH="0" baseline="-2500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2</a:t>
            </a:r>
            <a:r>
              <a:rPr kumimoji="0" lang="pl-PL" altLang="sl-SI" sz="2400"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+x</a:t>
            </a:r>
            <a:r>
              <a:rPr kumimoji="0" lang="pl-PL" altLang="sl-SI" sz="2400" i="1" u="none" strike="noStrike" cap="none" normalizeH="0" baseline="-2500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3</a:t>
            </a:r>
            <a:r>
              <a:rPr kumimoji="0" lang="pl-PL" altLang="sl-SI" sz="2400"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 +x</a:t>
            </a:r>
            <a:r>
              <a:rPr kumimoji="0" lang="pl-PL" altLang="sl-SI" sz="2400" i="1" u="none" strike="noStrike" cap="none" normalizeH="0" baseline="-2500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a:t>
            </a:r>
            <a:r>
              <a:rPr kumimoji="0" lang="pl-PL" altLang="sl-SI" sz="2400"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 n</a:t>
            </a:r>
            <a:endParaRPr kumimoji="0" lang="pl-PL" altLang="sl-SI" sz="240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21909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pPr algn="just">
              <a:lnSpc>
                <a:spcPct val="150000"/>
              </a:lnSpc>
              <a:spcAft>
                <a:spcPts val="600"/>
              </a:spcAft>
            </a:pPr>
            <a:r>
              <a:rPr lang="pl-PL" kern="100" dirty="0">
                <a:ea typeface="Times New Roman" panose="02020603050405020304" pitchFamily="18" charset="0"/>
                <a:cs typeface="Times New Roman" panose="02020603050405020304" pitchFamily="18" charset="0"/>
              </a:rPr>
              <a:t>Mediana</a:t>
            </a:r>
            <a:endParaRPr lang="sl-SI" sz="2400" kern="1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1608665" y="1611473"/>
                <a:ext cx="9745133" cy="4881401"/>
              </a:xfrm>
              <a:prstGeom prst="rect">
                <a:avLst/>
              </a:prstGeom>
            </p:spPr>
            <p:txBody>
              <a:bodyPr wrap="square">
                <a:spAutoFit/>
              </a:bodyPr>
              <a:lstStyle/>
              <a:p>
                <a:pPr algn="just">
                  <a:lnSpc>
                    <a:spcPct val="110000"/>
                  </a:lnSpc>
                  <a:spcAft>
                    <a:spcPts val="600"/>
                  </a:spcAft>
                </a:pPr>
                <a:r>
                  <a:rPr lang="pl-PL" sz="2000" b="1" kern="100" dirty="0">
                    <a:latin typeface="Tahoma" panose="020B0604030504040204" pitchFamily="34" charset="0"/>
                    <a:ea typeface="Tahoma" panose="020B0604030504040204" pitchFamily="34" charset="0"/>
                    <a:cs typeface="Tahoma" panose="020B0604030504040204" pitchFamily="34" charset="0"/>
                  </a:rPr>
                  <a:t>Mediana</a:t>
                </a:r>
                <a:r>
                  <a:rPr lang="pl-PL" sz="2000" kern="100" dirty="0">
                    <a:latin typeface="Tahoma" panose="020B0604030504040204" pitchFamily="34" charset="0"/>
                    <a:ea typeface="Tahoma" panose="020B0604030504040204" pitchFamily="34" charset="0"/>
                    <a:cs typeface="Tahoma" panose="020B0604030504040204" pitchFamily="34" charset="0"/>
                  </a:rPr>
                  <a:t> to pojęcie statystyczne używane do pomiaru środkowej wartości zestawu danych Jest to wartość, która dzieli uporządkowane dane na dwie równe połowy Mediana jest jedną z podstawowych miar tendencji centralnej w statystyce i jest używana do opisywania rozkładu danych, zwłaszcza gdy dane są skośne lub zawierają wartości odstające</a:t>
                </a:r>
              </a:p>
              <a:p>
                <a:pPr algn="just">
                  <a:lnSpc>
                    <a:spcPct val="150000"/>
                  </a:lnSpc>
                  <a:spcAft>
                    <a:spcPts val="600"/>
                  </a:spcAft>
                </a:pPr>
                <a:r>
                  <a:rPr lang="pl-PL" sz="2000" kern="100" dirty="0">
                    <a:latin typeface="Tahoma" panose="020B0604030504040204" pitchFamily="34" charset="0"/>
                    <a:ea typeface="Tahoma" panose="020B0604030504040204" pitchFamily="34" charset="0"/>
                    <a:cs typeface="Tahoma" panose="020B0604030504040204" pitchFamily="34" charset="0"/>
                  </a:rPr>
                  <a:t>Jak obliczyć medianę?:</a:t>
                </a:r>
                <a:endParaRPr lang="sl-SI" sz="2000" kern="100" dirty="0">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07000"/>
                  </a:lnSpc>
                  <a:spcAft>
                    <a:spcPts val="800"/>
                  </a:spcAft>
                  <a:buFont typeface="Symbol" panose="05050102010706020507" pitchFamily="18" charset="2"/>
                  <a:buChar char=""/>
                </a:pPr>
                <a:r>
                  <a:rPr lang="pl-PL" sz="2000" kern="100" dirty="0">
                    <a:latin typeface="Tahoma" panose="020B0604030504040204" pitchFamily="34" charset="0"/>
                    <a:ea typeface="Tahoma" panose="020B0604030504040204" pitchFamily="34" charset="0"/>
                    <a:cs typeface="Tahoma" panose="020B0604030504040204" pitchFamily="34" charset="0"/>
                  </a:rPr>
                  <a:t>Najpierw należy posortować zbiór danych od najmniejszej do największej wartości.</a:t>
                </a:r>
                <a:endParaRPr lang="sl-SI" sz="2000" kern="100" dirty="0">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07000"/>
                  </a:lnSpc>
                  <a:spcAft>
                    <a:spcPts val="800"/>
                  </a:spcAft>
                  <a:buFont typeface="Symbol" panose="05050102010706020507" pitchFamily="18" charset="2"/>
                  <a:buChar char=""/>
                </a:pPr>
                <a:r>
                  <a:rPr lang="pl-PL" sz="2000" kern="100" dirty="0">
                    <a:latin typeface="Tahoma" panose="020B0604030504040204" pitchFamily="34" charset="0"/>
                    <a:ea typeface="Tahoma" panose="020B0604030504040204" pitchFamily="34" charset="0"/>
                    <a:cs typeface="Tahoma" panose="020B0604030504040204" pitchFamily="34" charset="0"/>
                  </a:rPr>
                  <a:t>Jeśli liczba danych jest parzysta (</a:t>
                </a:r>
                <a14:m>
                  <m:oMath xmlns:m="http://schemas.openxmlformats.org/officeDocument/2006/math">
                    <m:r>
                      <a:rPr lang="pl-PL" sz="2000" i="1" kern="100">
                        <a:latin typeface="Cambria Math" panose="02040503050406030204" pitchFamily="18" charset="0"/>
                        <a:ea typeface="Calibri" panose="020F0502020204030204" pitchFamily="34" charset="0"/>
                        <a:cs typeface="Times New Roman" panose="02020603050405020304" pitchFamily="18" charset="0"/>
                      </a:rPr>
                      <m:t>𝑛</m:t>
                    </m:r>
                  </m:oMath>
                </a14:m>
                <a:r>
                  <a:rPr lang="pl-PL" sz="2000" kern="100" dirty="0">
                    <a:latin typeface="Tahoma" panose="020B0604030504040204" pitchFamily="34" charset="0"/>
                    <a:ea typeface="Tahoma" panose="020B0604030504040204" pitchFamily="34" charset="0"/>
                    <a:cs typeface="Tahoma" panose="020B0604030504040204" pitchFamily="34" charset="0"/>
                  </a:rPr>
                  <a:t>), wtedy mediana jest średnią dwóch środkowych wartości. Oznacza to, że mediana jest równa średniej wartości na pozycji </a:t>
                </a:r>
                <a14:m>
                  <m:oMath xmlns:m="http://schemas.openxmlformats.org/officeDocument/2006/math">
                    <m:r>
                      <a:rPr lang="pl-PL" sz="2000" i="1" kern="100">
                        <a:latin typeface="Cambria Math" panose="02040503050406030204" pitchFamily="18" charset="0"/>
                        <a:ea typeface="Calibri" panose="020F0502020204030204" pitchFamily="34" charset="0"/>
                        <a:cs typeface="Times New Roman" panose="02020603050405020304" pitchFamily="18" charset="0"/>
                      </a:rPr>
                      <m:t>𝑛</m:t>
                    </m:r>
                    <m:r>
                      <a:rPr lang="pl-PL" sz="2000" i="1" kern="100">
                        <a:latin typeface="Cambria Math" panose="02040503050406030204" pitchFamily="18" charset="0"/>
                        <a:ea typeface="Calibri" panose="020F0502020204030204" pitchFamily="34" charset="0"/>
                        <a:cs typeface="Times New Roman" panose="02020603050405020304" pitchFamily="18" charset="0"/>
                      </a:rPr>
                      <m:t>/2</m:t>
                    </m:r>
                  </m:oMath>
                </a14:m>
                <a:r>
                  <a:rPr lang="pl-PL" sz="2000" kern="100" dirty="0">
                    <a:latin typeface="Tahoma" panose="020B0604030504040204" pitchFamily="34" charset="0"/>
                    <a:ea typeface="Tahoma" panose="020B0604030504040204" pitchFamily="34" charset="0"/>
                    <a:cs typeface="Tahoma" panose="020B0604030504040204" pitchFamily="34" charset="0"/>
                  </a:rPr>
                  <a:t> i </a:t>
                </a:r>
                <a14:m>
                  <m:oMath xmlns:m="http://schemas.openxmlformats.org/officeDocument/2006/math">
                    <m:r>
                      <a:rPr lang="pl-PL" sz="2000" i="1" kern="100">
                        <a:latin typeface="Cambria Math" panose="02040503050406030204" pitchFamily="18" charset="0"/>
                        <a:ea typeface="Calibri" panose="020F0502020204030204" pitchFamily="34" charset="0"/>
                        <a:cs typeface="Times New Roman" panose="02020603050405020304" pitchFamily="18" charset="0"/>
                      </a:rPr>
                      <m:t>(</m:t>
                    </m:r>
                    <m:r>
                      <a:rPr lang="pl-PL" sz="2000" i="1" kern="100">
                        <a:latin typeface="Cambria Math" panose="02040503050406030204" pitchFamily="18" charset="0"/>
                        <a:ea typeface="Calibri" panose="020F0502020204030204" pitchFamily="34" charset="0"/>
                        <a:cs typeface="Times New Roman" panose="02020603050405020304" pitchFamily="18" charset="0"/>
                      </a:rPr>
                      <m:t>𝑛</m:t>
                    </m:r>
                    <m:r>
                      <a:rPr lang="pl-PL" sz="2000" i="1" kern="100">
                        <a:latin typeface="Cambria Math" panose="02040503050406030204" pitchFamily="18" charset="0"/>
                        <a:ea typeface="Calibri" panose="020F0502020204030204" pitchFamily="34" charset="0"/>
                        <a:cs typeface="Times New Roman" panose="02020603050405020304" pitchFamily="18" charset="0"/>
                      </a:rPr>
                      <m:t>/2 + 1) </m:t>
                    </m:r>
                  </m:oMath>
                </a14:m>
                <a:r>
                  <a:rPr lang="pl-PL" sz="2000" kern="100" dirty="0">
                    <a:latin typeface="Tahoma" panose="020B0604030504040204" pitchFamily="34" charset="0"/>
                    <a:ea typeface="Tahoma" panose="020B0604030504040204" pitchFamily="34" charset="0"/>
                    <a:cs typeface="Tahoma" panose="020B0604030504040204" pitchFamily="34" charset="0"/>
                  </a:rPr>
                  <a:t>gdy dane są posortowane w porządku rosnącym.</a:t>
                </a:r>
                <a:endParaRPr lang="sl-SI" sz="2000" kern="100" dirty="0">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07000"/>
                  </a:lnSpc>
                  <a:spcAft>
                    <a:spcPts val="800"/>
                  </a:spcAft>
                  <a:buFont typeface="Symbol" panose="05050102010706020507" pitchFamily="18" charset="2"/>
                  <a:buChar char=""/>
                </a:pPr>
                <a:r>
                  <a:rPr lang="pl-PL" sz="2000" kern="100" dirty="0">
                    <a:latin typeface="Tahoma" panose="020B0604030504040204" pitchFamily="34" charset="0"/>
                    <a:ea typeface="Tahoma" panose="020B0604030504040204" pitchFamily="34" charset="0"/>
                    <a:cs typeface="Tahoma" panose="020B0604030504040204" pitchFamily="34" charset="0"/>
                  </a:rPr>
                  <a:t>Jeśli liczba danych jest nieparzysta, wartość mediany znajduje się na środkowej pozycji.</a:t>
                </a:r>
                <a:endParaRPr lang="sl-SI" sz="2000" kern="1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608665" y="1611473"/>
                <a:ext cx="9745133" cy="4881401"/>
              </a:xfrm>
              <a:prstGeom prst="rect">
                <a:avLst/>
              </a:prstGeom>
              <a:blipFill>
                <a:blip r:embed="rId2"/>
                <a:stretch>
                  <a:fillRect l="-688" t="-624" r="-626" b="-1248"/>
                </a:stretch>
              </a:blipFill>
            </p:spPr>
            <p:txBody>
              <a:bodyPr/>
              <a:lstStyle/>
              <a:p>
                <a:r>
                  <a:rPr lang="pl-PL">
                    <a:noFill/>
                  </a:rPr>
                  <a:t> </a:t>
                </a:r>
              </a:p>
            </p:txBody>
          </p:sp>
        </mc:Fallback>
      </mc:AlternateContent>
      <p:pic>
        <p:nvPicPr>
          <p:cNvPr id="5" name="Obraz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750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pPr lvl="0" algn="just" eaLnBrk="0" fontAlgn="base" hangingPunct="0">
              <a:lnSpc>
                <a:spcPct val="100000"/>
              </a:lnSpc>
              <a:spcAft>
                <a:spcPct val="0"/>
              </a:spcAft>
            </a:pPr>
            <a:r>
              <a:rPr lang="pl-PL" altLang="sl-SI" dirty="0">
                <a:ea typeface="Times New Roman" panose="02020603050405020304" pitchFamily="18" charset="0"/>
                <a:cs typeface="Times New Roman" panose="02020603050405020304" pitchFamily="18" charset="0"/>
              </a:rPr>
              <a:t>M</a:t>
            </a:r>
            <a:r>
              <a:rPr lang="pl-PL" altLang="sl-SI" dirty="0" bmk="">
                <a:ea typeface="Times New Roman" panose="02020603050405020304" pitchFamily="18" charset="0"/>
                <a:cs typeface="Times New Roman" panose="02020603050405020304" pitchFamily="18" charset="0"/>
              </a:rPr>
              <a:t>oda (dominanta)</a:t>
            </a:r>
            <a:endParaRPr lang="pl-PL" altLang="sl-SI" dirty="0">
              <a:ea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flipV="1">
            <a:off x="1861458" y="2202708"/>
            <a:ext cx="60742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152352" numCol="1" anchor="ctr" anchorCtr="0" compatLnSpc="1">
            <a:prstTxWarp prst="textNoShape">
              <a:avLst/>
            </a:prstTxWarp>
            <a:spAutoFit/>
          </a:bodyPr>
          <a:lstStyle/>
          <a:p>
            <a:endParaRPr lang="sl-SI"/>
          </a:p>
        </p:txBody>
      </p:sp>
      <p:sp>
        <p:nvSpPr>
          <p:cNvPr id="7" name="Rectangle 3"/>
          <p:cNvSpPr>
            <a:spLocks noChangeArrowheads="1"/>
          </p:cNvSpPr>
          <p:nvPr/>
        </p:nvSpPr>
        <p:spPr bwMode="auto">
          <a:xfrm>
            <a:off x="1608666" y="1414562"/>
            <a:ext cx="8776305"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10000"/>
              </a:lnSpc>
              <a:spcBef>
                <a:spcPct val="0"/>
              </a:spcBef>
              <a:spcAft>
                <a:spcPct val="0"/>
              </a:spcAft>
              <a:buClrTx/>
              <a:buSzTx/>
              <a:buFontTx/>
              <a:buNone/>
              <a:tabLst/>
            </a:pPr>
            <a:r>
              <a:rPr kumimoji="0" lang="pl-PL" altLang="sl-SI" sz="20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Moda</a:t>
            </a:r>
            <a:r>
              <a:rPr kumimoji="0" lang="pl-PL" altLang="sl-SI" sz="2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pl-PL" altLang="sl-SI" sz="20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dominanta</a:t>
            </a:r>
            <a:r>
              <a:rPr kumimoji="0" lang="pl-PL" altLang="sl-SI" sz="2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jest jednym z podstawowych wskaźników statystycznych używanych do pomiaru tendencji centralnej zbioru danych Modus reprezentuje wartość, która występuje najczęściej w zbiorze danych Jest to wartość, która ma najwyższą częstotliwość występowania spośród wszystkich wartości w zbiorze danych.</a:t>
            </a:r>
            <a:endParaRPr kumimoji="0" lang="en-US" altLang="sl-SI" sz="2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sl-SI" sz="2000" dirty="0">
              <a:latin typeface="Tahoma" panose="020B0604030504040204" pitchFamily="34" charset="0"/>
              <a:ea typeface="Tahoma" panose="020B0604030504040204" pitchFamily="34" charset="0"/>
              <a:cs typeface="Tahoma" panose="020B0604030504040204" pitchFamily="34" charset="0"/>
            </a:endParaRPr>
          </a:p>
          <a:p>
            <a:pPr algn="just">
              <a:lnSpc>
                <a:spcPct val="110000"/>
              </a:lnSpc>
              <a:spcAft>
                <a:spcPts val="1200"/>
              </a:spcAft>
            </a:pPr>
            <a:r>
              <a:rPr lang="pl-PL" sz="2000" dirty="0">
                <a:latin typeface="Tahoma" panose="020B0604030504040204" pitchFamily="34" charset="0"/>
                <a:ea typeface="Tahoma" panose="020B0604030504040204" pitchFamily="34" charset="0"/>
                <a:cs typeface="Tahoma" panose="020B0604030504040204" pitchFamily="34" charset="0"/>
              </a:rPr>
              <a:t>Moda jest przydatna do identyfikowania najczęstszych wartości w zbiorze danych i jest szczególnie przydatny podczas analizowania zmiennych jakościowych (kategorialnych), w których wartości są nienumeryczne.</a:t>
            </a:r>
            <a:endParaRPr lang="sl-SI" sz="2000" dirty="0">
              <a:latin typeface="Tahoma" panose="020B0604030504040204" pitchFamily="34" charset="0"/>
              <a:ea typeface="Tahoma" panose="020B0604030504040204" pitchFamily="34" charset="0"/>
              <a:cs typeface="Tahoma" panose="020B0604030504040204" pitchFamily="34" charset="0"/>
            </a:endParaRPr>
          </a:p>
          <a:p>
            <a:pPr algn="just">
              <a:lnSpc>
                <a:spcPct val="110000"/>
              </a:lnSpc>
            </a:pPr>
            <a:r>
              <a:rPr lang="pl-PL" sz="2000" dirty="0">
                <a:latin typeface="Tahoma" panose="020B0604030504040204" pitchFamily="34" charset="0"/>
                <a:ea typeface="Tahoma" panose="020B0604030504040204" pitchFamily="34" charset="0"/>
                <a:cs typeface="Tahoma" panose="020B0604030504040204" pitchFamily="34" charset="0"/>
              </a:rPr>
              <a:t>Jeśli w zestawie danych występuje wiele modusów (wiele wartości występujących z podobną maksymalną częstotliwością), mówimy o rozkładzie wielomodalnym. Jeśli wszystkie dane mają taką samą częstotliwość występowania, to zestaw danych nie ma modelu.</a:t>
            </a:r>
            <a:endParaRPr lang="sl-SI" sz="2000" dirty="0">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l-PL" altLang="sl-SI" sz="1800" b="0" i="0" u="none" strike="noStrike" cap="none" normalizeH="0" baseline="0" dirty="0">
              <a:ln>
                <a:noFill/>
              </a:ln>
              <a:solidFill>
                <a:schemeClr val="tx1"/>
              </a:solidFill>
              <a:effectLst/>
              <a:latin typeface="Arial" panose="020B0604020202020204" pitchFamily="34" charset="0"/>
            </a:endParaRPr>
          </a:p>
        </p:txBody>
      </p:sp>
      <p:pic>
        <p:nvPicPr>
          <p:cNvPr id="8"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60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pPr lvl="0" algn="just" eaLnBrk="0" fontAlgn="base" hangingPunct="0">
              <a:lnSpc>
                <a:spcPct val="100000"/>
              </a:lnSpc>
              <a:spcAft>
                <a:spcPct val="0"/>
              </a:spcAft>
            </a:pPr>
            <a:r>
              <a:rPr lang="pl-PL" altLang="sl-SI" sz="4000" dirty="0" bmk="_Toc150194499">
                <a:ea typeface="Times New Roman" panose="02020603050405020304" pitchFamily="18" charset="0"/>
                <a:cs typeface="Times New Roman" panose="02020603050405020304" pitchFamily="18" charset="0"/>
              </a:rPr>
              <a:t>Zakres zmienności </a:t>
            </a:r>
            <a:r>
              <a:rPr lang="pl-PL" altLang="sl-SI" b="0" dirty="0">
                <a:solidFill>
                  <a:schemeClr val="tx1"/>
                </a:solidFill>
                <a:ea typeface="Calibri" panose="020F0502020204030204" pitchFamily="34" charset="0"/>
              </a:rPr>
              <a:t>(VR, Zakres, zasięg) </a:t>
            </a:r>
            <a:endParaRPr lang="sl-SI" altLang="sl-SI" sz="1800" b="0" dirty="0">
              <a:solidFill>
                <a:schemeClr val="tx1"/>
              </a:solidFill>
            </a:endParaRPr>
          </a:p>
        </p:txBody>
      </p:sp>
      <p:sp>
        <p:nvSpPr>
          <p:cNvPr id="3" name="Rectangle 2"/>
          <p:cNvSpPr>
            <a:spLocks noChangeArrowheads="1"/>
          </p:cNvSpPr>
          <p:nvPr/>
        </p:nvSpPr>
        <p:spPr bwMode="auto">
          <a:xfrm>
            <a:off x="228600" y="243295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pic>
        <p:nvPicPr>
          <p:cNvPr id="4097"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7232" y="794657"/>
            <a:ext cx="939800" cy="939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1608666" y="1710142"/>
            <a:ext cx="9495971" cy="4515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20000"/>
              </a:lnSpc>
              <a:spcBef>
                <a:spcPct val="0"/>
              </a:spcBef>
              <a:spcAft>
                <a:spcPct val="0"/>
              </a:spcAft>
              <a:buClrTx/>
              <a:buSzTx/>
              <a:buFontTx/>
              <a:buNone/>
              <a:tabLst/>
            </a:pPr>
            <a:r>
              <a:rPr kumimoji="0" lang="pl-PL" altLang="sl-SI" sz="2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Różnica między wartościami maksymalnymi i minimalnymi w zestawie danych jest pojęciem statystycznym zwanym </a:t>
            </a:r>
            <a:r>
              <a:rPr kumimoji="0" lang="pl-PL" altLang="sl-SI" sz="20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zakresem</a:t>
            </a:r>
            <a:r>
              <a:rPr kumimoji="0" lang="pl-PL" altLang="sl-SI" sz="2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Mierzy on, jak duża jest różnica między wartościami maksymalnymi (maksimum) i minimalnymi (minimum) w zestawie danych. Zakres to prosty sposób na oszacowanie zakresu wartości w zestawie danych i zmierzenie zmienności między wartościami minimalnymi i maksymalnymi.</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sl-SI" altLang="sl-SI" sz="2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0" fontAlgn="base" latinLnBrk="0" hangingPunct="0">
              <a:lnSpc>
                <a:spcPct val="100000"/>
              </a:lnSpc>
              <a:spcBef>
                <a:spcPct val="0"/>
              </a:spcBef>
              <a:spcAft>
                <a:spcPts val="1200"/>
              </a:spcAft>
              <a:buClrTx/>
              <a:buSzTx/>
              <a:buFontTx/>
              <a:buNone/>
              <a:tabLst/>
            </a:pPr>
            <a:r>
              <a:rPr kumimoji="0" lang="pl-PL" altLang="sl-SI" sz="2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Obliczenie marginesu wariancji jest proste :</a:t>
            </a:r>
            <a:endParaRPr kumimoji="0" lang="sl-SI" altLang="sl-SI" sz="2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6213" marR="0" lvl="0" indent="-176213" algn="just" defTabSz="914400" rtl="0" eaLnBrk="0" fontAlgn="base" latinLnBrk="0" hangingPunct="0">
              <a:lnSpc>
                <a:spcPct val="120000"/>
              </a:lnSpc>
              <a:spcBef>
                <a:spcPct val="0"/>
              </a:spcBef>
              <a:spcAft>
                <a:spcPct val="0"/>
              </a:spcAft>
              <a:buClrTx/>
              <a:buSzTx/>
              <a:buFontTx/>
              <a:buChar char="•"/>
              <a:tabLst/>
            </a:pPr>
            <a:r>
              <a:rPr lang="pl-PL" altLang="sl-SI" sz="2000" dirty="0">
                <a:latin typeface="Tahoma" panose="020B0604030504040204" pitchFamily="34" charset="0"/>
                <a:ea typeface="Tahoma" panose="020B0604030504040204" pitchFamily="34" charset="0"/>
                <a:cs typeface="Tahoma" panose="020B0604030504040204" pitchFamily="34" charset="0"/>
              </a:rPr>
              <a:t>n</a:t>
            </a:r>
            <a:r>
              <a:rPr kumimoji="0" lang="pl-PL" altLang="sl-SI" sz="2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ajpierw należy znaleźć wartość minimalną (min) i maksymalną (max) w zbiorze danych</a:t>
            </a:r>
            <a:r>
              <a:rPr lang="pl-PL" altLang="sl-SI" sz="2000" dirty="0">
                <a:latin typeface="Tahoma" panose="020B0604030504040204" pitchFamily="34" charset="0"/>
                <a:ea typeface="Tahoma" panose="020B0604030504040204" pitchFamily="34" charset="0"/>
                <a:cs typeface="Tahoma" panose="020B0604030504040204" pitchFamily="34" charset="0"/>
              </a:rPr>
              <a:t>,</a:t>
            </a:r>
            <a:endParaRPr kumimoji="0" lang="sl-SI" altLang="sl-SI" sz="2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6213" marR="0" lvl="0" indent="-176213" algn="just" defTabSz="914400" rtl="0" eaLnBrk="0" fontAlgn="base" latinLnBrk="0" hangingPunct="0">
              <a:lnSpc>
                <a:spcPct val="120000"/>
              </a:lnSpc>
              <a:spcBef>
                <a:spcPct val="0"/>
              </a:spcBef>
              <a:spcAft>
                <a:spcPct val="0"/>
              </a:spcAft>
              <a:buClrTx/>
              <a:buSzTx/>
              <a:buFontTx/>
              <a:buChar char="•"/>
              <a:tabLst/>
            </a:pPr>
            <a:r>
              <a:rPr lang="pl-PL" altLang="sl-SI" sz="2000" dirty="0">
                <a:latin typeface="Tahoma" panose="020B0604030504040204" pitchFamily="34" charset="0"/>
                <a:ea typeface="Tahoma" panose="020B0604030504040204" pitchFamily="34" charset="0"/>
                <a:cs typeface="Tahoma" panose="020B0604030504040204" pitchFamily="34" charset="0"/>
              </a:rPr>
              <a:t>n</a:t>
            </a:r>
            <a:r>
              <a:rPr kumimoji="0" lang="pl-PL" altLang="sl-SI" sz="2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astępnie należy obliczyć różnicę między wartością maksymalną i minimalną (max - min).</a:t>
            </a:r>
          </a:p>
        </p:txBody>
      </p:sp>
    </p:spTree>
    <p:extLst>
      <p:ext uri="{BB962C8B-B14F-4D97-AF65-F5344CB8AC3E}">
        <p14:creationId xmlns:p14="http://schemas.microsoft.com/office/powerpoint/2010/main" val="4141129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608666" y="103535"/>
            <a:ext cx="9745133" cy="1116542"/>
          </a:xfrm>
        </p:spPr>
        <p:txBody>
          <a:bodyPr/>
          <a:lstStyle/>
          <a:p>
            <a:pPr lvl="0" eaLnBrk="0" fontAlgn="base" hangingPunct="0">
              <a:lnSpc>
                <a:spcPct val="100000"/>
              </a:lnSpc>
              <a:spcAft>
                <a:spcPct val="0"/>
              </a:spcAft>
            </a:pPr>
            <a:r>
              <a:rPr lang="pl-PL" altLang="sl-SI" dirty="0">
                <a:ea typeface="Times New Roman" panose="02020603050405020304" pitchFamily="18" charset="0"/>
                <a:cs typeface="Times New Roman" panose="02020603050405020304" pitchFamily="18" charset="0"/>
              </a:rPr>
              <a:t>Wariancja</a:t>
            </a:r>
            <a:r>
              <a:rPr lang="pl-PL" altLang="sl-SI" dirty="0" bmk="_Toc150194501">
                <a:ea typeface="Times New Roman" panose="02020603050405020304" pitchFamily="18" charset="0"/>
                <a:cs typeface="Times New Roman" panose="02020603050405020304" pitchFamily="18" charset="0"/>
              </a:rPr>
              <a:t> i odchylenie standardowe</a:t>
            </a:r>
            <a:endParaRPr lang="sl-SI" altLang="sl-SI" sz="1400" b="0" dirty="0">
              <a:solidFill>
                <a:schemeClr val="tx1"/>
              </a:solidFill>
            </a:endParaRPr>
          </a:p>
        </p:txBody>
      </p:sp>
      <p:pic>
        <p:nvPicPr>
          <p:cNvPr id="5121"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3999" y="541868"/>
            <a:ext cx="939800" cy="939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1608666" y="1189299"/>
            <a:ext cx="9254672"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lnSpc>
                <a:spcPct val="110000"/>
              </a:lnSpc>
              <a:spcBef>
                <a:spcPct val="0"/>
              </a:spcBef>
              <a:spcAft>
                <a:spcPts val="600"/>
              </a:spcAft>
            </a:pPr>
            <a:r>
              <a:rPr lang="pl-PL" sz="2000" b="1" dirty="0">
                <a:latin typeface="Tahoma" panose="020B0604030504040204" pitchFamily="34" charset="0"/>
                <a:ea typeface="Tahoma" panose="020B0604030504040204" pitchFamily="34" charset="0"/>
                <a:cs typeface="Tahoma" panose="020B0604030504040204" pitchFamily="34" charset="0"/>
              </a:rPr>
              <a:t>Wariancja</a:t>
            </a:r>
            <a:r>
              <a:rPr lang="pl-PL" sz="2000" dirty="0">
                <a:latin typeface="Tahoma" panose="020B0604030504040204" pitchFamily="34" charset="0"/>
                <a:ea typeface="Tahoma" panose="020B0604030504040204" pitchFamily="34" charset="0"/>
                <a:cs typeface="Tahoma" panose="020B0604030504040204" pitchFamily="34" charset="0"/>
              </a:rPr>
              <a:t> to średnia kwadratów odchyleń od średniej. Jest to kwadrat odchylenia standardowego. </a:t>
            </a:r>
            <a:r>
              <a:rPr lang="pl-PL" sz="2000" b="1" dirty="0">
                <a:latin typeface="Tahoma" panose="020B0604030504040204" pitchFamily="34" charset="0"/>
                <a:ea typeface="Tahoma" panose="020B0604030504040204" pitchFamily="34" charset="0"/>
                <a:cs typeface="Tahoma" panose="020B0604030504040204" pitchFamily="34" charset="0"/>
              </a:rPr>
              <a:t>Odchylenie standardowe</a:t>
            </a:r>
            <a:r>
              <a:rPr lang="pl-PL" sz="2000" dirty="0">
                <a:latin typeface="Tahoma" panose="020B0604030504040204" pitchFamily="34" charset="0"/>
                <a:ea typeface="Tahoma" panose="020B0604030504040204" pitchFamily="34" charset="0"/>
                <a:cs typeface="Tahoma" panose="020B0604030504040204" pitchFamily="34" charset="0"/>
              </a:rPr>
              <a:t> jest miarą statystyczną używaną do pomiaru rozproszenia lub zmienności w zestawie danych. Informuje, jak daleko wartości są od średniej (przeciętnej) w zestawie. Odchylenie standardowe jest jedną z najczęściej używanych miar rozproszenia w statystyce i jest obliczane poprzez obliczenie pierwiastka kwadratowego z wariancji (wariancji).</a:t>
            </a: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l-SI"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a:t>
            </a:r>
            <a:endParaRPr kumimoji="0" lang="pl-PL" altLang="sl-SI" sz="3200" b="0" i="0" u="none" strike="noStrike" cap="none" normalizeH="0" baseline="0" dirty="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629227" y="3630552"/>
            <a:ext cx="925467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pl-PL" altLang="sl-SI" sz="2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Obliczanie odchylenia standardowego:</a:t>
            </a:r>
            <a:endParaRPr kumimoji="0" lang="sl-SI" altLang="sl-SI" sz="2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6213" marR="0" lvl="0" indent="-176213" algn="just" defTabSz="914400" rtl="0" eaLnBrk="0" fontAlgn="base" latinLnBrk="0" hangingPunct="0">
              <a:lnSpc>
                <a:spcPct val="110000"/>
              </a:lnSpc>
              <a:spcBef>
                <a:spcPct val="0"/>
              </a:spcBef>
              <a:spcAft>
                <a:spcPts val="600"/>
              </a:spcAft>
              <a:buClrTx/>
              <a:buSzTx/>
              <a:buFontTx/>
              <a:buChar char="•"/>
              <a:tabLst/>
            </a:pPr>
            <a:r>
              <a:rPr kumimoji="0" lang="pl-PL" altLang="sl-SI" sz="2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najpierw należy obliczyć zmienność (wariancję). Zmienność (wariancję) oblicza się, biorąc średnią wszystkich wartości w zestawie dla każdej wartości w zestawie, a następnie podnosząc do kwadratu i sumując te różnice. </a:t>
            </a:r>
            <a:endParaRPr kumimoji="0" lang="sl-SI" altLang="sl-SI" sz="2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6213" indent="-176213" algn="just">
              <a:lnSpc>
                <a:spcPct val="110000"/>
              </a:lnSpc>
              <a:buFontTx/>
              <a:buChar char="•"/>
            </a:pPr>
            <a:r>
              <a:rPr lang="pl-PL" sz="2000" dirty="0">
                <a:latin typeface="Tahoma" panose="020B0604030504040204" pitchFamily="34" charset="0"/>
                <a:ea typeface="Tahoma" panose="020B0604030504040204" pitchFamily="34" charset="0"/>
                <a:cs typeface="Tahoma" panose="020B0604030504040204" pitchFamily="34" charset="0"/>
              </a:rPr>
              <a:t>Po uzyskaniu wartości marginesu zmienności </a:t>
            </a:r>
            <a:r>
              <a:rPr kumimoji="0" lang="pl-PL" altLang="sl-SI" sz="2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r>
              <a:rPr kumimoji="0" lang="pl-PL" altLang="sl-SI" sz="2000" b="0"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σ2</a:t>
            </a:r>
            <a:r>
              <a:rPr kumimoji="0" lang="pl-PL" altLang="sl-SI" sz="2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pl-PL" sz="2000" dirty="0">
                <a:latin typeface="Tahoma" panose="020B0604030504040204" pitchFamily="34" charset="0"/>
                <a:ea typeface="Tahoma" panose="020B0604030504040204" pitchFamily="34" charset="0"/>
                <a:cs typeface="Tahoma" panose="020B0604030504040204" pitchFamily="34" charset="0"/>
              </a:rPr>
              <a:t>należy obliczyć odchylenie standardowe, obliczając pierwiastek kwadratowy marginesu zmienności. Odbywa się to poprzez wzięcie pierwiastka kwadratowego z </a:t>
            </a:r>
            <a:r>
              <a:rPr kumimoji="0" lang="pl-PL" altLang="sl-SI" sz="2000" b="0"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σ2:</a:t>
            </a:r>
            <a:endParaRPr kumimoji="0" lang="sl-SI" altLang="sl-SI" sz="2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l-SI" altLang="sl-SI" sz="1800" b="0" i="0" u="none" strike="noStrike" cap="none" normalizeH="0" baseline="0" dirty="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461179" y="6052151"/>
            <a:ext cx="4201471" cy="5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pl-PL" altLang="sl-SI" sz="11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sl-SI" sz="2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Odchylenie standardowe </a:t>
            </a:r>
            <a:r>
              <a:rPr kumimoji="0" lang="pl-PL" altLang="sl-SI" sz="2000" b="0"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σ = √(σ2)</a:t>
            </a:r>
            <a:endParaRPr kumimoji="0" lang="pl-PL" altLang="sl-SI" sz="2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4942775"/>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twórz nowy dokument." ma:contentTypeScope="" ma:versionID="ea3c6b89e5b2f63f9c673131913526a4">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d298d80043a1406bbee35aad13b0ffa"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i obrazów"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A2E71C-A8CE-47EB-ABCC-775E449F2F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2fe6ce-cc5e-4661-b3e6-d9d5535f70b5"/>
    <ds:schemaRef ds:uri="d9bddfac-6dc9-4958-8f35-4d0da3af22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A76C46-9B09-438D-B5F8-A1AC0A7C518F}">
  <ds:schemaRefs>
    <ds:schemaRef ds:uri="http://purl.org/dc/dcmitype/"/>
    <ds:schemaRef ds:uri="http://purl.org/dc/elements/1.1/"/>
    <ds:schemaRef ds:uri="http://schemas.microsoft.com/office/2006/documentManagement/types"/>
    <ds:schemaRef ds:uri="a92fe6ce-cc5e-4661-b3e6-d9d5535f70b5"/>
    <ds:schemaRef ds:uri="http://www.w3.org/XML/1998/namespace"/>
    <ds:schemaRef ds:uri="http://schemas.microsoft.com/office/infopath/2007/PartnerControls"/>
    <ds:schemaRef ds:uri="http://schemas.openxmlformats.org/package/2006/metadata/core-properties"/>
    <ds:schemaRef ds:uri="d9bddfac-6dc9-4958-8f35-4d0da3af229b"/>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96409C96-AFBA-4E6E-B02B-1A32F856FE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5540</TotalTime>
  <Words>2072</Words>
  <Application>Microsoft Office PowerPoint</Application>
  <PresentationFormat>Panoramiczny</PresentationFormat>
  <Paragraphs>130</Paragraphs>
  <Slides>22</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22</vt:i4>
      </vt:variant>
    </vt:vector>
  </HeadingPairs>
  <TitlesOfParts>
    <vt:vector size="29" baseType="lpstr">
      <vt:lpstr>Arial</vt:lpstr>
      <vt:lpstr>Calibri</vt:lpstr>
      <vt:lpstr>Cambria Math</vt:lpstr>
      <vt:lpstr>Symbol</vt:lpstr>
      <vt:lpstr>Tahoma</vt:lpstr>
      <vt:lpstr>Times New Roman</vt:lpstr>
      <vt:lpstr>Motyw pakietu Office</vt:lpstr>
      <vt:lpstr>Statystyczne metody analizy danych logistycznych</vt:lpstr>
      <vt:lpstr>Agenda</vt:lpstr>
      <vt:lpstr>Rola i znaczenie statystyki w analizie danych w łańcuchach dostaw</vt:lpstr>
      <vt:lpstr>Zmienne</vt:lpstr>
      <vt:lpstr>Średnia arytmetyczna (średnia)</vt:lpstr>
      <vt:lpstr>Mediana</vt:lpstr>
      <vt:lpstr>Moda (dominanta)</vt:lpstr>
      <vt:lpstr>Zakres zmienności (VR, Zakres, zasięg) </vt:lpstr>
      <vt:lpstr>Wariancja i odchylenie standardowe</vt:lpstr>
      <vt:lpstr>Kwantyle</vt:lpstr>
      <vt:lpstr>Wyświetlanie statystyk</vt:lpstr>
      <vt:lpstr>Wyświetlanie statystyk</vt:lpstr>
      <vt:lpstr>Prezentacja programu PowerPoint</vt:lpstr>
      <vt:lpstr>Rozkład częstości</vt:lpstr>
      <vt:lpstr>Statystyka opisowa i inferencyjna</vt:lpstr>
      <vt:lpstr>Statystyka inferencyjna</vt:lpstr>
      <vt:lpstr>Korelacja i regresja</vt:lpstr>
      <vt:lpstr>Rozkłady prawdopodobieństwa</vt:lpstr>
      <vt:lpstr>Prezentacja programu PowerPoint</vt:lpstr>
      <vt:lpstr>Prezentacja programu PowerPoint</vt:lpstr>
      <vt:lpstr>Autorzy:  Sanja Bojić, Kristijan Brglez , Maja Fošner, Roman Gumzej, Rebeka Kovačič Lukman, Benjamin Marcen, Marinko Maslarić, Boško Matović, Dejan Mirčetić  Wersja finalna: czerwiec 2025</vt:lpstr>
      <vt:lpstr>Dziękuję za uwagę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Katarzyna Ragin-Skorecka</cp:lastModifiedBy>
  <cp:revision>77</cp:revision>
  <dcterms:created xsi:type="dcterms:W3CDTF">2023-07-06T12:09:08Z</dcterms:created>
  <dcterms:modified xsi:type="dcterms:W3CDTF">2025-10-16T11:33:46Z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