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256" r:id="rId6"/>
    <p:sldId id="264" r:id="rId7"/>
    <p:sldId id="268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7" r:id="rId16"/>
    <p:sldId id="279" r:id="rId17"/>
    <p:sldId id="282" r:id="rId18"/>
    <p:sldId id="280" r:id="rId19"/>
    <p:sldId id="281" r:id="rId20"/>
    <p:sldId id="262" r:id="rId21"/>
    <p:sldId id="283" r:id="rId22"/>
    <p:sldId id="284" r:id="rId23"/>
    <p:sldId id="285" r:id="rId24"/>
    <p:sldId id="287" r:id="rId25"/>
    <p:sldId id="286" r:id="rId26"/>
    <p:sldId id="269" r:id="rId27"/>
    <p:sldId id="270" r:id="rId28"/>
    <p:sldId id="266" r:id="rId29"/>
    <p:sldId id="335" r:id="rId30"/>
    <p:sldId id="263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065AB"/>
    <a:srgbClr val="207345"/>
    <a:srgbClr val="7F7F7F"/>
    <a:srgbClr val="AEAEAE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95" d="100"/>
          <a:sy n="95" d="100"/>
        </p:scale>
        <p:origin x="19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14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25459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61847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97656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981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DB8B49A-91DD-E2E0-C046-13FDB51AFF31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  <p:extLst>
      <p:ext uri="{BB962C8B-B14F-4D97-AF65-F5344CB8AC3E}">
        <p14:creationId xmlns:p14="http://schemas.microsoft.com/office/powerpoint/2010/main" val="32521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Uvod v analizo preglednic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A3F133F8-74D7-A670-5CDB-02E295887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Napredna uporaba preglednic za analizo logističnih podatkov</a:t>
            </a:r>
            <a:endParaRPr lang="pl-PL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EE25876-F521-C3DB-0090-3780001EF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113" y="5638402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pole tekstowe 5">
            <a:extLst>
              <a:ext uri="{FF2B5EF4-FFF2-40B4-BE49-F238E27FC236}">
                <a16:creationId xmlns:a16="http://schemas.microsoft.com/office/drawing/2014/main" id="{504BAAF2-0D37-9800-8EC3-5B52584C3D50}"/>
              </a:ext>
            </a:extLst>
          </p:cNvPr>
          <p:cNvSpPr txBox="1"/>
          <p:nvPr/>
        </p:nvSpPr>
        <p:spPr>
          <a:xfrm>
            <a:off x="6045504" y="5785209"/>
            <a:ext cx="4967365" cy="73866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izključno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avtorja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jev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odražajo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nujno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prevzemata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odgovornosti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536BFB4A-A422-5AB8-5173-5D4E8E2E0004}"/>
              </a:ext>
            </a:extLst>
          </p:cNvPr>
          <p:cNvGrpSpPr/>
          <p:nvPr/>
        </p:nvGrpSpPr>
        <p:grpSpPr>
          <a:xfrm>
            <a:off x="-170560" y="5378273"/>
            <a:ext cx="6096000" cy="1422929"/>
            <a:chOff x="-170560" y="5378273"/>
            <a:chExt cx="6096000" cy="1422929"/>
          </a:xfrm>
        </p:grpSpPr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7E4794EA-D5A5-9E4A-FF6F-8976D33471AF}"/>
                </a:ext>
              </a:extLst>
            </p:cNvPr>
            <p:cNvSpPr txBox="1"/>
            <p:nvPr/>
          </p:nvSpPr>
          <p:spPr>
            <a:xfrm>
              <a:off x="411916" y="5378273"/>
              <a:ext cx="499703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BAS4SC</a:t>
              </a:r>
            </a:p>
            <a:p>
              <a:pPr algn="ctr"/>
              <a:r>
                <a:rPr lang="en-GB" sz="1800" b="1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Business Analytics Skills </a:t>
              </a:r>
              <a:b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 the Future-proof Supply Chains 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569E3361-9F1C-493B-F4E0-2813E571DD6F}"/>
                </a:ext>
              </a:extLst>
            </p:cNvPr>
            <p:cNvSpPr txBox="1"/>
            <p:nvPr/>
          </p:nvSpPr>
          <p:spPr>
            <a:xfrm>
              <a:off x="-170560" y="6462648"/>
              <a:ext cx="609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algn="ctr">
                <a:defRPr sz="2800" b="1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pl-PL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Project </a:t>
              </a:r>
              <a:r>
                <a:rPr lang="en-GB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number</a:t>
              </a:r>
              <a:r>
                <a:rPr lang="pl-PL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2022-1-PL01-KA220-HED-000088856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Pomen podatkov za logistiko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7" y="1640168"/>
            <a:ext cx="11364704" cy="4526951"/>
          </a:xfrm>
        </p:spPr>
        <p:txBody>
          <a:bodyPr>
            <a:noAutofit/>
          </a:bodyPr>
          <a:lstStyle/>
          <a:p>
            <a:pPr algn="just"/>
            <a:r>
              <a:rPr lang="sv-SE" sz="3000" dirty="0"/>
              <a:t>V teoriji izraz logistika ni jasno opredeljen (obstaja nekaj dvojnosti). Doslej ni bila sprejeta enotna opredelitev </a:t>
            </a:r>
            <a:r>
              <a:rPr lang="sv-SE" sz="3000" dirty="0">
                <a:solidFill>
                  <a:srgbClr val="1065AB"/>
                </a:solidFill>
              </a:rPr>
              <a:t>logistike</a:t>
            </a:r>
            <a:r>
              <a:rPr lang="sv-SE" sz="3000" dirty="0"/>
              <a:t>;</a:t>
            </a:r>
            <a:endParaRPr lang="sl-SI" sz="3000" dirty="0"/>
          </a:p>
          <a:p>
            <a:pPr algn="just"/>
            <a:r>
              <a:rPr lang="en-US" sz="3000" dirty="0" err="1"/>
              <a:t>Združenje</a:t>
            </a:r>
            <a:r>
              <a:rPr lang="en-US" sz="3000" dirty="0"/>
              <a:t> </a:t>
            </a:r>
            <a:r>
              <a:rPr lang="en-US" sz="3000" dirty="0" err="1"/>
              <a:t>ameriških</a:t>
            </a:r>
            <a:r>
              <a:rPr lang="en-US" sz="3000" dirty="0"/>
              <a:t> </a:t>
            </a:r>
            <a:r>
              <a:rPr lang="en-US" sz="3000" dirty="0" err="1"/>
              <a:t>logistikov</a:t>
            </a:r>
            <a:r>
              <a:rPr lang="en-US" sz="3000" dirty="0"/>
              <a:t> - Svet za </a:t>
            </a:r>
            <a:r>
              <a:rPr lang="en-US" sz="3000" dirty="0" err="1"/>
              <a:t>upravljanje</a:t>
            </a:r>
            <a:r>
              <a:rPr lang="en-US" sz="3000" dirty="0"/>
              <a:t> </a:t>
            </a:r>
            <a:r>
              <a:rPr lang="en-US" sz="3000" dirty="0" err="1"/>
              <a:t>logistike</a:t>
            </a:r>
            <a:r>
              <a:rPr lang="en-US" sz="3000" dirty="0"/>
              <a:t> je </a:t>
            </a:r>
            <a:r>
              <a:rPr lang="en-US" sz="3000" dirty="0" err="1"/>
              <a:t>predlagal</a:t>
            </a:r>
            <a:r>
              <a:rPr lang="en-US" sz="3000" dirty="0"/>
              <a:t> </a:t>
            </a:r>
            <a:r>
              <a:rPr lang="en-US" sz="3000" dirty="0" err="1"/>
              <a:t>opredelitev</a:t>
            </a:r>
            <a:r>
              <a:rPr lang="en-US" sz="3000" dirty="0"/>
              <a:t>, ki se </a:t>
            </a:r>
            <a:r>
              <a:rPr lang="en-US" sz="3000" dirty="0" err="1"/>
              <a:t>pogosto</a:t>
            </a:r>
            <a:r>
              <a:rPr lang="en-US" sz="3000" dirty="0"/>
              <a:t> </a:t>
            </a:r>
            <a:r>
              <a:rPr lang="en-US" sz="3000" dirty="0" err="1"/>
              <a:t>uporablja</a:t>
            </a:r>
            <a:r>
              <a:rPr lang="en-US" sz="3000" dirty="0"/>
              <a:t> v ZDA:</a:t>
            </a:r>
            <a:endParaRPr lang="sl-SI" sz="3000" dirty="0"/>
          </a:p>
          <a:p>
            <a:pPr algn="just"/>
            <a:r>
              <a:rPr lang="pl-PL" sz="2800" dirty="0"/>
              <a:t>”</a:t>
            </a:r>
            <a:r>
              <a:rPr lang="en-US" sz="2800" dirty="0" err="1">
                <a:solidFill>
                  <a:srgbClr val="1065AB"/>
                </a:solidFill>
              </a:rPr>
              <a:t>Logistika</a:t>
            </a:r>
            <a:r>
              <a:rPr lang="en-US" sz="2800" dirty="0"/>
              <a:t> je </a:t>
            </a:r>
            <a:r>
              <a:rPr lang="en-US" sz="2800" dirty="0" err="1"/>
              <a:t>proces</a:t>
            </a:r>
            <a:r>
              <a:rPr lang="en-US" sz="2800" dirty="0"/>
              <a:t> </a:t>
            </a:r>
            <a:r>
              <a:rPr lang="en-US" sz="2800" dirty="0" err="1"/>
              <a:t>načrtovanja</a:t>
            </a:r>
            <a:r>
              <a:rPr lang="en-US" sz="2800" dirty="0"/>
              <a:t>, </a:t>
            </a:r>
            <a:r>
              <a:rPr lang="en-US" sz="2800" dirty="0" err="1"/>
              <a:t>izvajanja</a:t>
            </a:r>
            <a:r>
              <a:rPr lang="en-US" sz="2800" dirty="0"/>
              <a:t> in </a:t>
            </a:r>
            <a:r>
              <a:rPr lang="en-US" sz="2800" dirty="0" err="1"/>
              <a:t>nadzorovanja</a:t>
            </a:r>
            <a:r>
              <a:rPr lang="en-US" sz="2800" dirty="0"/>
              <a:t> </a:t>
            </a:r>
            <a:r>
              <a:rPr lang="en-US" sz="2800" dirty="0" err="1"/>
              <a:t>učinkovitega</a:t>
            </a:r>
            <a:r>
              <a:rPr lang="en-US" sz="2800" dirty="0"/>
              <a:t> in </a:t>
            </a:r>
            <a:r>
              <a:rPr lang="en-US" sz="2800" dirty="0" err="1"/>
              <a:t>uspešnega</a:t>
            </a:r>
            <a:r>
              <a:rPr lang="en-US" sz="2800" dirty="0"/>
              <a:t> </a:t>
            </a:r>
            <a:r>
              <a:rPr lang="en-US" sz="2800" dirty="0" err="1"/>
              <a:t>ekonomskega</a:t>
            </a:r>
            <a:r>
              <a:rPr lang="en-US" sz="2800" dirty="0"/>
              <a:t> </a:t>
            </a:r>
            <a:r>
              <a:rPr lang="en-US" sz="2800" dirty="0" err="1"/>
              <a:t>pretoka</a:t>
            </a:r>
            <a:r>
              <a:rPr lang="en-US" sz="2800" dirty="0"/>
              <a:t> </a:t>
            </a:r>
            <a:r>
              <a:rPr lang="en-US" sz="2800" dirty="0" err="1"/>
              <a:t>surovin</a:t>
            </a:r>
            <a:r>
              <a:rPr lang="en-US" sz="2800" dirty="0"/>
              <a:t>, </a:t>
            </a:r>
            <a:r>
              <a:rPr lang="en-US" sz="2800" dirty="0" err="1"/>
              <a:t>proizvodnih</a:t>
            </a:r>
            <a:r>
              <a:rPr lang="en-US" sz="2800" dirty="0"/>
              <a:t> </a:t>
            </a:r>
            <a:r>
              <a:rPr lang="en-US" sz="2800" dirty="0" err="1"/>
              <a:t>materialov</a:t>
            </a:r>
            <a:r>
              <a:rPr lang="en-US" sz="2800" dirty="0"/>
              <a:t>, </a:t>
            </a:r>
            <a:r>
              <a:rPr lang="en-US" sz="2800" dirty="0" err="1"/>
              <a:t>končnega</a:t>
            </a:r>
            <a:r>
              <a:rPr lang="en-US" sz="2800" dirty="0"/>
              <a:t> </a:t>
            </a:r>
            <a:r>
              <a:rPr lang="en-US" sz="2800" dirty="0" err="1"/>
              <a:t>blaga</a:t>
            </a:r>
            <a:r>
              <a:rPr lang="en-US" sz="2800" dirty="0"/>
              <a:t> in </a:t>
            </a:r>
            <a:r>
              <a:rPr lang="en-US" sz="2800" dirty="0" err="1"/>
              <a:t>storitev</a:t>
            </a:r>
            <a:r>
              <a:rPr lang="en-US" sz="2800" dirty="0"/>
              <a:t> </a:t>
            </a:r>
            <a:r>
              <a:rPr lang="en-US" sz="2800" dirty="0" err="1"/>
              <a:t>ter</a:t>
            </a:r>
            <a:r>
              <a:rPr lang="en-US" sz="2800" dirty="0"/>
              <a:t> </a:t>
            </a:r>
            <a:r>
              <a:rPr lang="en-US" sz="2800" dirty="0" err="1"/>
              <a:t>ustreznih</a:t>
            </a:r>
            <a:r>
              <a:rPr lang="en-US" sz="2800" dirty="0"/>
              <a:t> </a:t>
            </a:r>
            <a:r>
              <a:rPr lang="en-US" sz="2800" dirty="0" err="1"/>
              <a:t>informacij</a:t>
            </a:r>
            <a:r>
              <a:rPr lang="en-US" sz="2800" dirty="0"/>
              <a:t> od </a:t>
            </a:r>
            <a:r>
              <a:rPr lang="en-US" sz="2800" dirty="0" err="1"/>
              <a:t>točke</a:t>
            </a:r>
            <a:r>
              <a:rPr lang="en-US" sz="2800" dirty="0"/>
              <a:t> </a:t>
            </a:r>
            <a:r>
              <a:rPr lang="en-US" sz="2800" dirty="0" err="1"/>
              <a:t>izvora</a:t>
            </a:r>
            <a:r>
              <a:rPr lang="en-US" sz="2800" dirty="0"/>
              <a:t> do </a:t>
            </a:r>
            <a:r>
              <a:rPr lang="en-US" sz="2800" dirty="0" err="1"/>
              <a:t>točke</a:t>
            </a:r>
            <a:r>
              <a:rPr lang="en-US" sz="2800" dirty="0"/>
              <a:t> </a:t>
            </a:r>
            <a:r>
              <a:rPr lang="en-US" sz="2800" dirty="0" err="1"/>
              <a:t>porabe</a:t>
            </a:r>
            <a:r>
              <a:rPr lang="en-US" sz="2800" dirty="0"/>
              <a:t>, da bi </a:t>
            </a:r>
            <a:r>
              <a:rPr lang="en-US" sz="2800" dirty="0" err="1"/>
              <a:t>izpolnili</a:t>
            </a:r>
            <a:r>
              <a:rPr lang="en-US" sz="2800" dirty="0"/>
              <a:t> </a:t>
            </a:r>
            <a:r>
              <a:rPr lang="en-US" sz="2800" dirty="0" err="1"/>
              <a:t>zahteve</a:t>
            </a:r>
            <a:r>
              <a:rPr lang="en-US" sz="2800" dirty="0"/>
              <a:t> </a:t>
            </a:r>
            <a:r>
              <a:rPr lang="en-US" sz="2800" dirty="0" err="1"/>
              <a:t>strank</a:t>
            </a:r>
            <a:r>
              <a:rPr lang="pl-PL" sz="2800" dirty="0"/>
              <a:t>”.</a:t>
            </a:r>
            <a:endParaRPr lang="en-US" sz="2800" dirty="0"/>
          </a:p>
          <a:p>
            <a:pPr algn="just"/>
            <a:endParaRPr lang="en-US" sz="32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8EC26B17-728F-12C7-EAAF-7D3283D6DD19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2015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A1510FC-E16C-6011-631E-171EE0273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37ED4CE-F966-87DD-8EBB-88B5A25E5A7A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85849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Pomen podatkov za logistiko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70" y="1640168"/>
            <a:ext cx="7290543" cy="4526951"/>
          </a:xfrm>
        </p:spPr>
        <p:txBody>
          <a:bodyPr>
            <a:noAutofit/>
          </a:bodyPr>
          <a:lstStyle/>
          <a:p>
            <a:pPr algn="just"/>
            <a:r>
              <a:rPr lang="sl-SI" sz="3200" dirty="0"/>
              <a:t>Evropsko logistično združenje podaja naslednjo definicijo </a:t>
            </a:r>
            <a:r>
              <a:rPr lang="pl-PL" sz="3000" dirty="0"/>
              <a:t>:</a:t>
            </a:r>
          </a:p>
          <a:p>
            <a:pPr lvl="1" algn="just"/>
            <a:r>
              <a:rPr lang="sl-SI" sz="3200" dirty="0"/>
              <a:t>»</a:t>
            </a:r>
            <a:r>
              <a:rPr lang="sl-SI" sz="3200" dirty="0">
                <a:solidFill>
                  <a:srgbClr val="1065AB"/>
                </a:solidFill>
              </a:rPr>
              <a:t>Logistika</a:t>
            </a:r>
            <a:r>
              <a:rPr lang="sl-SI" sz="3200" dirty="0"/>
              <a:t> je koncept, ki zajema organizacijo, načrtovanje, nadzor in izvajanje pretoka blaga od proizvodnje do končnega prejemnika, z namenom zadovoljevanja potreb trga ob minimalnih stroških in čim manjšem kapitalskem vložku.«</a:t>
            </a:r>
            <a:endParaRPr lang="en-US" sz="32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8EC26B17-728F-12C7-EAAF-7D3283D6DD19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2015</a:t>
            </a:r>
          </a:p>
        </p:txBody>
      </p:sp>
      <p:pic>
        <p:nvPicPr>
          <p:cNvPr id="11" name="Obraz 10" descr="Obraz zawierający pojazd&#10;&#10;Opis wygenerowany automatycznie">
            <a:extLst>
              <a:ext uri="{FF2B5EF4-FFF2-40B4-BE49-F238E27FC236}">
                <a16:creationId xmlns:a16="http://schemas.microsoft.com/office/drawing/2014/main" id="{A0E4BF4D-EAF6-4CDB-37D3-B833999ED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18" y="2040605"/>
            <a:ext cx="4166812" cy="277679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709BF8C-C944-28A9-0E09-654E10423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4D3B50C-5671-675E-5AC3-20417534E171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49809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Definicije logistike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7" y="1569048"/>
            <a:ext cx="11364704" cy="4526951"/>
          </a:xfrm>
        </p:spPr>
        <p:txBody>
          <a:bodyPr>
            <a:noAutofit/>
          </a:bodyPr>
          <a:lstStyle/>
          <a:p>
            <a:r>
              <a:rPr lang="sl-SI" sz="3200" dirty="0">
                <a:solidFill>
                  <a:srgbClr val="1065AB"/>
                </a:solidFill>
              </a:rPr>
              <a:t>Logistika</a:t>
            </a:r>
            <a:r>
              <a:rPr lang="sl-SI" sz="3200" dirty="0"/>
              <a:t> je proces fizičnega pretoka blaga/storitev in pripadajočih informacij; </a:t>
            </a:r>
          </a:p>
          <a:p>
            <a:r>
              <a:rPr lang="sl-SI" sz="3200" dirty="0">
                <a:solidFill>
                  <a:srgbClr val="1065AB"/>
                </a:solidFill>
              </a:rPr>
              <a:t>Logistika</a:t>
            </a:r>
            <a:r>
              <a:rPr lang="sl-SI" sz="3200" dirty="0"/>
              <a:t> je koncept integriranega upravljanja sistema pretoka blaga/storitev in informacij; </a:t>
            </a:r>
          </a:p>
          <a:p>
            <a:r>
              <a:rPr lang="sl-SI" sz="3200" dirty="0">
                <a:solidFill>
                  <a:srgbClr val="1065AB"/>
                </a:solidFill>
              </a:rPr>
              <a:t>Logistika</a:t>
            </a:r>
            <a:r>
              <a:rPr lang="sl-SI" sz="3200" dirty="0"/>
              <a:t> je interdisciplinarno področje znanja, ki preučuje zakonitosti in pojave pri pretoku blaga in informacij vzdolž celotne oskrbovalne verige.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8EC26B17-728F-12C7-EAAF-7D3283D6DD19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2015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DE4F38-901C-E62E-58C2-DD99D1703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FFAD6CD-BBAF-9E29-14CC-95F047E69C66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77165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data for logistics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7" y="1640168"/>
            <a:ext cx="11364704" cy="4526951"/>
          </a:xfrm>
        </p:spPr>
        <p:txBody>
          <a:bodyPr>
            <a:noAutofit/>
          </a:bodyPr>
          <a:lstStyle/>
          <a:p>
            <a:r>
              <a:rPr lang="sl-SI" sz="3200" dirty="0"/>
              <a:t>Bistvo logistike je pretok materialnih dobrin in storitev od izvora do končnega porabnika; </a:t>
            </a:r>
          </a:p>
          <a:p>
            <a:r>
              <a:rPr lang="sl-SI" sz="3200" dirty="0"/>
              <a:t>V tradicionalnem podjetju analize podatkov izvajajo različni oddelki s pomočjo različnih </a:t>
            </a:r>
            <a:r>
              <a:rPr lang="sl-SI" sz="3200" dirty="0">
                <a:solidFill>
                  <a:srgbClr val="1065AB"/>
                </a:solidFill>
              </a:rPr>
              <a:t>IT orodij</a:t>
            </a:r>
            <a:r>
              <a:rPr lang="sl-SI" sz="3200" dirty="0"/>
              <a:t>; </a:t>
            </a:r>
          </a:p>
          <a:p>
            <a:r>
              <a:rPr lang="sl-SI" sz="3200" dirty="0">
                <a:solidFill>
                  <a:srgbClr val="1065AB"/>
                </a:solidFill>
              </a:rPr>
              <a:t>Oskrbovalna veriga </a:t>
            </a:r>
            <a:r>
              <a:rPr lang="sl-SI" sz="3200" dirty="0"/>
              <a:t>je eno ključnih področij, kjer pravilno upravljanje informacij omogoča učinkovitost; </a:t>
            </a:r>
          </a:p>
          <a:p>
            <a:r>
              <a:rPr lang="sl-SI" sz="3200" dirty="0"/>
              <a:t>Sodobna logistika potrebuje </a:t>
            </a:r>
            <a:r>
              <a:rPr lang="sl-SI" sz="3200" dirty="0">
                <a:solidFill>
                  <a:srgbClr val="1065AB"/>
                </a:solidFill>
              </a:rPr>
              <a:t>podatke</a:t>
            </a:r>
            <a:r>
              <a:rPr lang="sl-SI" sz="3200" dirty="0"/>
              <a:t>, </a:t>
            </a:r>
            <a:r>
              <a:rPr lang="sl-SI" sz="3200" dirty="0">
                <a:solidFill>
                  <a:srgbClr val="1065AB"/>
                </a:solidFill>
              </a:rPr>
              <a:t>informacije</a:t>
            </a:r>
            <a:r>
              <a:rPr lang="sl-SI" sz="3200" dirty="0"/>
              <a:t> in </a:t>
            </a:r>
            <a:r>
              <a:rPr lang="sl-SI" sz="3200" dirty="0">
                <a:solidFill>
                  <a:srgbClr val="1065AB"/>
                </a:solidFill>
              </a:rPr>
              <a:t>znanje</a:t>
            </a:r>
            <a:r>
              <a:rPr lang="sl-SI" sz="3200" dirty="0"/>
              <a:t>.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8EC26B17-728F-12C7-EAAF-7D3283D6DD19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2010; Szymonik, 2015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654EC2-9AF3-055D-B4E1-47A3416E8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1441485-B4B1-44EB-1893-8F950D2DBE15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1933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639" y="1307764"/>
            <a:ext cx="5435601" cy="4526951"/>
          </a:xfrm>
        </p:spPr>
        <p:txBody>
          <a:bodyPr>
            <a:noAutofit/>
          </a:bodyPr>
          <a:lstStyle/>
          <a:p>
            <a:r>
              <a:rPr lang="sl-SI" sz="3200" dirty="0">
                <a:solidFill>
                  <a:srgbClr val="1065AB"/>
                </a:solidFill>
              </a:rPr>
              <a:t>Podatki</a:t>
            </a:r>
            <a:r>
              <a:rPr lang="sl-SI" sz="3200" dirty="0"/>
              <a:t> so zbirke vrednosti iz različnih virov, kot so baze podatkov, besedilne datoteke, preglednice, spletne strani, ankete, ki opisujejo količine, dejstva, statistike ali simbole, ki jih je mogoče interpretirati in nadalje obdelovati.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8EC26B17-728F-12C7-EAAF-7D3283D6DD19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Dembowska, 1979; Strefakursów, 2023</a:t>
            </a:r>
          </a:p>
        </p:txBody>
      </p:sp>
      <p:pic>
        <p:nvPicPr>
          <p:cNvPr id="8" name="Obraz 7" descr="Obraz zawierający tekst, zrzut ekranu, Grafika, plakat&#10;&#10;Opis wygenerowany automatycznie">
            <a:extLst>
              <a:ext uri="{FF2B5EF4-FFF2-40B4-BE49-F238E27FC236}">
                <a16:creationId xmlns:a16="http://schemas.microsoft.com/office/drawing/2014/main" id="{C7B820E5-DECC-4FA6-D310-CA5E788EC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0" y="1711169"/>
            <a:ext cx="5582390" cy="372014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484DC9D-9609-4848-5475-8B1FCB70B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E1E0DB1-A6A7-FFA5-BE03-62769DAFE58E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612532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317" y="1622909"/>
            <a:ext cx="5457563" cy="4526951"/>
          </a:xfrm>
        </p:spPr>
        <p:txBody>
          <a:bodyPr>
            <a:noAutofit/>
          </a:bodyPr>
          <a:lstStyle/>
          <a:p>
            <a:r>
              <a:rPr lang="sl-SI" dirty="0">
                <a:solidFill>
                  <a:srgbClr val="1065AB"/>
                </a:solidFill>
              </a:rPr>
              <a:t>Analiza podatkov </a:t>
            </a:r>
            <a:r>
              <a:rPr lang="sl-SI" dirty="0"/>
              <a:t>je proces pregledovanja, razlage in predstavljanja informacij iz različnih virov; </a:t>
            </a:r>
          </a:p>
          <a:p>
            <a:r>
              <a:rPr lang="sl-SI" dirty="0"/>
              <a:t>S pomočjo različnih tehnik in orodij znanstveniki za podatke pretvarjajo surove podatke v uporabne informacije za odločanje, prepoznavanje trendov in reševanje problemov.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8EC26B17-728F-12C7-EAAF-7D3283D6DD19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Strefakursów, 2023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1B45F29-62B7-CDAE-871F-554E2B991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20" y="1894060"/>
            <a:ext cx="5457563" cy="306987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102D98D-6E63-71A3-A352-B5FA2D1F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35EDBF5-7818-AA5B-D93A-FA8B5A62F702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162962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Preglednice in njihove funkcije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70603" cy="4351338"/>
          </a:xfrm>
        </p:spPr>
        <p:txBody>
          <a:bodyPr>
            <a:normAutofit/>
          </a:bodyPr>
          <a:lstStyle/>
          <a:p>
            <a:r>
              <a:rPr lang="sl-SI" sz="2400" dirty="0">
                <a:solidFill>
                  <a:srgbClr val="1065AB"/>
                </a:solidFill>
              </a:rPr>
              <a:t>Preglednica</a:t>
            </a:r>
            <a:r>
              <a:rPr lang="sl-SI" sz="2400" dirty="0"/>
              <a:t> je računalniški program za izvajanje različnih, pogosto zelo zapletenih izračunov; </a:t>
            </a:r>
          </a:p>
          <a:p>
            <a:r>
              <a:rPr lang="sl-SI" sz="2400" dirty="0"/>
              <a:t>Preglednice predstavljajo podatke, predvsem številčne, v obliki tabel, ki omogočajo samodejno obdelavo, analizo in vizualizacijo podatkov z različnimi vrstami grafikonov (črtni, tortni, stolpčni, mehurčkasti).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XBlue.pl, 2023</a:t>
            </a:r>
          </a:p>
        </p:txBody>
      </p:sp>
      <p:pic>
        <p:nvPicPr>
          <p:cNvPr id="3" name="Obraz 2" descr="Obraz zawierający tekst, zrzut ekranu, projekt graficzny, Grafika&#10;&#10;Opis wygenerowany automatycznie">
            <a:extLst>
              <a:ext uri="{FF2B5EF4-FFF2-40B4-BE49-F238E27FC236}">
                <a16:creationId xmlns:a16="http://schemas.microsoft.com/office/drawing/2014/main" id="{2697854F-41F4-5787-BDF4-001355D9D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96" y="1910918"/>
            <a:ext cx="2784730" cy="303616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A166D46-F8F8-5C95-774D-5A319BBE0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32EC498-6C9D-A55E-8918-4ECCC39209F6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Najpomembnejše funkcionalnosti preglednic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54059" y="616500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XBlue.pl, 2023</a:t>
            </a:r>
          </a:p>
        </p:txBody>
      </p:sp>
      <p:pic>
        <p:nvPicPr>
          <p:cNvPr id="3" name="Obraz 2" descr="Obraz zawierający tekst, zrzut ekranu, projekt graficzny, Grafika&#10;&#10;Opis wygenerowany automatycznie">
            <a:extLst>
              <a:ext uri="{FF2B5EF4-FFF2-40B4-BE49-F238E27FC236}">
                <a16:creationId xmlns:a16="http://schemas.microsoft.com/office/drawing/2014/main" id="{2697854F-41F4-5787-BDF4-001355D9D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89" y="1158557"/>
            <a:ext cx="2082421" cy="227044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D2782BC-FA5E-A543-5318-883238EE707F}"/>
              </a:ext>
            </a:extLst>
          </p:cNvPr>
          <p:cNvSpPr txBox="1"/>
          <p:nvPr/>
        </p:nvSpPr>
        <p:spPr>
          <a:xfrm>
            <a:off x="649072" y="4066685"/>
            <a:ext cx="1579880" cy="646331"/>
          </a:xfrm>
          <a:prstGeom prst="rect">
            <a:avLst/>
          </a:prstGeom>
          <a:solidFill>
            <a:srgbClr val="2073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 podatkov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8FC005D-377B-C307-4033-6B36B09002B4}"/>
              </a:ext>
            </a:extLst>
          </p:cNvPr>
          <p:cNvSpPr txBox="1"/>
          <p:nvPr/>
        </p:nvSpPr>
        <p:spPr>
          <a:xfrm>
            <a:off x="2361032" y="4775782"/>
            <a:ext cx="1579880" cy="646331"/>
          </a:xfrm>
          <a:prstGeom prst="rect">
            <a:avLst/>
          </a:prstGeom>
          <a:solidFill>
            <a:srgbClr val="2073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Izvajanje kalkulacij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26D7B65-61D5-E2ED-DE3D-F434E5FB5870}"/>
              </a:ext>
            </a:extLst>
          </p:cNvPr>
          <p:cNvSpPr txBox="1"/>
          <p:nvPr/>
        </p:nvSpPr>
        <p:spPr>
          <a:xfrm>
            <a:off x="4201159" y="4775781"/>
            <a:ext cx="1579880" cy="646331"/>
          </a:xfrm>
          <a:prstGeom prst="rect">
            <a:avLst/>
          </a:prstGeom>
          <a:solidFill>
            <a:srgbClr val="2073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Priprava ponudb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728514C-453C-E52A-E524-9C3AFB21423E}"/>
              </a:ext>
            </a:extLst>
          </p:cNvPr>
          <p:cNvSpPr txBox="1"/>
          <p:nvPr/>
        </p:nvSpPr>
        <p:spPr>
          <a:xfrm>
            <a:off x="6100700" y="4775780"/>
            <a:ext cx="1579880" cy="646331"/>
          </a:xfrm>
          <a:prstGeom prst="rect">
            <a:avLst/>
          </a:prstGeom>
          <a:solidFill>
            <a:srgbClr val="2073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Vizualizacija rezultatov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319BD2E-D946-EA27-4C16-57BDF57244E1}"/>
              </a:ext>
            </a:extLst>
          </p:cNvPr>
          <p:cNvSpPr txBox="1"/>
          <p:nvPr/>
        </p:nvSpPr>
        <p:spPr>
          <a:xfrm>
            <a:off x="10431590" y="3928185"/>
            <a:ext cx="1579880" cy="646331"/>
          </a:xfrm>
          <a:prstGeom prst="rect">
            <a:avLst/>
          </a:prstGeom>
          <a:solidFill>
            <a:srgbClr val="2073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Izdelava grafikonov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7B02F0-99CD-326E-3C8B-D43B9CE429E7}"/>
              </a:ext>
            </a:extLst>
          </p:cNvPr>
          <p:cNvSpPr txBox="1"/>
          <p:nvPr/>
        </p:nvSpPr>
        <p:spPr>
          <a:xfrm>
            <a:off x="7990080" y="4775779"/>
            <a:ext cx="2082420" cy="646331"/>
          </a:xfrm>
          <a:prstGeom prst="rect">
            <a:avLst/>
          </a:prstGeom>
          <a:solidFill>
            <a:srgbClr val="2073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Priprava poročil in povzetkov</a:t>
            </a:r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D3A0AA8-9145-15C6-A030-C238DC429FF4}"/>
              </a:ext>
            </a:extLst>
          </p:cNvPr>
          <p:cNvCxnSpPr>
            <a:stCxn id="3" idx="1"/>
            <a:endCxn id="2" idx="0"/>
          </p:cNvCxnSpPr>
          <p:nvPr/>
        </p:nvCxnSpPr>
        <p:spPr>
          <a:xfrm flipH="1">
            <a:off x="1439012" y="2293779"/>
            <a:ext cx="3615777" cy="1772906"/>
          </a:xfrm>
          <a:prstGeom prst="straightConnector1">
            <a:avLst/>
          </a:prstGeom>
          <a:ln>
            <a:solidFill>
              <a:srgbClr val="2073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940B72F6-0CB6-28D8-F49B-11ABA64FDB20}"/>
              </a:ext>
            </a:extLst>
          </p:cNvPr>
          <p:cNvCxnSpPr>
            <a:cxnSpLocks/>
            <a:stCxn id="3" idx="1"/>
            <a:endCxn id="7" idx="0"/>
          </p:cNvCxnSpPr>
          <p:nvPr/>
        </p:nvCxnSpPr>
        <p:spPr>
          <a:xfrm flipH="1">
            <a:off x="3150972" y="2293779"/>
            <a:ext cx="1903817" cy="2482003"/>
          </a:xfrm>
          <a:prstGeom prst="straightConnector1">
            <a:avLst/>
          </a:prstGeom>
          <a:ln>
            <a:solidFill>
              <a:srgbClr val="2073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7B318F02-31E7-F9FA-3036-EDB3BD473AAC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flipH="1">
            <a:off x="4991099" y="3429000"/>
            <a:ext cx="1104901" cy="1346781"/>
          </a:xfrm>
          <a:prstGeom prst="straightConnector1">
            <a:avLst/>
          </a:prstGeom>
          <a:ln>
            <a:solidFill>
              <a:srgbClr val="2073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793FBB75-F34D-0ED7-04B4-EA3C5EE0F09B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>
            <a:off x="6096000" y="3429000"/>
            <a:ext cx="794640" cy="1346780"/>
          </a:xfrm>
          <a:prstGeom prst="straightConnector1">
            <a:avLst/>
          </a:prstGeom>
          <a:ln>
            <a:solidFill>
              <a:srgbClr val="2073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02FCACD8-CAB9-212B-8A41-3D2F5803EDEC}"/>
              </a:ext>
            </a:extLst>
          </p:cNvPr>
          <p:cNvCxnSpPr>
            <a:cxnSpLocks/>
            <a:stCxn id="3" idx="3"/>
            <a:endCxn id="11" idx="0"/>
          </p:cNvCxnSpPr>
          <p:nvPr/>
        </p:nvCxnSpPr>
        <p:spPr>
          <a:xfrm>
            <a:off x="7137210" y="2293779"/>
            <a:ext cx="1894080" cy="2482000"/>
          </a:xfrm>
          <a:prstGeom prst="straightConnector1">
            <a:avLst/>
          </a:prstGeom>
          <a:ln>
            <a:solidFill>
              <a:srgbClr val="2073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9304339C-103B-47E6-C01E-D92B02103FF1}"/>
              </a:ext>
            </a:extLst>
          </p:cNvPr>
          <p:cNvCxnSpPr>
            <a:cxnSpLocks/>
            <a:stCxn id="3" idx="3"/>
            <a:endCxn id="10" idx="1"/>
          </p:cNvCxnSpPr>
          <p:nvPr/>
        </p:nvCxnSpPr>
        <p:spPr>
          <a:xfrm>
            <a:off x="7137210" y="2293779"/>
            <a:ext cx="3294380" cy="1957572"/>
          </a:xfrm>
          <a:prstGeom prst="straightConnector1">
            <a:avLst/>
          </a:prstGeom>
          <a:ln>
            <a:solidFill>
              <a:srgbClr val="2073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>
            <a:extLst>
              <a:ext uri="{FF2B5EF4-FFF2-40B4-BE49-F238E27FC236}">
                <a16:creationId xmlns:a16="http://schemas.microsoft.com/office/drawing/2014/main" id="{21EF9F30-E8FB-45D1-7E7E-F8DDBE778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559F5039-2AD4-EDCE-0EF1-2E94CAACB9AF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8595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Najpomembnejša orodja preglednic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7240" cy="4351338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Datoteke programa Microsoft Excel se imenujejo </a:t>
            </a:r>
            <a:r>
              <a:rPr lang="pl-PL" sz="2400" dirty="0">
                <a:solidFill>
                  <a:srgbClr val="1065AB"/>
                </a:solidFill>
              </a:rPr>
              <a:t>delovne knjige</a:t>
            </a:r>
            <a:r>
              <a:rPr lang="pl-PL" sz="2400" dirty="0"/>
              <a:t>;</a:t>
            </a:r>
          </a:p>
          <a:p>
            <a:pPr algn="just"/>
            <a:r>
              <a:rPr lang="pl-PL" sz="2400" dirty="0"/>
              <a:t>Delovna knjiga je sestavljena iz enega ali več </a:t>
            </a:r>
            <a:r>
              <a:rPr lang="pl-PL" sz="2400" dirty="0">
                <a:solidFill>
                  <a:srgbClr val="1065AB"/>
                </a:solidFill>
              </a:rPr>
              <a:t>delovnih listov</a:t>
            </a:r>
            <a:r>
              <a:rPr lang="pl-PL" sz="2400" dirty="0"/>
              <a:t>; </a:t>
            </a:r>
          </a:p>
          <a:p>
            <a:pPr algn="just"/>
            <a:r>
              <a:rPr lang="pl-PL" sz="2400" dirty="0"/>
              <a:t>List je razdeljen na </a:t>
            </a:r>
            <a:r>
              <a:rPr lang="pl-PL" sz="2400" dirty="0">
                <a:solidFill>
                  <a:srgbClr val="1065AB"/>
                </a:solidFill>
              </a:rPr>
              <a:t>stolpce</a:t>
            </a:r>
            <a:r>
              <a:rPr lang="pl-PL" sz="2400" dirty="0"/>
              <a:t>, razporejene navpično, in </a:t>
            </a:r>
            <a:r>
              <a:rPr lang="pl-PL" sz="2400" dirty="0">
                <a:solidFill>
                  <a:srgbClr val="1065AB"/>
                </a:solidFill>
              </a:rPr>
              <a:t>vrstice</a:t>
            </a:r>
            <a:r>
              <a:rPr lang="pl-PL" sz="2400" dirty="0"/>
              <a:t>, razporejene vodoravno;</a:t>
            </a:r>
          </a:p>
          <a:p>
            <a:pPr algn="just"/>
            <a:r>
              <a:rPr lang="pl-PL" sz="2400" dirty="0"/>
              <a:t>Osnovni element preglednice je </a:t>
            </a:r>
            <a:r>
              <a:rPr lang="pl-PL" sz="2400" dirty="0">
                <a:solidFill>
                  <a:srgbClr val="1065AB"/>
                </a:solidFill>
              </a:rPr>
              <a:t>celica</a:t>
            </a:r>
            <a:r>
              <a:rPr lang="pl-PL" sz="2400" dirty="0"/>
              <a:t>, ki je majhno pravokotno območje, katerega edinstven </a:t>
            </a:r>
            <a:r>
              <a:rPr lang="pl-PL" sz="2400" dirty="0">
                <a:solidFill>
                  <a:srgbClr val="1065AB"/>
                </a:solidFill>
              </a:rPr>
              <a:t>naslov</a:t>
            </a:r>
            <a:r>
              <a:rPr lang="pl-PL" sz="2400" dirty="0"/>
              <a:t>, imenovan </a:t>
            </a:r>
            <a:r>
              <a:rPr lang="pl-PL" sz="2400" dirty="0">
                <a:solidFill>
                  <a:srgbClr val="1065AB"/>
                </a:solidFill>
              </a:rPr>
              <a:t>referenca</a:t>
            </a:r>
            <a:r>
              <a:rPr lang="pl-PL" sz="2400" dirty="0"/>
              <a:t>, nastane kot rezultat kombinacije črke v glavi stolpca in številke vrstice, na presečišču katere se nahaja.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XBlue.pl, 2023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62C5522-4296-C976-F6FE-1782A8965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B139006-B1E3-0DC4-945D-6DA7F5B3BFF4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626110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Najpomembnejša orodja preglednic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7240" cy="4351338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You can enter numerical or text data into each cell, or a </a:t>
            </a:r>
            <a:r>
              <a:rPr lang="en-US" sz="2400" dirty="0">
                <a:solidFill>
                  <a:srgbClr val="1065AB"/>
                </a:solidFill>
              </a:rPr>
              <a:t>formula</a:t>
            </a:r>
            <a:r>
              <a:rPr lang="en-US" sz="2400" dirty="0"/>
              <a:t> </a:t>
            </a:r>
            <a:r>
              <a:rPr lang="pl-PL" sz="2400" dirty="0"/>
              <a:t>(</a:t>
            </a:r>
            <a:r>
              <a:rPr lang="pt-BR" sz="2400" dirty="0"/>
              <a:t>e.g.</a:t>
            </a:r>
            <a:r>
              <a:rPr lang="pl-PL" sz="2400" dirty="0"/>
              <a:t>,</a:t>
            </a:r>
            <a:r>
              <a:rPr lang="pt-BR" sz="2400" dirty="0"/>
              <a:t> =A8+C11 or =(F14‐E10)*12, etc</a:t>
            </a:r>
            <a:r>
              <a:rPr lang="pl-PL" sz="2400" dirty="0"/>
              <a:t>.) </a:t>
            </a:r>
            <a:r>
              <a:rPr lang="en-US" sz="2400" dirty="0"/>
              <a:t>in the worksheet, which allows you to calculate a given value based on the contents of the cells</a:t>
            </a:r>
            <a:r>
              <a:rPr lang="pl-PL" sz="2400" dirty="0"/>
              <a:t>;</a:t>
            </a:r>
          </a:p>
          <a:p>
            <a:pPr algn="just"/>
            <a:endParaRPr lang="pl-PL" sz="2400" dirty="0"/>
          </a:p>
          <a:p>
            <a:pPr algn="just"/>
            <a:r>
              <a:rPr lang="en-US" sz="2400" dirty="0"/>
              <a:t>It may contain the </a:t>
            </a:r>
            <a:r>
              <a:rPr lang="en-US" sz="2400" dirty="0">
                <a:solidFill>
                  <a:srgbClr val="1065AB"/>
                </a:solidFill>
              </a:rPr>
              <a:t>addresses</a:t>
            </a:r>
            <a:r>
              <a:rPr lang="en-US" sz="2400" dirty="0"/>
              <a:t> of these cells, mathematical symbols and more advanced operations such as functions</a:t>
            </a:r>
            <a:r>
              <a:rPr lang="pl-PL" sz="2400" dirty="0"/>
              <a:t>;</a:t>
            </a:r>
          </a:p>
          <a:p>
            <a:pPr algn="just"/>
            <a:endParaRPr lang="pl-PL" sz="2400" dirty="0"/>
          </a:p>
          <a:p>
            <a:pPr algn="just"/>
            <a:r>
              <a:rPr lang="en-US" sz="2400" dirty="0"/>
              <a:t>A spreadsheet function, in turn, is an algorithm specially designed by the program's creators, as well as ready-to-use formulas that allow you to perform specialized calculations or search for specific values</a:t>
            </a:r>
            <a:r>
              <a:rPr lang="pl-PL" sz="2400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XBlue.pl, 2023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BA9D3CB-AB5E-51D5-3BA1-F811247AA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CB09DC4-527E-9DA9-2FAF-11699C2DF1B8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7696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/>
              <a:t>osnovne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pomen</a:t>
            </a:r>
            <a:r>
              <a:rPr lang="en-US" sz="2000" dirty="0"/>
              <a:t> </a:t>
            </a:r>
            <a:r>
              <a:rPr lang="en-US" sz="2000" dirty="0" err="1"/>
              <a:t>podatkov</a:t>
            </a:r>
            <a:r>
              <a:rPr lang="en-US" sz="2000" dirty="0"/>
              <a:t> za </a:t>
            </a:r>
            <a:r>
              <a:rPr lang="en-US" sz="2000" dirty="0" err="1"/>
              <a:t>logistiko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analiza</a:t>
            </a:r>
            <a:r>
              <a:rPr lang="en-US" sz="2000" dirty="0"/>
              <a:t> </a:t>
            </a:r>
            <a:r>
              <a:rPr lang="en-US" sz="2000" dirty="0" err="1"/>
              <a:t>podatkov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preglednice</a:t>
            </a:r>
            <a:r>
              <a:rPr lang="en-US" sz="2000" dirty="0"/>
              <a:t> in </a:t>
            </a:r>
            <a:r>
              <a:rPr lang="en-US" sz="2000" dirty="0" err="1"/>
              <a:t>njihova</a:t>
            </a:r>
            <a:r>
              <a:rPr lang="en-US" sz="2000" dirty="0"/>
              <a:t> </a:t>
            </a:r>
            <a:r>
              <a:rPr lang="en-US" sz="2000" dirty="0" err="1"/>
              <a:t>uporaba</a:t>
            </a:r>
            <a:r>
              <a:rPr lang="en-US" sz="2000" dirty="0"/>
              <a:t>.</a:t>
            </a:r>
          </a:p>
          <a:p>
            <a:endParaRPr lang="pl-PL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04C006D-B4A4-AE9A-DD6C-A517D98C6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034FE0-A4D2-318D-B3BE-B80F9D14A5DD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important tools provided by spreadsheets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1000" cy="4351338"/>
          </a:xfrm>
        </p:spPr>
        <p:txBody>
          <a:bodyPr>
            <a:normAutofit/>
          </a:bodyPr>
          <a:lstStyle/>
          <a:p>
            <a:pPr algn="just"/>
            <a:r>
              <a:rPr lang="sl-SI" sz="2400" dirty="0"/>
              <a:t>Programi za preglednice omogočajo prikaz podatkov in rezultatov v obliki </a:t>
            </a:r>
            <a:r>
              <a:rPr lang="sl-SI" sz="2400" dirty="0">
                <a:solidFill>
                  <a:srgbClr val="1065AB"/>
                </a:solidFill>
              </a:rPr>
              <a:t>grafov</a:t>
            </a:r>
            <a:r>
              <a:rPr lang="sl-SI" sz="2400" dirty="0"/>
              <a:t>;</a:t>
            </a:r>
            <a:endParaRPr lang="pl-PL" sz="2400" dirty="0"/>
          </a:p>
          <a:p>
            <a:pPr algn="just"/>
            <a:r>
              <a:rPr lang="sl-SI" sz="2400" dirty="0"/>
              <a:t>Napredni programi omogočajo ustvarjanje različnih vrst grafikonov za statistične namene, optimizacijo procesov ali vizualizacijo sprememb načrtovanih s strani organizacije.</a:t>
            </a:r>
            <a:endParaRPr lang="pl-PL" sz="2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XBlue.pl, 2023</a:t>
            </a:r>
          </a:p>
        </p:txBody>
      </p:sp>
      <p:pic>
        <p:nvPicPr>
          <p:cNvPr id="8" name="Obraz 7" descr="Obraz zawierający diagram, Sztuka dziecięca, clipart, design&#10;&#10;Opis wygenerowany automatycznie">
            <a:extLst>
              <a:ext uri="{FF2B5EF4-FFF2-40B4-BE49-F238E27FC236}">
                <a16:creationId xmlns:a16="http://schemas.microsoft.com/office/drawing/2014/main" id="{F6E109D0-548B-0459-DB23-086CBAACE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83" y="1554480"/>
            <a:ext cx="5099651" cy="374904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9BBA4FC-DD47-B848-6954-A504295EF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BDA287C-CA36-3AEA-D2B1-47455B2AE423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408927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Najpomembnejša orodja preglednic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7240" cy="4351338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Tako široka izbira orodij iz te kategorije omogoča najpreglednejšo vizualizacijo številnih različnih vrst podatkov;</a:t>
            </a:r>
          </a:p>
          <a:p>
            <a:pPr algn="just"/>
            <a:r>
              <a:rPr lang="pl-PL" sz="2400" dirty="0"/>
              <a:t>Drug način za jasno prikazovanje številk v preglednici so </a:t>
            </a:r>
            <a:r>
              <a:rPr lang="pl-PL" sz="2400" dirty="0">
                <a:solidFill>
                  <a:srgbClr val="1065AB"/>
                </a:solidFill>
              </a:rPr>
              <a:t>vrtilne tabele </a:t>
            </a:r>
            <a:r>
              <a:rPr lang="pl-PL" sz="2400" dirty="0"/>
              <a:t>– analitično orodje, pri katerem lahko poljubno preurejamo informacije, ki jih vsebujejo;</a:t>
            </a:r>
          </a:p>
          <a:p>
            <a:pPr algn="just"/>
            <a:r>
              <a:rPr lang="pl-PL" sz="2400" dirty="0"/>
              <a:t>Z uporabo vrtilne tabele je mogoče prosto razporejati vrstice in stolpce, tako da je končna oblika tabele preglednejša ali bolj jasno izpostavi točno določene podatke, ki jih želi uporabnik poudariti;</a:t>
            </a:r>
          </a:p>
          <a:p>
            <a:pPr algn="just"/>
            <a:r>
              <a:rPr lang="pl-PL" sz="2400" dirty="0"/>
              <a:t>Poznavanje te funkcije preglednic je ključnega pomena pri pripravi povzetkov in poročil.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XBlue.pl, 2023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DF4A928-11AE-6CB1-1BC5-F2ECFD7A8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46F5539-674B-0F8B-B027-69A248CFBFF2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804031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Najbolj pogosto uporabljena programska oprema za preglednice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55" y="1825625"/>
            <a:ext cx="10515600" cy="592378"/>
          </a:xfrm>
        </p:spPr>
        <p:txBody>
          <a:bodyPr>
            <a:normAutofit/>
          </a:bodyPr>
          <a:lstStyle/>
          <a:p>
            <a:r>
              <a:rPr lang="pl-PL" sz="3200" dirty="0"/>
              <a:t>Najbolj popularna programska oprema za preglednice: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https://zapier.com</a:t>
            </a:r>
          </a:p>
        </p:txBody>
      </p:sp>
      <p:pic>
        <p:nvPicPr>
          <p:cNvPr id="1026" name="Picture 2" descr="Microsoft Excel – Wikipedia, wolna encyklopedia">
            <a:extLst>
              <a:ext uri="{FF2B5EF4-FFF2-40B4-BE49-F238E27FC236}">
                <a16:creationId xmlns:a16="http://schemas.microsoft.com/office/drawing/2014/main" id="{20BE2011-6E79-607D-031E-DA97D616A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67" y="2403000"/>
            <a:ext cx="1102315" cy="102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207DF3A-57E7-937C-1114-F8AE0DA70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896" y="2403000"/>
            <a:ext cx="1026000" cy="1026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7BFAB92-D48A-7C1C-098F-48F537C5A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210" y="2402189"/>
            <a:ext cx="1026000" cy="1026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9A8EEFA-E402-53C7-FB63-ED701C01D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979" y="3627268"/>
            <a:ext cx="1026000" cy="1026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65DC694-7FAC-6A79-83BD-5E1B9A5AA8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604" t="19190" r="35697" b="21088"/>
          <a:stretch/>
        </p:blipFill>
        <p:spPr>
          <a:xfrm>
            <a:off x="8745323" y="3627268"/>
            <a:ext cx="939145" cy="1026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A2C247C-DCFB-022B-26B2-1B353233D2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0618" y="3627268"/>
            <a:ext cx="1824000" cy="1026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D8A44AF-7964-C7AC-8CAF-996DC87851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4311" y="4997225"/>
            <a:ext cx="1890568" cy="59237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2F7A269-9B5C-49F8-1BC0-74C2FA6C2D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1210" y="4716832"/>
            <a:ext cx="1026000" cy="10260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5E675FF-0D92-0316-9AB2-D48A0E97C8A3}"/>
              </a:ext>
            </a:extLst>
          </p:cNvPr>
          <p:cNvSpPr txBox="1"/>
          <p:nvPr/>
        </p:nvSpPr>
        <p:spPr>
          <a:xfrm>
            <a:off x="693855" y="2365006"/>
            <a:ext cx="25573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Excel;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69A60AA-C9AE-ED93-94EA-862EA599B227}"/>
              </a:ext>
            </a:extLst>
          </p:cNvPr>
          <p:cNvSpPr txBox="1"/>
          <p:nvPr/>
        </p:nvSpPr>
        <p:spPr>
          <a:xfrm>
            <a:off x="693853" y="2761960"/>
            <a:ext cx="32223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</a:t>
            </a: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Sheets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2D0A357-2EB6-F7A5-BFCD-91380323BCA0}"/>
              </a:ext>
            </a:extLst>
          </p:cNvPr>
          <p:cNvSpPr txBox="1"/>
          <p:nvPr/>
        </p:nvSpPr>
        <p:spPr>
          <a:xfrm>
            <a:off x="693853" y="3165603"/>
            <a:ext cx="32223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Zoho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Sheet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BD1BB3A-1AF5-6D5B-596F-FEB7372AC24E}"/>
              </a:ext>
            </a:extLst>
          </p:cNvPr>
          <p:cNvSpPr txBox="1"/>
          <p:nvPr/>
        </p:nvSpPr>
        <p:spPr>
          <a:xfrm>
            <a:off x="693853" y="3581709"/>
            <a:ext cx="32223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LibreOffice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401FD70-EB6A-91C3-5911-F75260EE7DE4}"/>
              </a:ext>
            </a:extLst>
          </p:cNvPr>
          <p:cNvSpPr txBox="1"/>
          <p:nvPr/>
        </p:nvSpPr>
        <p:spPr>
          <a:xfrm>
            <a:off x="693852" y="3985352"/>
            <a:ext cx="32223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CryptPad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Sheet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l-PL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B850308-AC73-2995-FD54-CAABD755E3F2}"/>
              </a:ext>
            </a:extLst>
          </p:cNvPr>
          <p:cNvSpPr txBox="1"/>
          <p:nvPr/>
        </p:nvSpPr>
        <p:spPr>
          <a:xfrm>
            <a:off x="693851" y="4361391"/>
            <a:ext cx="32223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Smartsheet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l-PL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2D35E85-2165-4D8B-DE29-DE77C684E551}"/>
              </a:ext>
            </a:extLst>
          </p:cNvPr>
          <p:cNvSpPr txBox="1"/>
          <p:nvPr/>
        </p:nvSpPr>
        <p:spPr>
          <a:xfrm>
            <a:off x="693850" y="4765034"/>
            <a:ext cx="32223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Quip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l-PL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80D6183C-59D5-0F0A-9858-E5CD0AC8B6F0}"/>
              </a:ext>
            </a:extLst>
          </p:cNvPr>
          <p:cNvSpPr txBox="1"/>
          <p:nvPr/>
        </p:nvSpPr>
        <p:spPr>
          <a:xfrm>
            <a:off x="693850" y="5157843"/>
            <a:ext cx="32223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pl-P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Airtable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FCE3BA1-E336-B8B9-D525-F55C6C073A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53403B5D-5407-5F61-4E07-7A8E6EBA27B1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50975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4" grpId="0"/>
      <p:bldP spid="15" grpId="0"/>
      <p:bldP spid="17" grpId="0"/>
      <p:bldP spid="18" grpId="0"/>
      <p:bldP spid="19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Najbolj pogosteje uporabljena programska oprema preglednic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55" y="1825625"/>
            <a:ext cx="10515600" cy="38383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sz="3200" dirty="0"/>
              <a:t>Najbolj priljubljena in najpogosteje uporabljena preglednica v podjetjih in izobraževalnih ustanovah je </a:t>
            </a:r>
            <a:r>
              <a:rPr lang="pl-PL" sz="3200" dirty="0">
                <a:solidFill>
                  <a:srgbClr val="1065AB"/>
                </a:solidFill>
              </a:rPr>
              <a:t>Excel</a:t>
            </a:r>
            <a:r>
              <a:rPr lang="pl-PL" sz="3200" dirty="0"/>
              <a:t>, ki je </a:t>
            </a:r>
            <a:r>
              <a:rPr lang="pl-PL" sz="3200" dirty="0">
                <a:solidFill>
                  <a:srgbClr val="1065AB"/>
                </a:solidFill>
              </a:rPr>
              <a:t>del paketa Microsoft Office</a:t>
            </a:r>
            <a:r>
              <a:rPr lang="pl-PL" sz="3200" dirty="0"/>
              <a:t>;</a:t>
            </a:r>
          </a:p>
          <a:p>
            <a:pPr algn="just"/>
            <a:r>
              <a:rPr lang="pl-PL" sz="3200" dirty="0"/>
              <a:t>Ponuja zelo obsežen nabor orodij ter se nenehno posodablja in izboljšuje; </a:t>
            </a:r>
          </a:p>
          <a:p>
            <a:pPr algn="just"/>
            <a:r>
              <a:rPr lang="pl-PL" sz="3200" dirty="0"/>
              <a:t>Ker gre za plačljivo orodje, se kot alternativa Excelu pogosto uporablja preglednica </a:t>
            </a:r>
            <a:r>
              <a:rPr lang="pl-PL" sz="3200" dirty="0">
                <a:solidFill>
                  <a:srgbClr val="1065AB"/>
                </a:solidFill>
              </a:rPr>
              <a:t>Calc</a:t>
            </a:r>
            <a:r>
              <a:rPr lang="pl-PL" sz="3200" dirty="0"/>
              <a:t> iz zbirke </a:t>
            </a:r>
            <a:r>
              <a:rPr lang="pl-PL" sz="3200" dirty="0">
                <a:solidFill>
                  <a:srgbClr val="1065AB"/>
                </a:solidFill>
              </a:rPr>
              <a:t>LibreOffice;</a:t>
            </a:r>
            <a:endParaRPr lang="pl-PL" sz="3200" dirty="0"/>
          </a:p>
          <a:p>
            <a:pPr algn="just"/>
            <a:r>
              <a:rPr lang="pl-PL" sz="3200" dirty="0"/>
              <a:t>Ta program je Microsoftovemu izdelku zelo podoben, vendar nima nekaterih naprednejših funkcij, zato se pogosteje uporablja za osebne namene in med študenti.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XBlue.pl, 2023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5F8127F-ED51-5D2D-26B2-4595FD8C9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9A68A99-C0C4-141D-13D8-D7F43AD854F3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78761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Povzetek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l-SI" sz="2000" dirty="0"/>
              <a:t>Logistika je proces fizičnega pretoka blaga/storitev in pripadajočih informacij; </a:t>
            </a:r>
          </a:p>
          <a:p>
            <a:r>
              <a:rPr lang="sl-SI" sz="2000" dirty="0"/>
              <a:t>Preglednice so računalniški programi za izvajanje raznovrstnih, pogosto zapletenih izračunov;</a:t>
            </a:r>
          </a:p>
          <a:p>
            <a:r>
              <a:rPr lang="sl-SI" sz="2000" dirty="0"/>
              <a:t>Uporabljajo se za prikaz številskih podatkov v tabelah in grafikonih, kar je zelo uporabno pri upravljanju logističnih in dobavnih procesov; </a:t>
            </a:r>
          </a:p>
          <a:p>
            <a:r>
              <a:rPr lang="sl-SI" sz="2000" dirty="0"/>
              <a:t>Preglednice ponujajo številna enostavna orodja za analizo logističnih podatkov; </a:t>
            </a:r>
          </a:p>
          <a:p>
            <a:r>
              <a:rPr lang="sl-SI" sz="2000" dirty="0"/>
              <a:t>Najpogosteje uporabljana preglednica je MS Excel.</a:t>
            </a:r>
          </a:p>
          <a:p>
            <a:endParaRPr lang="pl-PL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FF8D262-E6CC-4888-7595-DBC4F45FD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E4687FA-FA7E-17A4-C2F2-37C16B24DAEC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1959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Avtorji: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Katarzyna Grzybowska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Katarzyna Ragin-Skorecka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Katarzyna Siemieniak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Piotr Cyplik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Jędrzej Jankowski-Guzy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Adrianna Toboła-Walaszczyk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Končna verzija: Junij 2025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3EEB721-8886-CA0E-7CBA-5EEE29ED0F4F}"/>
              </a:ext>
            </a:extLst>
          </p:cNvPr>
          <p:cNvSpPr txBox="1"/>
          <p:nvPr/>
        </p:nvSpPr>
        <p:spPr>
          <a:xfrm>
            <a:off x="6450609" y="6262550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4C1D2CC-7927-7B07-F2C4-D6A25107F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458" y="6171000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za vašo pozornost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4183854-FD8E-CC4A-9764-CBF082C49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7CBF86D-7928-871F-5FB1-9D5E97242D18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2C8AB6D-2DD1-E1E0-93A8-EC82DB8116A6}"/>
              </a:ext>
            </a:extLst>
          </p:cNvPr>
          <p:cNvSpPr txBox="1"/>
          <p:nvPr/>
        </p:nvSpPr>
        <p:spPr>
          <a:xfrm>
            <a:off x="6469269" y="6231720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Osnovne informacije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022" y="1509836"/>
            <a:ext cx="6053174" cy="3838328"/>
          </a:xfrm>
        </p:spPr>
        <p:txBody>
          <a:bodyPr>
            <a:noAutofit/>
          </a:bodyPr>
          <a:lstStyle/>
          <a:p>
            <a:pPr algn="just"/>
            <a:r>
              <a:rPr lang="pl-PL" dirty="0"/>
              <a:t>Management podatkov:</a:t>
            </a:r>
          </a:p>
          <a:p>
            <a:pPr lvl="1" algn="just"/>
            <a:r>
              <a:rPr lang="sl-SI" dirty="0">
                <a:solidFill>
                  <a:srgbClr val="1065AB"/>
                </a:solidFill>
              </a:rPr>
              <a:t>Podatki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/>
              <a:t>so </a:t>
            </a:r>
            <a:r>
              <a:rPr lang="en-US" dirty="0" err="1"/>
              <a:t>vir</a:t>
            </a:r>
            <a:r>
              <a:rPr lang="en-US" dirty="0"/>
              <a:t>, ki se </a:t>
            </a:r>
            <a:r>
              <a:rPr lang="en-US" dirty="0" err="1"/>
              <a:t>obravnava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sredstvo</a:t>
            </a:r>
            <a:r>
              <a:rPr lang="en-US" dirty="0"/>
              <a:t> </a:t>
            </a:r>
            <a:r>
              <a:rPr lang="en-US" dirty="0" err="1"/>
              <a:t>podjetja</a:t>
            </a:r>
            <a:r>
              <a:rPr lang="en-US" dirty="0"/>
              <a:t>. </a:t>
            </a:r>
            <a:r>
              <a:rPr lang="en-US" dirty="0" err="1"/>
              <a:t>Imajo</a:t>
            </a:r>
            <a:r>
              <a:rPr lang="en-US" dirty="0"/>
              <a:t> ne le </a:t>
            </a:r>
            <a:r>
              <a:rPr lang="en-US" dirty="0" err="1"/>
              <a:t>operativni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taktični</a:t>
            </a:r>
            <a:r>
              <a:rPr lang="en-US" dirty="0"/>
              <a:t> </a:t>
            </a:r>
            <a:r>
              <a:rPr lang="en-US" dirty="0" err="1"/>
              <a:t>pomen</a:t>
            </a:r>
            <a:r>
              <a:rPr lang="en-US" dirty="0"/>
              <a:t>, ki </a:t>
            </a:r>
            <a:r>
              <a:rPr lang="en-US" dirty="0" err="1"/>
              <a:t>omogoča</a:t>
            </a:r>
            <a:r>
              <a:rPr lang="en-US" dirty="0"/>
              <a:t> </a:t>
            </a:r>
            <a:r>
              <a:rPr lang="en-US" dirty="0" err="1"/>
              <a:t>učinkovito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tekočih</a:t>
            </a:r>
            <a:r>
              <a:rPr lang="en-US" dirty="0"/>
              <a:t> </a:t>
            </a:r>
            <a:r>
              <a:rPr lang="en-US" dirty="0" err="1"/>
              <a:t>dejavnosti</a:t>
            </a:r>
            <a:r>
              <a:rPr lang="en-US" dirty="0"/>
              <a:t>, </a:t>
            </a:r>
            <a:r>
              <a:rPr lang="en-US" dirty="0" err="1"/>
              <a:t>temveč</a:t>
            </a:r>
            <a:r>
              <a:rPr lang="en-US" dirty="0"/>
              <a:t> </a:t>
            </a:r>
            <a:r>
              <a:rPr lang="en-US" dirty="0" err="1"/>
              <a:t>vse</a:t>
            </a:r>
            <a:r>
              <a:rPr lang="en-US" dirty="0"/>
              <a:t> </a:t>
            </a:r>
            <a:r>
              <a:rPr lang="en-US" dirty="0" err="1"/>
              <a:t>bolj</a:t>
            </a:r>
            <a:r>
              <a:rPr lang="en-US" dirty="0"/>
              <a:t> </a:t>
            </a:r>
            <a:r>
              <a:rPr lang="en-US" dirty="0" err="1"/>
              <a:t>strateški</a:t>
            </a:r>
            <a:r>
              <a:rPr lang="en-US" dirty="0"/>
              <a:t> </a:t>
            </a:r>
            <a:r>
              <a:rPr lang="en-US" dirty="0" err="1"/>
              <a:t>pomen</a:t>
            </a:r>
            <a:r>
              <a:rPr lang="en-US" dirty="0"/>
              <a:t>, </a:t>
            </a:r>
            <a:r>
              <a:rPr lang="en-US" dirty="0" err="1"/>
              <a:t>saj</a:t>
            </a:r>
            <a:r>
              <a:rPr lang="en-US" dirty="0"/>
              <a:t> </a:t>
            </a:r>
            <a:r>
              <a:rPr lang="en-US" dirty="0" err="1"/>
              <a:t>omogočajo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in </a:t>
            </a:r>
            <a:r>
              <a:rPr lang="en-US" dirty="0" err="1"/>
              <a:t>ohranjanje</a:t>
            </a:r>
            <a:r>
              <a:rPr lang="en-US" dirty="0"/>
              <a:t> </a:t>
            </a:r>
            <a:r>
              <a:rPr lang="en-US" dirty="0" err="1"/>
              <a:t>konkurenčnosti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trgu</a:t>
            </a:r>
            <a:r>
              <a:rPr lang="en-US" dirty="0"/>
              <a:t>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2010</a:t>
            </a:r>
          </a:p>
        </p:txBody>
      </p:sp>
      <p:pic>
        <p:nvPicPr>
          <p:cNvPr id="26" name="Obraz 25" descr="Lupa przedstawiająca spadek wydajności">
            <a:extLst>
              <a:ext uri="{FF2B5EF4-FFF2-40B4-BE49-F238E27FC236}">
                <a16:creationId xmlns:a16="http://schemas.microsoft.com/office/drawing/2014/main" id="{B7A5A748-F514-AB41-9729-3E7BAF6D5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6" y="1688976"/>
            <a:ext cx="5221346" cy="3480047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E28716DB-6828-60EC-E317-562B50C59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1DD6110-B24F-36B7-39BB-9E76AE36550C}"/>
              </a:ext>
            </a:extLst>
          </p:cNvPr>
          <p:cNvSpPr txBox="1"/>
          <p:nvPr/>
        </p:nvSpPr>
        <p:spPr>
          <a:xfrm>
            <a:off x="6481232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17897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Osnovne informacije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7" y="1853529"/>
            <a:ext cx="6053174" cy="3150941"/>
          </a:xfrm>
        </p:spPr>
        <p:txBody>
          <a:bodyPr>
            <a:noAutofit/>
          </a:bodyPr>
          <a:lstStyle/>
          <a:p>
            <a:pPr algn="just"/>
            <a:r>
              <a:rPr lang="pl-PL" dirty="0"/>
              <a:t>Management podatkov:</a:t>
            </a:r>
          </a:p>
          <a:p>
            <a:pPr lvl="1"/>
            <a:r>
              <a:rPr lang="en-US" dirty="0" err="1"/>
              <a:t>Sodobne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(</a:t>
            </a:r>
            <a:r>
              <a:rPr lang="en-US" dirty="0" err="1"/>
              <a:t>podjetja</a:t>
            </a:r>
            <a:r>
              <a:rPr lang="en-US" dirty="0"/>
              <a:t>, </a:t>
            </a:r>
            <a:r>
              <a:rPr lang="en-US" dirty="0" err="1"/>
              <a:t>institucije</a:t>
            </a:r>
            <a:r>
              <a:rPr lang="en-US" dirty="0"/>
              <a:t>) </a:t>
            </a:r>
            <a:r>
              <a:rPr lang="en-US" dirty="0" err="1"/>
              <a:t>delujejo</a:t>
            </a:r>
            <a:r>
              <a:rPr lang="en-US" dirty="0"/>
              <a:t> v </a:t>
            </a:r>
            <a:r>
              <a:rPr lang="en-US" dirty="0" err="1"/>
              <a:t>vse</a:t>
            </a:r>
            <a:r>
              <a:rPr lang="en-US" dirty="0"/>
              <a:t> </a:t>
            </a:r>
            <a:r>
              <a:rPr lang="en-US" dirty="0" err="1"/>
              <a:t>bolj</a:t>
            </a:r>
            <a:r>
              <a:rPr lang="en-US" dirty="0"/>
              <a:t> </a:t>
            </a:r>
            <a:r>
              <a:rPr lang="en-US" dirty="0" err="1">
                <a:solidFill>
                  <a:srgbClr val="1065AB"/>
                </a:solidFill>
              </a:rPr>
              <a:t>zapletenem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informacijskem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/>
              <a:t>okolju</a:t>
            </a:r>
            <a:r>
              <a:rPr lang="en-US" dirty="0"/>
              <a:t> z </a:t>
            </a:r>
            <a:r>
              <a:rPr lang="en-US" dirty="0" err="1"/>
              <a:t>dinamičnim</a:t>
            </a:r>
            <a:r>
              <a:rPr lang="en-US" dirty="0"/>
              <a:t> </a:t>
            </a:r>
            <a:r>
              <a:rPr lang="en-US" dirty="0" err="1"/>
              <a:t>razvojem</a:t>
            </a:r>
            <a:r>
              <a:rPr lang="en-US" dirty="0"/>
              <a:t> </a:t>
            </a:r>
            <a:r>
              <a:rPr lang="en-US" dirty="0" err="1"/>
              <a:t>informacijskih</a:t>
            </a:r>
            <a:r>
              <a:rPr lang="en-US" dirty="0"/>
              <a:t> </a:t>
            </a:r>
            <a:r>
              <a:rPr lang="en-US" dirty="0" err="1"/>
              <a:t>storitev</a:t>
            </a:r>
            <a:r>
              <a:rPr lang="sl-SI" dirty="0"/>
              <a:t>;</a:t>
            </a:r>
          </a:p>
          <a:p>
            <a:pPr lvl="1"/>
            <a:r>
              <a:rPr lang="pl-PL" dirty="0">
                <a:solidFill>
                  <a:srgbClr val="1065AB"/>
                </a:solidFill>
              </a:rPr>
              <a:t>Število virov </a:t>
            </a:r>
            <a:r>
              <a:rPr lang="pl-PL" dirty="0"/>
              <a:t>za pridobivanje uporabni informacij </a:t>
            </a:r>
            <a:r>
              <a:rPr lang="pl-PL" dirty="0">
                <a:solidFill>
                  <a:srgbClr val="1065AB"/>
                </a:solidFill>
              </a:rPr>
              <a:t>narašča</a:t>
            </a:r>
            <a:r>
              <a:rPr lang="pl-PL" dirty="0"/>
              <a:t>.</a:t>
            </a:r>
          </a:p>
        </p:txBody>
      </p:sp>
      <p:pic>
        <p:nvPicPr>
          <p:cNvPr id="3" name="Obraz 2" descr="Obraz zawierający zrzut ekranu, projekt graficzny, design&#10;&#10;Opis wygenerowany automatycznie">
            <a:extLst>
              <a:ext uri="{FF2B5EF4-FFF2-40B4-BE49-F238E27FC236}">
                <a16:creationId xmlns:a16="http://schemas.microsoft.com/office/drawing/2014/main" id="{C3866769-719A-6460-307D-07C06B800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32" y="1613659"/>
            <a:ext cx="5448148" cy="3630680"/>
          </a:xfrm>
          <a:prstGeom prst="rect">
            <a:avLst/>
          </a:prstGeom>
        </p:spPr>
      </p:pic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A7E452E2-09C9-C3B7-54C4-BFB3BC79CC28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2010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C00E9DB-EF99-85FD-1C84-7D414F5CA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FD04FA5-231E-82E1-770A-48DB639E4DAD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6720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Osnovne informacije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022" y="1509836"/>
            <a:ext cx="5970835" cy="3838328"/>
          </a:xfrm>
        </p:spPr>
        <p:txBody>
          <a:bodyPr>
            <a:noAutofit/>
          </a:bodyPr>
          <a:lstStyle/>
          <a:p>
            <a:pPr algn="just"/>
            <a:r>
              <a:rPr lang="pl-PL" dirty="0"/>
              <a:t>Management podatkov:</a:t>
            </a:r>
          </a:p>
          <a:p>
            <a:pPr lvl="1"/>
            <a:r>
              <a:rPr lang="en-US" dirty="0" err="1"/>
              <a:t>Uveljavljanje</a:t>
            </a:r>
            <a:r>
              <a:rPr lang="en-US" dirty="0"/>
              <a:t> </a:t>
            </a:r>
            <a:r>
              <a:rPr lang="en-US" dirty="0" err="1"/>
              <a:t>posebnega</a:t>
            </a:r>
            <a:r>
              <a:rPr lang="en-US" dirty="0"/>
              <a:t> </a:t>
            </a:r>
            <a:r>
              <a:rPr lang="en-US" dirty="0" err="1"/>
              <a:t>značaja</a:t>
            </a:r>
            <a:r>
              <a:rPr lang="en-US" dirty="0"/>
              <a:t> </a:t>
            </a:r>
            <a:r>
              <a:rPr lang="en-US" dirty="0" err="1"/>
              <a:t>informacij</a:t>
            </a:r>
            <a:r>
              <a:rPr lang="sl-SI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proizvodnega</a:t>
            </a:r>
            <a:r>
              <a:rPr lang="en-US" dirty="0"/>
              <a:t> </a:t>
            </a:r>
            <a:r>
              <a:rPr lang="en-US" dirty="0" err="1"/>
              <a:t>dejavnika</a:t>
            </a:r>
            <a:r>
              <a:rPr lang="en-US" dirty="0"/>
              <a:t>. </a:t>
            </a:r>
            <a:r>
              <a:rPr lang="en-US" dirty="0" err="1"/>
              <a:t>Podatki</a:t>
            </a:r>
            <a:r>
              <a:rPr lang="en-US" dirty="0"/>
              <a:t> so </a:t>
            </a:r>
            <a:r>
              <a:rPr lang="en-US" dirty="0" err="1"/>
              <a:t>poseben</a:t>
            </a:r>
            <a:r>
              <a:rPr lang="en-US" dirty="0"/>
              <a:t> </a:t>
            </a:r>
            <a:r>
              <a:rPr lang="en-US" dirty="0" err="1"/>
              <a:t>vir</a:t>
            </a:r>
            <a:r>
              <a:rPr lang="en-US" dirty="0"/>
              <a:t> </a:t>
            </a:r>
            <a:r>
              <a:rPr lang="en-US" dirty="0" err="1"/>
              <a:t>zaradi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splošnih</a:t>
            </a:r>
            <a:r>
              <a:rPr lang="en-US" dirty="0"/>
              <a:t> </a:t>
            </a:r>
            <a:r>
              <a:rPr lang="en-US" dirty="0" err="1"/>
              <a:t>lastnosti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so</a:t>
            </a:r>
            <a:r>
              <a:rPr lang="sl-SI" dirty="0"/>
              <a:t>:</a:t>
            </a:r>
            <a:r>
              <a:rPr lang="en-US" dirty="0"/>
              <a:t> </a:t>
            </a:r>
            <a:r>
              <a:rPr lang="sl-SI" dirty="0">
                <a:solidFill>
                  <a:srgbClr val="1065AB"/>
                </a:solidFill>
              </a:rPr>
              <a:t>neoprijemljivost, občutljivost na izkrivljanje, raznolikost funkcij in velika raznolikost.</a:t>
            </a:r>
            <a:endParaRPr lang="pl-PL" dirty="0">
              <a:solidFill>
                <a:srgbClr val="1065AB"/>
              </a:solidFill>
            </a:endParaRPr>
          </a:p>
        </p:txBody>
      </p:sp>
      <p:pic>
        <p:nvPicPr>
          <p:cNvPr id="3" name="Obraz 2" descr="Obraz zawierający Grafika, logo, diagram, Czcionka&#10;&#10;Opis wygenerowany automatycznie">
            <a:extLst>
              <a:ext uri="{FF2B5EF4-FFF2-40B4-BE49-F238E27FC236}">
                <a16:creationId xmlns:a16="http://schemas.microsoft.com/office/drawing/2014/main" id="{19856350-F5F9-CD8E-7400-E7F05D7A6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1" y="1819921"/>
            <a:ext cx="4096418" cy="4096418"/>
          </a:xfrm>
          <a:prstGeom prst="rect">
            <a:avLst/>
          </a:prstGeom>
        </p:spPr>
      </p:pic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EF4B9D22-B23D-3584-C546-2637BB5B63FC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2010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DC45330-A94A-26A2-D2EF-19EB1FBA6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3D53ABF-D940-D83D-3996-6E50DC57DFB9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88862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Osnovne informacije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7" y="1853529"/>
            <a:ext cx="6053174" cy="4192164"/>
          </a:xfrm>
        </p:spPr>
        <p:txBody>
          <a:bodyPr>
            <a:noAutofit/>
          </a:bodyPr>
          <a:lstStyle/>
          <a:p>
            <a:pPr algn="just"/>
            <a:r>
              <a:rPr lang="pl-PL" dirty="0"/>
              <a:t>Management podatkov:</a:t>
            </a:r>
          </a:p>
          <a:p>
            <a:pPr lvl="1" algn="just"/>
            <a:r>
              <a:rPr lang="sl-SI" dirty="0"/>
              <a:t>Hiter razvoj </a:t>
            </a:r>
            <a:r>
              <a:rPr lang="sl-SI" dirty="0">
                <a:solidFill>
                  <a:srgbClr val="1065AB"/>
                </a:solidFill>
              </a:rPr>
              <a:t>informacijskih tehnologij </a:t>
            </a:r>
            <a:r>
              <a:rPr lang="sl-SI" dirty="0"/>
              <a:t>in njihova uporaba pri praktičnem izvajanju informacijskih procesov</a:t>
            </a:r>
            <a:r>
              <a:rPr lang="pl-PL" dirty="0"/>
              <a:t>;</a:t>
            </a:r>
          </a:p>
          <a:p>
            <a:pPr lvl="1" algn="just"/>
            <a:r>
              <a:rPr lang="sl-SI" dirty="0"/>
              <a:t>Uporaba sodobnih informacijskih tehnologij povzroča posebna področja in izzive pri upravljanju in analizi podatkov glede na izbrane tehnologije in </a:t>
            </a:r>
            <a:r>
              <a:rPr lang="sl-SI" dirty="0">
                <a:solidFill>
                  <a:srgbClr val="1065AB"/>
                </a:solidFill>
              </a:rPr>
              <a:t>IT rešitve</a:t>
            </a:r>
            <a:r>
              <a:rPr lang="sl-SI" dirty="0"/>
              <a:t>.</a:t>
            </a:r>
            <a:endParaRPr lang="pl-PL" dirty="0"/>
          </a:p>
        </p:txBody>
      </p:sp>
      <p:pic>
        <p:nvPicPr>
          <p:cNvPr id="7" name="Obraz 6" descr="Obraz zawierający koło zębate, krąg, wyroby z metalu, design&#10;&#10;Opis wygenerowany automatycznie">
            <a:extLst>
              <a:ext uri="{FF2B5EF4-FFF2-40B4-BE49-F238E27FC236}">
                <a16:creationId xmlns:a16="http://schemas.microsoft.com/office/drawing/2014/main" id="{38D6A8F3-2CDD-A54A-95FB-02F4A8EE6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03" y="1924850"/>
            <a:ext cx="5348089" cy="3008300"/>
          </a:xfrm>
          <a:prstGeom prst="rect">
            <a:avLst/>
          </a:prstGeom>
        </p:spPr>
      </p:pic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89AA5BFD-DF59-88AD-8D90-97E9678B9A71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2010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427081B-DC2E-09AA-2669-D7590539A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9E25B09-3A42-A5AA-90D7-5C744CF3E819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52156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in management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7" y="1853529"/>
            <a:ext cx="11273658" cy="4192164"/>
          </a:xfrm>
        </p:spPr>
        <p:txBody>
          <a:bodyPr>
            <a:noAutofit/>
          </a:bodyPr>
          <a:lstStyle/>
          <a:p>
            <a:pPr algn="just"/>
            <a:r>
              <a:rPr lang="sl-SI" dirty="0"/>
              <a:t>Analiza in upravljanje podatkov vključujeta naslednje dejavnosti:</a:t>
            </a:r>
          </a:p>
          <a:p>
            <a:pPr marL="0" indent="0" algn="just">
              <a:buNone/>
            </a:pPr>
            <a:endParaRPr lang="pl-PL" dirty="0"/>
          </a:p>
          <a:p>
            <a:pPr lvl="1" algn="just"/>
            <a:r>
              <a:rPr lang="sl-SI" dirty="0"/>
              <a:t>Analiza in upravljanje podatkov vključujeta naslednje dejavnosti</a:t>
            </a:r>
            <a:r>
              <a:rPr lang="pl-PL" dirty="0"/>
              <a:t>;</a:t>
            </a:r>
          </a:p>
          <a:p>
            <a:pPr lvl="1" algn="just"/>
            <a:endParaRPr lang="en-US" dirty="0"/>
          </a:p>
          <a:p>
            <a:pPr lvl="1" algn="just"/>
            <a:r>
              <a:rPr lang="sl-SI" dirty="0"/>
              <a:t>znotraj tehnološke, organizacijske in kadrovske ravni, ki vplivajo na izvedbo teh funkcij</a:t>
            </a:r>
            <a:r>
              <a:rPr lang="pl-PL" dirty="0"/>
              <a:t>.</a:t>
            </a:r>
            <a:endParaRPr lang="en-US" dirty="0"/>
          </a:p>
          <a:p>
            <a:pPr lvl="1" algn="just"/>
            <a:endParaRPr lang="pl-PL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8EC26B17-728F-12C7-EAAF-7D3283D6DD19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2010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3346384-002C-6A6F-C53C-0CEC1867B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0597183-76BF-7F1E-1A22-F8BB42F0A77D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05818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Kvalitativne lastnosti informacij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7" y="1853529"/>
            <a:ext cx="9942007" cy="4384711"/>
          </a:xfrm>
        </p:spPr>
        <p:txBody>
          <a:bodyPr>
            <a:noAutofit/>
          </a:bodyPr>
          <a:lstStyle/>
          <a:p>
            <a:pPr algn="just"/>
            <a:r>
              <a:rPr lang="sl-SI" dirty="0"/>
              <a:t>Kvalitativne lastnosti informacij vključujejo</a:t>
            </a:r>
            <a:r>
              <a:rPr lang="en-US" dirty="0"/>
              <a:t>:</a:t>
            </a:r>
            <a:endParaRPr lang="pl-PL" dirty="0"/>
          </a:p>
          <a:p>
            <a:pPr lvl="1" algn="just"/>
            <a:r>
              <a:rPr lang="sl-SI" dirty="0"/>
              <a:t>relativnost – informacije ustrezajo potrebam prejemnika;</a:t>
            </a:r>
          </a:p>
          <a:p>
            <a:pPr lvl="1" algn="just"/>
            <a:r>
              <a:rPr lang="sl-SI" dirty="0"/>
              <a:t>natančnost – informacije ustrezajo znanju prejemnika in natančno opisujejo temo; </a:t>
            </a:r>
          </a:p>
          <a:p>
            <a:pPr lvl="1" algn="just"/>
            <a:r>
              <a:rPr lang="sl-SI" dirty="0"/>
              <a:t>ažurnost – usklajenost z dinamiko sprememb; </a:t>
            </a:r>
          </a:p>
          <a:p>
            <a:pPr lvl="1" algn="just"/>
            <a:r>
              <a:rPr lang="sl-SI" dirty="0"/>
              <a:t>celovitost – vsebujejo dovolj podatkov za pretvorbo v znanje, odvisno od potreb uporabnika.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8EC26B17-728F-12C7-EAAF-7D3283D6DD19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2010</a:t>
            </a:r>
          </a:p>
        </p:txBody>
      </p:sp>
      <p:sp>
        <p:nvSpPr>
          <p:cNvPr id="3" name="Gwiazda: 5 punktów 2">
            <a:extLst>
              <a:ext uri="{FF2B5EF4-FFF2-40B4-BE49-F238E27FC236}">
                <a16:creationId xmlns:a16="http://schemas.microsoft.com/office/drawing/2014/main" id="{E9C5626A-08E9-B839-B3FE-C860DF23026B}"/>
              </a:ext>
            </a:extLst>
          </p:cNvPr>
          <p:cNvSpPr/>
          <p:nvPr/>
        </p:nvSpPr>
        <p:spPr>
          <a:xfrm>
            <a:off x="8327255" y="1342159"/>
            <a:ext cx="488271" cy="4660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Gwiazda: 5 punktów 5">
            <a:extLst>
              <a:ext uri="{FF2B5EF4-FFF2-40B4-BE49-F238E27FC236}">
                <a16:creationId xmlns:a16="http://schemas.microsoft.com/office/drawing/2014/main" id="{FCCACB4C-D9F6-D8B7-3ABE-EBEFE15DEDCB}"/>
              </a:ext>
            </a:extLst>
          </p:cNvPr>
          <p:cNvSpPr/>
          <p:nvPr/>
        </p:nvSpPr>
        <p:spPr>
          <a:xfrm>
            <a:off x="8941294" y="1342158"/>
            <a:ext cx="488271" cy="4660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: 5 punktów 7">
            <a:extLst>
              <a:ext uri="{FF2B5EF4-FFF2-40B4-BE49-F238E27FC236}">
                <a16:creationId xmlns:a16="http://schemas.microsoft.com/office/drawing/2014/main" id="{48DA9572-F287-CAD9-A561-3F5B8147B2FE}"/>
              </a:ext>
            </a:extLst>
          </p:cNvPr>
          <p:cNvSpPr/>
          <p:nvPr/>
        </p:nvSpPr>
        <p:spPr>
          <a:xfrm>
            <a:off x="9555333" y="1342158"/>
            <a:ext cx="488271" cy="4660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: 5 punktów 8">
            <a:extLst>
              <a:ext uri="{FF2B5EF4-FFF2-40B4-BE49-F238E27FC236}">
                <a16:creationId xmlns:a16="http://schemas.microsoft.com/office/drawing/2014/main" id="{530B6F70-D53E-4C70-4A12-6C2A7D1D643A}"/>
              </a:ext>
            </a:extLst>
          </p:cNvPr>
          <p:cNvSpPr/>
          <p:nvPr/>
        </p:nvSpPr>
        <p:spPr>
          <a:xfrm>
            <a:off x="10169372" y="1342157"/>
            <a:ext cx="488271" cy="4660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Gwiazda: 5 punktów 9">
            <a:extLst>
              <a:ext uri="{FF2B5EF4-FFF2-40B4-BE49-F238E27FC236}">
                <a16:creationId xmlns:a16="http://schemas.microsoft.com/office/drawing/2014/main" id="{FDA885AD-1C1F-4252-ABA7-8506AC4A7E95}"/>
              </a:ext>
            </a:extLst>
          </p:cNvPr>
          <p:cNvSpPr/>
          <p:nvPr/>
        </p:nvSpPr>
        <p:spPr>
          <a:xfrm>
            <a:off x="10783411" y="1342156"/>
            <a:ext cx="488271" cy="466079"/>
          </a:xfrm>
          <a:prstGeom prst="star5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36BF6C0-9F5D-2029-E18F-CD7846C8B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0B91BD07-BFA8-35ED-590A-DB207FAB965E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28147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Kvalitativne lastnosti informacij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57" y="1853528"/>
            <a:ext cx="10145503" cy="4526951"/>
          </a:xfrm>
        </p:spPr>
        <p:txBody>
          <a:bodyPr>
            <a:noAutofit/>
          </a:bodyPr>
          <a:lstStyle/>
          <a:p>
            <a:pPr algn="just"/>
            <a:r>
              <a:rPr lang="sl-SI" dirty="0"/>
              <a:t>Kvalitativne lastnosti informacij vključujejo </a:t>
            </a:r>
            <a:r>
              <a:rPr lang="en-US" dirty="0"/>
              <a:t>:</a:t>
            </a:r>
            <a:endParaRPr lang="pl-PL" dirty="0"/>
          </a:p>
          <a:p>
            <a:pPr lvl="1" algn="just"/>
            <a:r>
              <a:rPr lang="sl-SI" dirty="0"/>
              <a:t>usklajenost – podatki so skladni in forma ustreza vsebini; </a:t>
            </a:r>
          </a:p>
          <a:p>
            <a:pPr lvl="1" algn="just"/>
            <a:r>
              <a:rPr lang="sl-SI" dirty="0"/>
              <a:t>ustreznost – pravilna predstavitev omogoča pravilno razlago; </a:t>
            </a:r>
          </a:p>
          <a:p>
            <a:pPr lvl="1" algn="just"/>
            <a:r>
              <a:rPr lang="sl-SI" dirty="0"/>
              <a:t>dostopnost – informacije so dostopne kadarkoli; </a:t>
            </a:r>
          </a:p>
          <a:p>
            <a:pPr lvl="1" algn="just"/>
            <a:r>
              <a:rPr lang="sl-SI" dirty="0"/>
              <a:t>verodostojnost – potrjujejo resničnost podatkov; </a:t>
            </a:r>
          </a:p>
          <a:p>
            <a:pPr lvl="1" algn="just"/>
            <a:r>
              <a:rPr lang="sl-SI" dirty="0"/>
              <a:t>skladnost – informacije so povezane z drugimi informacijami v ustreznem kontekstu.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8EC26B17-728F-12C7-EAAF-7D3283D6DD19}"/>
              </a:ext>
            </a:extLst>
          </p:cNvPr>
          <p:cNvSpPr txBox="1">
            <a:spLocks/>
          </p:cNvSpPr>
          <p:nvPr/>
        </p:nvSpPr>
        <p:spPr>
          <a:xfrm>
            <a:off x="536837" y="6473982"/>
            <a:ext cx="4580467" cy="19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Szymonik, 2010</a:t>
            </a:r>
          </a:p>
        </p:txBody>
      </p:sp>
      <p:sp>
        <p:nvSpPr>
          <p:cNvPr id="3" name="Gwiazda: 5 punktów 2">
            <a:extLst>
              <a:ext uri="{FF2B5EF4-FFF2-40B4-BE49-F238E27FC236}">
                <a16:creationId xmlns:a16="http://schemas.microsoft.com/office/drawing/2014/main" id="{983C5941-8211-C5E8-ED83-703525DC55C9}"/>
              </a:ext>
            </a:extLst>
          </p:cNvPr>
          <p:cNvSpPr/>
          <p:nvPr/>
        </p:nvSpPr>
        <p:spPr>
          <a:xfrm>
            <a:off x="8327255" y="1342159"/>
            <a:ext cx="488271" cy="4660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Gwiazda: 5 punktów 5">
            <a:extLst>
              <a:ext uri="{FF2B5EF4-FFF2-40B4-BE49-F238E27FC236}">
                <a16:creationId xmlns:a16="http://schemas.microsoft.com/office/drawing/2014/main" id="{10230766-5A51-E089-29A0-F20A8709F231}"/>
              </a:ext>
            </a:extLst>
          </p:cNvPr>
          <p:cNvSpPr/>
          <p:nvPr/>
        </p:nvSpPr>
        <p:spPr>
          <a:xfrm>
            <a:off x="8941294" y="1342158"/>
            <a:ext cx="488271" cy="4660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Gwiazda: 5 punktów 6">
            <a:extLst>
              <a:ext uri="{FF2B5EF4-FFF2-40B4-BE49-F238E27FC236}">
                <a16:creationId xmlns:a16="http://schemas.microsoft.com/office/drawing/2014/main" id="{033AF149-6BEA-C68D-CB0D-5566318854F9}"/>
              </a:ext>
            </a:extLst>
          </p:cNvPr>
          <p:cNvSpPr/>
          <p:nvPr/>
        </p:nvSpPr>
        <p:spPr>
          <a:xfrm>
            <a:off x="9555333" y="1342158"/>
            <a:ext cx="488271" cy="4660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: 5 punktów 7">
            <a:extLst>
              <a:ext uri="{FF2B5EF4-FFF2-40B4-BE49-F238E27FC236}">
                <a16:creationId xmlns:a16="http://schemas.microsoft.com/office/drawing/2014/main" id="{9B330B23-4EF7-8BAC-A3CE-43E85C31B582}"/>
              </a:ext>
            </a:extLst>
          </p:cNvPr>
          <p:cNvSpPr/>
          <p:nvPr/>
        </p:nvSpPr>
        <p:spPr>
          <a:xfrm>
            <a:off x="10169372" y="1342157"/>
            <a:ext cx="488271" cy="4660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: 5 punktów 8">
            <a:extLst>
              <a:ext uri="{FF2B5EF4-FFF2-40B4-BE49-F238E27FC236}">
                <a16:creationId xmlns:a16="http://schemas.microsoft.com/office/drawing/2014/main" id="{635B90FA-8551-2408-A284-D84F15FCD737}"/>
              </a:ext>
            </a:extLst>
          </p:cNvPr>
          <p:cNvSpPr/>
          <p:nvPr/>
        </p:nvSpPr>
        <p:spPr>
          <a:xfrm>
            <a:off x="10783411" y="1342156"/>
            <a:ext cx="488271" cy="466079"/>
          </a:xfrm>
          <a:prstGeom prst="star5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63BCF32-2AE2-E187-747F-005C66A3C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661" y="6187905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B069A130-F088-45CB-487E-4264DA0F33AA}"/>
              </a:ext>
            </a:extLst>
          </p:cNvPr>
          <p:cNvSpPr txBox="1"/>
          <p:nvPr/>
        </p:nvSpPr>
        <p:spPr>
          <a:xfrm>
            <a:off x="6469269" y="6187905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9483286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70E5D6E1-57F4-4511-A184-0CCE1E819C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2446</Words>
  <Application>Microsoft Office PowerPoint</Application>
  <PresentationFormat>Panoramiczny</PresentationFormat>
  <Paragraphs>191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Arial</vt:lpstr>
      <vt:lpstr>Calibri</vt:lpstr>
      <vt:lpstr>Tahoma</vt:lpstr>
      <vt:lpstr>Motyw pakietu Office</vt:lpstr>
      <vt:lpstr>1_Motyw pakietu Office</vt:lpstr>
      <vt:lpstr>Napredna uporaba preglednic za analizo logističnih podatkov</vt:lpstr>
      <vt:lpstr>Agenda</vt:lpstr>
      <vt:lpstr>Osnovne informacije</vt:lpstr>
      <vt:lpstr>Osnovne informacije</vt:lpstr>
      <vt:lpstr>Osnovne informacije</vt:lpstr>
      <vt:lpstr>Osnovne informacije</vt:lpstr>
      <vt:lpstr>Analiza in management podatkov</vt:lpstr>
      <vt:lpstr>Kvalitativne lastnosti informacij</vt:lpstr>
      <vt:lpstr>Kvalitativne lastnosti informacij</vt:lpstr>
      <vt:lpstr>Pomen podatkov za logistiko</vt:lpstr>
      <vt:lpstr>Pomen podatkov za logistiko</vt:lpstr>
      <vt:lpstr>Definicije logistike</vt:lpstr>
      <vt:lpstr>The importance of data for logistics</vt:lpstr>
      <vt:lpstr>Definicija podatkov</vt:lpstr>
      <vt:lpstr>Analiza podatkov</vt:lpstr>
      <vt:lpstr>Preglednice in njihove funkcije</vt:lpstr>
      <vt:lpstr>Najpomembnejše funkcionalnosti preglednic</vt:lpstr>
      <vt:lpstr>Najpomembnejša orodja preglednic</vt:lpstr>
      <vt:lpstr>Najpomembnejša orodja preglednic</vt:lpstr>
      <vt:lpstr>The most important tools provided by spreadsheets</vt:lpstr>
      <vt:lpstr>Najpomembnejša orodja preglednic</vt:lpstr>
      <vt:lpstr>Najbolj pogosto uporabljena programska oprema za preglednice</vt:lpstr>
      <vt:lpstr>Najbolj pogosteje uporabljena programska oprema preglednic</vt:lpstr>
      <vt:lpstr>Povzetek</vt:lpstr>
      <vt:lpstr>Avtorji:  Katarzyna Grzybowska Katarzyna Ragin-Skorecka Katarzyna Siemieniak Piotr Cyplik Michał Adamczak Jędrzej Jankowski-Guzy Adrianna Toboła-Walaszczyk  Končna verzija: Junij 2025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KRS</cp:lastModifiedBy>
  <cp:revision>56</cp:revision>
  <dcterms:created xsi:type="dcterms:W3CDTF">2023-07-06T12:09:08Z</dcterms:created>
  <dcterms:modified xsi:type="dcterms:W3CDTF">2025-10-28T10:44:32Z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