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5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8" r:id="rId24"/>
    <p:sldId id="262" r:id="rId25"/>
    <p:sldId id="279" r:id="rId26"/>
    <p:sldId id="280" r:id="rId27"/>
    <p:sldId id="278" r:id="rId28"/>
    <p:sldId id="266" r:id="rId29"/>
    <p:sldId id="334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PL!$B$25</c:f>
              <c:strCache>
                <c:ptCount val="1"/>
                <c:pt idx="0">
                  <c:v>Dział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PL!$C$25:$F$25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8-49C1-9875-9FB5428EF9AF}"/>
            </c:ext>
          </c:extLst>
        </c:ser>
        <c:ser>
          <c:idx val="1"/>
          <c:order val="1"/>
          <c:tx>
            <c:strRef>
              <c:f>PL!$B$26</c:f>
              <c:strCache>
                <c:ptCount val="1"/>
                <c:pt idx="0">
                  <c:v>Dział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PL!$C$26:$F$26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8-49C1-9875-9FB5428EF9AF}"/>
            </c:ext>
          </c:extLst>
        </c:ser>
        <c:ser>
          <c:idx val="2"/>
          <c:order val="2"/>
          <c:tx>
            <c:strRef>
              <c:f>PL!$B$27</c:f>
              <c:strCache>
                <c:ptCount val="1"/>
                <c:pt idx="0">
                  <c:v>Dział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PL!$C$27:$F$27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8-49C1-9875-9FB5428EF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PL!$B$25</c:f>
              <c:strCache>
                <c:ptCount val="1"/>
                <c:pt idx="0">
                  <c:v>Dział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PL!$C$25:$F$25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445C-B641-0E85F3D5D70E}"/>
            </c:ext>
          </c:extLst>
        </c:ser>
        <c:ser>
          <c:idx val="1"/>
          <c:order val="1"/>
          <c:tx>
            <c:strRef>
              <c:f>PL!$B$26</c:f>
              <c:strCache>
                <c:ptCount val="1"/>
                <c:pt idx="0">
                  <c:v>Dział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PL!$C$26:$F$26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445C-B641-0E85F3D5D70E}"/>
            </c:ext>
          </c:extLst>
        </c:ser>
        <c:ser>
          <c:idx val="2"/>
          <c:order val="2"/>
          <c:tx>
            <c:strRef>
              <c:f>PL!$B$27</c:f>
              <c:strCache>
                <c:ptCount val="1"/>
                <c:pt idx="0">
                  <c:v>Dział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PL!$C$27:$F$27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445C-B641-0E85F3D5D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PL!$G$24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8-4C9F-B82E-B0280BDD2D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8-4C9F-B82E-B0280BDD2D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18-4C9F-B82E-B0280BDD2D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PL!$B$25:$B$27</c:f>
              <c:strCache>
                <c:ptCount val="3"/>
                <c:pt idx="0">
                  <c:v>Dział 1</c:v>
                </c:pt>
                <c:pt idx="1">
                  <c:v>Dział 2</c:v>
                </c:pt>
                <c:pt idx="2">
                  <c:v>Dział 3</c:v>
                </c:pt>
              </c:strCache>
            </c:strRef>
          </c:cat>
          <c:val>
            <c:numRef>
              <c:f>PL!$G$25:$G$27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18-4C9F-B82E-B0280BDD2D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strRef>
              <c:f>Podsumowanie!$AD$3:$AO$3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Podsumowanie!$AD$4:$AO$4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0E-4F07-A349-ADBD6DF96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Podsumowanie!$AR$3</c:f>
              <c:strCache>
                <c:ptCount val="1"/>
                <c:pt idx="0">
                  <c:v>Cena otwarcia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Podsumowanie!$AR$4:$AR$15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5-4ED3-BE2B-2AE20DCD25E9}"/>
            </c:ext>
          </c:extLst>
        </c:ser>
        <c:ser>
          <c:idx val="1"/>
          <c:order val="1"/>
          <c:tx>
            <c:strRef>
              <c:f>Podsumowanie!$AS$3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Podsumowanie!$AS$4:$AS$15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5-4ED3-BE2B-2AE20DCD25E9}"/>
            </c:ext>
          </c:extLst>
        </c:ser>
        <c:ser>
          <c:idx val="2"/>
          <c:order val="2"/>
          <c:tx>
            <c:strRef>
              <c:f>Podsumowanie!$AT$3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Podsumowanie!$AT$4:$AT$15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5-4ED3-BE2B-2AE20DCD25E9}"/>
            </c:ext>
          </c:extLst>
        </c:ser>
        <c:ser>
          <c:idx val="3"/>
          <c:order val="3"/>
          <c:tx>
            <c:strRef>
              <c:f>Podsumowanie!$AU$3</c:f>
              <c:strCache>
                <c:ptCount val="1"/>
                <c:pt idx="0">
                  <c:v>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Podsumowanie!$AU$4:$AU$15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D5-4ED3-BE2B-2AE20DCD2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Podsumowanie!$AR$25</c:f>
              <c:strCache>
                <c:ptCount val="1"/>
                <c:pt idx="0">
                  <c:v>Dostawca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Podsumowanie!$AQ$26:$AQ$30</c:f>
              <c:strCache>
                <c:ptCount val="5"/>
                <c:pt idx="0">
                  <c:v>Cena</c:v>
                </c:pt>
                <c:pt idx="1">
                  <c:v>Jakość</c:v>
                </c:pt>
                <c:pt idx="2">
                  <c:v>Terminowość</c:v>
                </c:pt>
                <c:pt idx="3">
                  <c:v>Kondycja finansowa</c:v>
                </c:pt>
                <c:pt idx="4">
                  <c:v>CSR</c:v>
                </c:pt>
              </c:strCache>
            </c:strRef>
          </c:cat>
          <c:val>
            <c:numRef>
              <c:f>Podsumowanie!$AR$26:$AR$30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7-42EE-9FE5-089794B48589}"/>
            </c:ext>
          </c:extLst>
        </c:ser>
        <c:ser>
          <c:idx val="1"/>
          <c:order val="1"/>
          <c:tx>
            <c:strRef>
              <c:f>Podsumowanie!$AS$25</c:f>
              <c:strCache>
                <c:ptCount val="1"/>
                <c:pt idx="0">
                  <c:v>Dostawca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Podsumowanie!$AQ$26:$AQ$30</c:f>
              <c:strCache>
                <c:ptCount val="5"/>
                <c:pt idx="0">
                  <c:v>Cena</c:v>
                </c:pt>
                <c:pt idx="1">
                  <c:v>Jakość</c:v>
                </c:pt>
                <c:pt idx="2">
                  <c:v>Terminowość</c:v>
                </c:pt>
                <c:pt idx="3">
                  <c:v>Kondycja finansowa</c:v>
                </c:pt>
                <c:pt idx="4">
                  <c:v>CSR</c:v>
                </c:pt>
              </c:strCache>
            </c:strRef>
          </c:cat>
          <c:val>
            <c:numRef>
              <c:f>Podsumowanie!$AS$26:$AS$30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7-42EE-9FE5-089794B48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'[Analiza zwierzaków_zebranie zarządu.xlsx]Podsumowanie'!$AC$6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'[Analiza zwierzaków_zebranie zarządu.xlsx]Podsumowanie'!$AD$3:$AO$3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'[Analiza zwierzaków_zebranie zarządu.xlsx]Podsumowanie'!$AD$6:$AO$6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7-4025-8187-6B075802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'[Analiza zwierzaków_zebranie zarządu.xlsx]Podsumowanie'!$AC$7</c:f>
              <c:strCache>
                <c:ptCount val="1"/>
                <c:pt idx="0">
                  <c:v>Retnowność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'[Analiza zwierzaków_zebranie zarządu.xlsx]Podsumowanie'!$AD$3:$AO$3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'[Analiza zwierzaków_zebranie zarządu.xlsx]Podsumowanie'!$AD$7:$AO$7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7-4025-8187-6B075802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>
          <cx:tx>
            <cx:txData>
              <cx:f>Podsumowanie!$AR$34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>
          <cx:axisId val="2"/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2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800"/>
          </a:p>
        </cx:txPr>
      </cx:axis>
      <cx:axis id="2">
        <cx:valScaling max="1" min="0"/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8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'[Analiza zwierzaków_zebranie zarządu.xlsx]Podsumowanie'!$AU$52:$AU$56</cx:f>
        <cx:nf>'[Analiza zwierzaków_zebranie zarządu.xlsx]Podsumowanie'!$AU$51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'[Analiza zwierzaków_zebranie zarządu.xlsx]Podsumowanie'!$AV$52:$AV$56</cx:f>
        <cx:nf>'[Analiza zwierzaków_zebranie zarządu.xlsx]Podsumowanie'!$AV$51</cx:nf>
        <cx:lvl ptCount="5" formatCode="Standardowy" name="Wartość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>
          <cx:tx>
            <cx:txData>
              <cx:f>'[Analiza zwierzaków_zebranie zarządu.xlsx]Podsumowanie'!$AV$51</cx:f>
              <cx:v>Wartość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1HrZjuU4tt2vJPLZyhIpSiIbXfeBlHTmODEP+SJExiCSmkmJGh4N+Cfs33H/l3dU3WpXZneX20Ab
cAeQSERoOCT33muvtfb588v8p5fq7dl8muuqsX96mX/+LIeh+9NPP9kX+VY/2y+1ejGtbd+HLy9t
/VP7/q5e3n56Nc+TaoqfsI/ITy/y2Qxv8+f/+DO8rXhrj+3L86Da5mp8M8v1mx2rwf7Btb976dPz
a62aRNnBqJcB/fy5Gr+9VbZUb58/vTWDGpbbpXv7+fN3t33+9NOPL/ubD/5UwdqG8RWeDdEXjH2K
4jD2f/lBnz9VbVP852WMvzDfZ34c4r9e/vWjL55rePyh1V8+Hf+ZZf2yqOfXV/NmLWzsl///9vnv
tvLz5+Pd508v7dgMH2dYwHH+/PmyhRN4/vxJ2Vb8ekW0Hxu5PP6y85++P/7/+PMPf4Cz+OEvv4vQ
jwf3f7r0NwGa1FtVtt3HEv+lQcJfgsBnMQnpr1EIvgsSir9ggnHM/PC3xPhddB7+2TX9QYR+eMcP
UXq4/PeK0l/+R/U//5stfzurf0ER+RAfFCMS/RAY+oUxggPiU/brz2+f+bv4/OW//7KaP86XP4jN
757/IS43UBL/TtVTP//lv/7ri4ewLzRk2I9R+PeKB/tfMEAf89GvV30AwL9BuNM/ubI/CNP3r/gh
Uqd/swoCxB//5RCHWOQHMWbfY1v4JSA4QgHGfycu/8w6/iAm//vxH+Jx5P9/V84/qOrfk4Lvbvm/
JQX4C8IkihEL/opbvyMFiH0hvg9RodH3MfmtN//jdfz9YPz23Hdr/n/d6v8xDfgrX0qeh+f0F6L1
Oybwx1d/2SDwvx8e/Y6vfbfN305w9/rzZ8QAfP5K3z5e8R0U/XZMvx7vXx94e7bDz58x+YJIGMc0
CiPfDwHyPn+a3j6uILiCMaMsCklIkI8gak1rBgnsj3yhQcRCRgNKId6Ufv5k2/HjEsCm7wO1jYF2
0DAI4anf9gbrWIq2+etB/Ofvn5qxvmxVM9ifPwPYQivsfr3xY6WxTyjBHzzTDwmNSEBhfd3L8zUw
aLgf/ZcYeaSIoE8KlQ9nbx4OpekyTf2DQTeu62tBvEDgYEmaKc5ybPcVVRyVMo0DuUGFFqN5HfSY
BEG5K7EWXljzpW14Hs3baCSZq550dCrmq0rtFB24tkgEuBW+8UVZb5sySJb1a4yeiXeRRy5DFRKL
GzIS+XyslNBjx/vhuZMj1yPjaMHP9SMaVr5Yj5eW8om89JHlus5TFzjulnu5Wl6U9li6nYVPCFTi
DYVwY5/o+us8BGIMlox2113/0Iz6+mtd3HaL4XQ+YXajmk0wHIKl5DGrhEKx6OhVYy/qiUeh5thu
PDsJhA2PsE6YOXndVdhuY1YkXpzEYchz72tTnRheYBFdIgedNPHC2/ixg5fi8eyia0ZKHiSqe26R
5ERn+bgdcpW0od33RuBm5DnzBfVbPsqT8TY93QeGir7aWf+pjA+6lAky193KxKQ1d0HNMdk79B7b
7dAQ3nXzmzMsC7zgeizDPZEnaUy6jC1v7HGcQ75GSRlO3K1N2tCCazJuitznMxEhgqCFSPhDNHAC
e9R9uamDh8bE3OAnXFgRB7u8yJYpTwKaDcoecHxy2PGSPKj6hQU+t24fxlWiWMnXdt3W3nTuvZ1a
exEGMZdYc5/NfJjZbs1jYaUSePF5wWTaqJxXkRKrj9PcVCeMr2oyQxDmJLaJ8QNYq79TAYPTrXgl
+6SlOnHbJbiZmORRRXcmL4Sx1YkskWjGdR/UvfDzE41uljgXVb0mLnQnNno8KgM+4Ynn+TUbIzGi
kdu+5rI8NiQZPN7rHWKKa3rLWDIHdwEJL50cr9bgzIJOyK4RvoSjGs+zOVLtLtfCcNkNYlJ1uvbn
Lih4SMpjva68Nx5v6brrTPvqZBbH2UKPMbnX+ZVUiSoyY3besAnoV6J5TdXeNTM3zcIrKJFJK04d
u0Z6SGe/yRZMN1avaVfd0RKSppyEnufUXwsxzrnIJyNa5h38puBN03DVVlxqkzYBE6Yvdp7amk5e
BmYUSK7pGM2JX/vcX0pRFs9xsInGxG6W3J0GP+npve4DTrpa83GW29CItb1fozjtj00XcfxEi/xC
zrPAqoPkhXptRz6z+lAptKnws1nfA3zXV/DG5XIyU5rbMut7tKldeKCm3oRERMjjysqSy8Bmq+kF
XdOGbVVAD7brt8M03U7Da2AjXjTz1qkHSvuEzNUmluWmjc2DR2peO587fy87lHrzWTXPhDVHv78d
7YbqiasQstFUwtnpqy73Q/ci12+x3wqcVzzMIfXYtyq4Wpfq2pmAL2QSOaRUB+cdtXe50txUi+hn
cpjUkpV+vC+Lm5CufGxM1qEqlSHegpWhIUWdFd55QSeqSwohMPuqVRtVvztAotiHXDJ7fy7TpsZZ
0IW7svtm40BIV2WUNMlMXBoiti/c3UTcHssh8fGV9nvOgnMdyWxeUbqOa0rCak8ALgrTb9wanHIb
Z35ecFKandI+X72DwUXESzVpPiu7zc36TddjMsaPq4zao7ET5fMgn12QRrruU+0ax4eqwOkQs0Y0
KIJyGcoxwyvJeRwhwm3QST7lBHFrJA9YWSR1Z/crik8hm+oLEka309x1G5QHEQ/b5dKYctd0SAni
qBPr+krWCnO8RPOGhZ45tXvPE3jmFD/6vXpxqpI89GhWsDne41DdYyCoG114L0xGhzgsqv3s4YON
8rs6LM2miU2TRKYKt02Iue/q3eLdLKVWorLMpTQokgbrDDvP8qqjXkJssKSRAiCfdZ/5dHxDdg15
W4eT6MJy3pWMqjRi6qaE1tUrB/URDCK3Lnpsl4ozXHe8GeRT3CPFA5+WsE/1XmifbQHaayrGsitE
E/aXZN160q2iYK7hVT6Pu54rVelkHFvh+lryuQtbQOLRZV4XzZxc4cozqTQJq9u9bOYyiYdFhKZG
iezVu+3FyEiXgu9QJXPV+rs+0m82XQY4wb5T23YZR+4tWIl+UT0fho0NH4b8aQY6z+lQ8nGqLknu
lbwlZb5ls3ld0th4Ml2lvlyXeeTVwurd4Kad1L6QtO9fsBqupoV8k6QgVyyEDm5Kb9yMRikxxfO4
Hzv/bUbQ9foegDFfLnJfZcNg4zSWxYaYLKzi7mLs43cAt55HyNAdVSvgm5yuK9XH16OpLhgCsFes
47gaxjPKY7cJ7Knyq2Wj8IoAvalL2yXPiFrH1Mzsrpybfl/Fy1ftpm94qee0WykE1kWicwj2W9/a
yVT8IzMM5i6Hih7qe5vju9UvURL29Fqax2HWUAHMAogFzXb2AZOHWC7bBZAknAgUB5EPfT0kNW5l
4tZ12Djt6J3nGsqLAuqDmWkXo2AvpT8etKpsNlF8X8SxPGkV59vcaQDA4aWvi3GPg5ZbOBxeo0bv
xynxC6MFKs192LbVSfboYQopTTyWA2dA9a6ypt9Oab/YgueFXIXEbkimiJANnasLaIYXOSnkOV91
eKHRhRko4n0NBInN9XPYR05Q2r6G/einE8EAWpCjc+AJE7IibWR7DAJXJFG1NOlQBtPZr8nNUpTh
Nmo66CABtBelV2Ehp3asim6IzMuNNj7d+D25mDphsD9ZnuvOTwbrh3yiMtyHS0DEOAylIN20nXNb
7MYZ+jHctiS+Ue6Y6+I+isuaD0dqYgotLxqy1U28o3q4MHAzdFTqMj0EfQq7Aw7Yt3vYnc50/MpW
fEMmPxJE14OI3HAMvWDILJuOTLfu5Np+5+Mhq9VyW2r2bEZ6gYnbeCa4BG84CQbdZghzjbfE7mnu
kgmoYNfOfIJmhHELXOgQVlttjk2wo7jYzJoKbGZReaMAalnQpM+tGIuscpIX9bpDw/PapRM6ROPZ
9qsIGp/XgJjhFCdF259Jta/kV4leovYQoLeAnZncGCANFexA2hta33gqzkBRnI3FsMlzXeyK5sh8
b+OV75G+KIfuonY11IlMbcnzDidjdOnQfliKpOvkrmr3XdFkjt7kU8unptn6heIDIs9LaPhczHsX
hFscTEnZ5NvFb3jNDtWgvjZD/ewFhoc1JG+ZAc7wwhsy5ChwilF06MGop6Uqsxqi50Zu1oP1ehFD
fF1bHMr+Gih0PJmHFrjrwNbMi752/Zzm0UWP7N5ybC5tV95Gwyp6yH6/3gd9lI7uyTpzLfV5XiW3
+Taq6gx4Dqd65YH0kgHC7oBSOUKAEl+Oo59FZE7sJI/xFKSt3aP1um1KPsU4JZ5/IP4hQu0tQYPm
IWOXoJxSSXxeootwYantn1hXJz4KhA7zhIWb1WN73yzcueVCeyNX6Ghrb7tCYQP3aTcd5osfPrqx
FDPQibrJDAI6wdDBNfsdcO2Zbkk3XKq5FQhqqGFrYvKTHDpRr+ccd1sXrmkR77D8JucY8nXlpuYe
6Ip57rkPSeX0jvpXftml4yh57nBiohdZZsE4pzPEqpoHUDAnypZknV9LG3JbguBaCZfj2+h3fFlB
JJkqnaGLRfGURISXLNXmUBTPzmRzful3IVdAO6uTq2pBSXuK6aaMHuzGIAPU5mqV1+Pk8XG883DI
GxQCyt3nkScKYPxsHdIKWl1efxQM2lVKJxTnYlXnPh9E69yFNeXFQhJVx2kZ060NF9BVVcf9uDjL
Go63I5ucxIYjvd6PjnHoy4kmhbCVz9s8EnNH07jd9Yu8VBPhuoBV4BBoapQOs+JAXRTauUgKGlwU
4SVqLzsC3c679ItrSi7dFIHU8neS7fsJHZl6wnMtfGUyP9iwOhB+pPfTTBLnl4ktaWKm10gd8zgS
tbmiNQgAB5+afy1lmWA4zy6eMtVbYL2lYGuTBWTgi5eLwu+uXbncRN2FI/M+QKANZbxtbJfqoNn5
VKaenZOOYDHQ09iOD9RrN8F8CLxDLHXWywJ41yN0Lz4uq9DRZdmAQhsuJN0RVXBPR/vKD/Y+PkEx
6mgVpTNJX6+irvVW1Y9Lc4HQugO908ZXapyTvtWcFV+jAgjBFB66/HnUTIDadNE5MDmszy8yFN/1
hRSD6zMF6qvHknAFWUtbiMBjaNwdIdAb4iBrlzNGU7IsHg+wPDfduOtAXpTB3jQkG/1T0YMgnIDn
rpsxqpOcbpVztzi+nYH5BHJKWVjxINoGo9563odoYBbU+m4c9kvX3NpaJ5UueEVAjTazsLFKZ9Pd
DB65zXO0Ueu3uQ8vMCj4OWMVuAorypr5EMNSA3SfA0oQOQCqWUiieEhRtC3Bkpg7L5nnQ+2PSeGu
l0Fy572sdkqrAXiNsnkiQcFOrN/OZkwasCByte1Qt9E6zkxU9Tys5LkIatHQ+nIm0G2l5bI9N/XT
ROkmKrqdBzXQF/hcT/pbqwDaURGnSxEf+6Y+zLsAwAvpc4FverpuYzluYntc1zwJZQRq4q6bl51n
it0Shke8M5HZMLLu49g7rFEuWO2JCjR87UaQkO0NwELm9famWSvu5yipbZ2BRLn3ZbEjkbnqoDEH
tD/WfZMU5f0CjsLcHhbUJn3RifA6jG9DO4gOl3xRuODLUj4yXRwqac5jmcWBL2zUbfJyTJmErtvi
q9g/ItZt/CUXPioVVzH5WlM4enI20jvFgI2oIFnjxQNoxuXkVJsUs0k1YZue6TT2hQrDuzlUkKwD
sEnwhIoi5lEdvM644vEIIbb3uIJGU/QHmXuvC/XSmTW8beiVitcrChKyrtvUo0/avyqYScP2dY5u
7fpodLDXtAT+exfl75XqwHcggPYMcMOKTrss6FUj2rG9cooc0PLeuzDDBZgWoBKKcH7pNEnp0u66
wSBoJyaLYiCyVYrpPPDajClezElW0HKQSWRpMxvODwuduT9nU2HPlWoUNwYcCfdIl/q8hhs2Qeqx
FTJZC9eccVikvot3EYuSgFyreutPvog+0n298EAwDcA5XFClOdlXjZ/cI7JclbjJUPOkmSckUOVQ
dcB932b2sFT+ofAD4cj7AM5R053bYMrqXAs776J5X0wg2QjeV+UCRyUzExzBTkl6/5Qvm5ICXa1o
qupvfpOnlZFHj4RPSLKLvJhEGRdX8qOTzTZVwbXfF5pbcrGG2zCG1jkDb8G1iCsQpkX8YU3twubk
vxug2AqP6QQ0o6irLXhmfXtHq3Gvq1IYP0Oh2bYSTqE03GsbEURQxbjfx/kkXDwf25hBJyKC2QuP
XkUAgETAWL1qgsdWbZFm+7Jlm1Z2R78liQY11uUHG0jYvbzKl8tAGgBYANfg3IX1oW3wTTuBVrwM
1vam8w6D3re1TaAqoOSuVU747EP7Md+YHG8J7kUwLcnQBUAV30e5Lbqct3L55toQMiJP8rrkqsi5
8uvMw/hG9XfQR41+yNm3Mf4mh4uY3dZ4StdlEXWD9vW4Y3W9AXst6hPkPa69fFDg2pi1hV6zJkE/
b4ugzZa1SlxtsyZIerSfmmKrVS3YDY2ygnCKsgjOX2rB8iO5jOy5XT+E5iCaAuzRWrTY7c1yU5Vg
d9ipSegUbRbYI4rLbacm2MO0rcMLBOIuHqctMQ0oHlCkTp9UHaZRi/dBRkLQV0iAMzGUAB64551U
9w7MKpVf1iPmV2trNpUawEi8HSp60l2fmLUUU3Hj4wOVY1boR6ZIOq94Z8cp6wK7i9V4gmrgwfJa
MKBsBG06KM7VwD/AQUx9jppdqyEoFoClyLNp/GBe2WqvZkzAUAZOGPXclVdlPmcYqErjs5dyDJLQ
StF2FV/CMlv9B5SrtJqWl16+V6WX4mAPsjIdzEEbELfWZVV7aCZ3mKOV4/nWqjffHwWUG89nA2o9
SkLW8tnlaY0xL/DlbAF5ZMP9ZoUWQYQXPcXhkkgGHgDA6gIO41B1IKfPZWG2S0hhJw1AKgNBp6+u
10ruVGPTYmnBJgMNtGiQ/pUwbtzXFfic5VkHrZhVyNEohYZya2V7tQzmOrLwCEjSus4vCqfFyzCs
Oa/9+OA1NmNTBjYIaHOfxwBHJe1F+9YC9EFbskuY+kEG3hBwVrtzcPuIPOFq3jGVFaCVGTgAYwVm
aWj2ttqoqUxDt4k64DgFkLjmHLYRX+NDoHZFLU8NbgQdz9OS7215QRjczBJSZI6Bm9eDrUKG1ID9
QxCYOuS0lAPvS7fVsGE7HdhUJqw1W0cbPi0XXa+4lOBC0leKFV9GcOaaCRzofkPqZWM+WFT3Xs0P
Vq5bLcfEczgbweHVFbA5prZ0TDrf8ByqdPRwaoYR6OLTCrlslpfSsDTq7Nbh5wJZqI0VnKl6G/db
HCUx9Gq/5PUmqDwx9A9euAnGCiiU5R0cw9ydptUHE64XzZRNrhFaDadZn9XyHCsn+rbgH6YvQwAX
FPAGUN3lNbDvElT7viFrRqstCk+TaXmx7KfhuHqVoPFjOJdcR1PSFltWnYdo58EsY1KtaOY+nRqX
jPd6WoRykP3DsQaK0beHLjrhaoGjgxZMz/7SA3LuKTDpbsi3Hblv7DkPhy2ePT40t134tXNMVLA2
X11UHlhMhYH5iOOoPkXr2XdhWlS8AOk0Vi9E3a/TsouDabsMuZAjFIEdnwJ2Vaw+DwqdgpQBMrOp
ophrZziOj1rtSv+ib7sUBjqrv2znquAjWIrwrZ90Yd6uPi0L8Lt4TZboxoX7DuzZYq6g2xx67ysy
rSCA/t1+iICJ6xdTl0mpi9dgeKvYrQUZNdbX3bRsKvQs+5vVfJvYuJlKIEIoSAnYatQFW39+jNgq
hkFte3Xo5d4vogy+e7Qrg0Ig1XDtecclx6m1ElQ6FWGXWMCeIQanht4MU8+h0WHAPQV5VyfFGgrw
xWV4ClDFdRsdqvUNLdAFyCIW9BybXUAAgb0ZzDE+hX3SY7dRc343tC5r4i51aPjaAhf9sHs9ktXg
fq7rTQi4NdIKJjwvDcB4MFDhYbAB/GWzls0pKquP4HMUljcqDvca9TsHY7MIZgzAu4pIbfKhFm7K
mHyup/YULWDgpFFdZhh1MKZYBZ0SBTMgOqdjMfNuAqhYdVLr11AvKaPNYfBOXX87A5MJljGZCwXn
89ULpajGQ0C7DIyhBSiqWy5tMG1y32zWgX1YKtAz+gcXfih3mzg0H6zrTktnRM1gelOfF7rcxUOf
5f3Ig7XgcaG3YDCOTBDW7cOy44x6XKInKWfgaTeyPFFUiLVW9wPkUpznSdVcdeiy6W7J/M317c7S
DjyTJem9CSZ5kTDFoSGt8Ib3rkuXfio4mDxHmH3yGl/lUw1B1GlUTNyzLEXL4+oeljgJ4y16zMeX
uObMzWkUNhtX3LUtuakeV3O2gFmzj/lK3F0Jmrr0/cuucwL1A9i9634iD9EQp6Yck3Wk18X6PNVQ
XC09tMYeHTiYpVclBg0p2LiL8+HEXcC7+naVXYpW1XK6mKfZX+8rCe5YBD09XMTU2G0PZlDBGBjb
T2s7JrkBkINW22FvS6cwbedvK8hFou+X6cxwsqAoWXC971Gb5tXAWf8QaJhCRdXTBMZcLJnwA3ek
xcIHZ2+qEB2Ape9pj8ChivwMD1OCqwsa633hx1lTqt0QHr3hwGhx74Dzh4CLJH8wIAnG2WzKfoC+
peH0DTTtIp3jBnxu7zYE6a29/aJd2swsAVWZNLW+IzCJazsNYpDwZp7EgKdN01zq8pZ2bWoZWHWT
zYp8EaVSfM5zIDv0VjYhZz7ZSL8+ILC9ESu3Q/RIZgkEUm6nmJ4mVB7D6GodQAG3YF+C+PNNnsnC
Sxp6G7E81fSp6h9GHd0tZn4Z65WziwYREYw9t9EhaHEKBmvi3L4bDmsdg03diArfxapLy+GOHYZO
nkfZZbi/xP4slujg+olLH8bb+U2LzwpJx6vgLl8bxEMnoSqB0IEZ7N7L2J5t2WzkKjfauYccPj20
0dVk6iyGOZg/DrsFBYmTa9L1r9bq1FB7MKB9VqMPQ5RIqo5xow+SwDj5A/7PGvpJH84CPH7BluPg
8l0YDnzSUmACXnYP1eU2YG7uIA7rkrnAgBhxewJufoGeoBFu3QsgQWSvi/HorxvlzjO7VeRGZgga
LnKv0Ik9eS7VfWxIYmi29g+6uqL6cllqMVzWLT70EZ+uu2FbyN3AMnuHyK50J5xvS2+jF25ZKfq6
4hT8j+i5r9aXskbZ7AGzkySzOBBosJa7EDRRpJJlBC+8qTdeF0J/f6sR2Ueq36LWZsuoH3Q/8xa4
E0zuwNKNryZ6OYDBUUc3az0evKneFH02Ab4Pqz41H98j6JZrBV8g6K1+ZgvmYd9mA8xkSI2TGKHU
eRj8x4sVR+nH4KNdy2yemlTDJL533a4EsgFzw70PA4ceOiwOgUbNFcTmpoHEKFqYkBd7RWCoCw2+
MfOm6m0SzXZr52oX5E/e+h41EvTZDJ2xExbLx9qV6WrjpO1hKIoABmpe5tFRmQIctzmdWhg5ziOY
epcz9Z6L+MZjzTXBV2Q4kokmJYy4bQvOZ4TBzX2g/4uLM9uOFNaa9BNpLUkMgluGJEenp/J0wyqX
bWYESELA03ekz999uvuGSmd5ZNDeO+ILKSgHrVqibec7/FEYkjTrmnnik7O9gVqve5ao/Juub+jm
064Wr44c44J9UFlFyvzldr5gLXBhJg8bJrfmTtfXHoMAxxolcONtuYxEz2KhBszsGGMH+zE0f/3K
TcrWZGzAWh/qpGh1Jj41LzEEz/hj32dXQO248RgcV+WhCv5IFsQKeEA6bwTOVhvTFc8uP1UfIpfX
SqJhoXHd6jvZfUrvvbdhpLvym4woll1+HxZzXNlPjxxD4yUlfykFvWiZZxr3NuHfNrwrN/aK7ht4
iYoVqb6EadNgHvc1TFpSQ9Jc4H6XqOquTliJdoJkFAUdfmpcl/5LL/4U3U/vlvGUXzvIYY2zXmvG
ohVV0m3m1LZ+VHYKs/mj9Nckpyba1GFayph1XTy1JKXtFm/uv2BQd4ENMz8vn6W3HgM3PISO2FNz
DuY/a11AOoCWgt7Ohq9+9+P1OAfHoAp2NTRg1e7yfos9VNcRsprbwtDMo8kB3YFeG7RK6pbkGSQG
VgAskbgsGOfsEHm+uUiDoVawxLT+3rZ3YpAr1vV6X7Zlws1yEK49Fu28N6R8AnYdtPZ+1uQf12E6
CnPc6AY1U2d6aI/bICNGofbBaNXdlBZB6mqxI337PE/1tyg3CBfACtZu523f7ZyV43stFszV85Uq
J1LDN59UFGA2CGAZaXe5kmpCK/XiBXC5m7ho82gAdNGP48UJ89eVPxDh7iomT/jC09C0sGTwV7ya
7fk2MMCSf9c+zl2z7gUPDe6vGaLXgMEHU/0P2qh9x4c/Xejs6jHKH42BlJe7w8ELv9im49BU2aQV
SKSjWpy9HdSfpodaBfigNq9tQ7NGkm9BHBUH4ZMcYDLROg6Ye61yepV2L9FuuHmt0TrwqFNjppc5
pWt3hvB+Yh55rPl6UJM8FGUbFxytIzQBObBsMhlV9k4Kc7Dl1fmSEH0tbf8KWB44Lb68oxM6cM6e
nMKcQAScRzP9LP2uLQBebH42BO6hVNtu8GxWBOVJ+lB7qqgoh0s5nziWs4IU0cAEhH/4kp71D47J
gbOc5OpGbOK7XAbHcGEJFVhpvHBOKiMipuDGdhuJJVYpNumnYDH/nFwnp8afDrbB9akftwkFpu2h
5I0PAmVtdSDJ28/cVfA22clCIIS38Bg2porXPo+CKQoBfpjOPIIXSSfeZRSthOPohHh+zCFSE87e
9GaPNYoWI9uz8JxINqB1CP0LQyDpcpGg+zwMYIfgTsZt/mBtG5lquNdsOgsBLouyg5kVJor3wCqI
+H6RBJOc8b2XtF3lfljRTft5WlQYuFuZeo3/MBuzE3y5JyA38vuRzNGKhhmI0vzUlOH7FBToe200
2j+sdaG7gc8yNq2Kr9KgO8HNLxlNK4yOo3vq4Cv2xD0zrj+WjgBA+TOh2axq51BEI5YAsyceXOY8
9eHObev3sn0ZQg7omJK1zXdbD9iHu1PUzP23W950b33suTootGSkPKEtsZN66W9PXommTpnDJn4C
4Eu9XLJp3RIJ8qhv+siftkgCDmqFiLeZvwDyS5w8SJa+xeMZins2z0m/ogfNLEaTXOoP3ch9WbPE
17Ba62xQdl/rFq7ee6BRmyaI0UVB9nNPYiN3CzSLDp0AjBKLm6O34JjGbFUPWpeXZl2SHOfddeH7
YrhWUFuAWuS+AIDUpUNQxTkb9+RmwhXkBYtmIpt7n918Z7trpjvP3U4eqDOQFyeckDuW4+Zek6Yh
UVuZa5HvFZt3uRUnXhWpx4s9C8F3qTkqINFDD4mKCsSbHnYuQ/HkJp6kfxx4f827Ipk+A9yQBmTg
zSqC0g4sSL718oVYfm31rbhDVqjsw1C1qQW/FYrgscdsnjdQmjEZ9v6UyIdxKuCHzpGYtgPxCM77
8FSbNVayh4Dw7rrv1YZGVGAUoYmwuKW2Ku75CSbDi0DzO80C2tylEV7Umvl50P1x8vJ/3MVTLJdh
X7nzI2mcd67QKjm9nyloMB2l6bTqo6ObbDTkblnRFfUd1KxtTysacfRKkS1oqmqeuAwnnmMKh34x
8p0YNsgao72rgjVyFudACog5QblrMEXWu14H6MQbaAj5V5WbXYehrG2KP6QN41FsoF+G5H4M+2wo
nTjQ27HevhoAbIuaYy2dt7w+zPC3VvfVJd8DhJQFBGPYvwVszYoaTvf4tTqZwzEdlFeN+pmvKhlC
QHT8mSxsvw4O9PzqYSjcvTB1JGJd+XEo88NYmLiG7c3B0enuwmYn9sv64DZdMoGNc4snx/vY+kNH
591o8G83g8z7HMInXpP94Hlx3pdw9u82+lgMj3z5a3uIQm5ah5g73DpZcWYtA/DlqAezBd+ig5CC
yoBWVi94SPq/snQw5XtPZWdPJfEitI8XWZHUOkO2Bhv0MB07Xn1eZ/VZUfvOOhYxyyKXSBgw/p7A
KGHoBEWYEXJZpMU4AFAEi9mw6YfFoHfxseojBASlh51tNUehLTRQvvDbivJ9grQuvQaLiWMuExY/
s86YE5aPLceyoD5lV6CV6psLDOrGme6woHreEyWdiRXj8bZoMCpz/ta6LC7xaHZ3gENxNxRzNLTr
vdnGp1GWF29xYrVy8AH0dMMZgyGyWkNZ/jdDr52G47a1f9Wy1dGQuzpuhpvePaHS7Fx0apJ157nh
XUo2z32FuHvve6Y6NSUtsm3G8Oov9MWG7lfR0LMuy/dZFfI1KJZUbuKlD8c1Hog37mlZQr3VE9xr
f83yaYU22qvoBlIVjx4JRRFxNL54iNEjRHIiwxO1cEaHMnWEjXvgoLOjvQ9jXRp7bjdfGC52t6kp
aX3TQuBcwFYF7XsftDsh6/twNtVunSrY9FjmtqGAHrdBvVtgS2UANdoWq0He6GTJHYERS38FhuRo
GoPwMa+AJoUhINa6x+3XuZ+yoeWxNiZPAsNUElTiB2XY33usALlRYvJx2UnQm7baLwr6zlRkTTu8
lnh+GwUd0FtpyoEihLUT+Wgnt7JJKduOOn8hZ1ZC/nO/Qn6nwxWG9VvRPixyOaHzSW/4BW+Gg5+v
aaugJMM77W4dOhgefEOQkG5M62uAehkWey5mGN80Jm6dSs7BntUHlb/qZdn55XCg6GcH/9BT3DFQ
/uDkw413TqxYn/LZ5qeusO2zGwBK4Za+dBWGxe5ldVFsprq+Gxc9JG4Nv0qLf7PGEuYvrn1tfdWn
MLYiSBBhYkkPrKW8t3zAbGgO83JbEaQ+VqbdN6F2snmuexiai9mRsm4ADsPslRYml2ymZK6VifMG
9s7idH5crJiCFwX5EQyqg/YSnrrfTrvCeRqBJI/MAG+ENr6AfOSgkth9SevpyMbls4Ygtbdygp62
zEsMYI08MwrCnPXRVg0CPkZDMez1Tur5V8XALgxl/7yAfFmLuwrWrVOUiZ7/bdDcuprC7wft3EMJ
Qv0Loa/l25oGI3jk5XJrrCAWxi47husc+wMEjRmuoK2SHI2QwLrgzCjfLk2Fh0pWQBUCweDwhM0/
LebQqQfR5/5xCr23GpXZBdX3qKB1hcXnCM4hwNWqvb+kayHy1FErwUfQJHCTpgzQFXwJB1avj96w
8OLV4KuLILrB7LJpgVAve1UdF++j6/VOSnPIvX8zmGzigcsJ/7AahL0fLZ6AfRdGskDhH6Cz7zlW
+NrParuD9BkvY9b22445GL6rIWktdDL4fASCeeC+9d7f2oX3pO9QYKfhuRteA4hGM1WHG8e6yaPM
Xdh3D7JcopDA6wlagMZoYkG7VDMGyTzuxr3D8edQda7EGev2ANOuc+qkoR+WrlAaXyVEW6ehECGB
r+TPPp3g2LzNPaRdFEflQzXYMC4tKOhuG3U4awruedWf+PCDEYKgOahWrO4W0AGLJv8qUC4c0Rym
Eo7+Ft2k514dB2A4a9XEnrVx+wTFacUMrM+0OkHC8PKrD62eNuuu1Hm2uJnFpC+8j5k9DkJFS+1F
5brzYW3LLS0dJxrzGePnISR5iiY+DoMh61QYE1RHF9Jz+QVZNO70GbwDFvwphjbbVF9lLSHSGYAv
cJI/ugEUgLzm493NQCIwOIAfj+Nf2SF4APeig+VG29QxKmZkhu8FHKEadwtODTfnHMqpb2Ii3kJI
uKZ6G3BqFg+fg6siAT/LcWfmKgkA2d5ITLGii3jdIEp77G5Q9Uk6Q+TPFbBtKIjDW60OY9fEOj/W
CHpAhBrYqZi/eX4/3OfwbWcUO8svC0UfCQtpXWKCSIV3skgKaMzow/ZINNjtsk3IdBL5MwcsIrDe
9w04ufa5q+djgxG9HJ5Wm7rTv20ERs/vx/JrrI4KkBM4o8Ze1vA7n6GtFkPUuT3cpDRAhXWsF8Gn
2HmgbNe9D3iyB2j8Harp5gEfWjzEEyZz4umdH/74LVaXDSLn4sWe/01LDIY21Rv+CozwY3+sXRUx
9w9dshzlzJTqmNdpmZ+q+k+vl8jDGNrwXTX8gASN+gBj0166AGtaCEY75g9R3i5xh6WbHSUktzLP
Ng+EsksOC5YSQx/ImAoCmoZdHYwsKshWgGnTGyv8k23/FehmjQ6iXL4s9kT9XbBmtFLp7dbZ4LLX
GIHoSBN/+LsgCTLtnOUmxx1DKJtFwSLwfWu/6/jb1Pyg0Ebcm3cFVkunkhhPcDfUKupGtHYsHrqD
0zxv/rea90X74QH4HL9k1SQyjMGf+p2bkPyPMwAk8caJ7sWstlhs/bqDXKCqZbgP5KNYqdozhalk
Gud/qx2KRHLmH9jqtQcRVCyR8GpH0WPYwiS08/K2RDSmJsl0o+eIlg8NjD6ILN8Odd/9jQBhXisD
W8LLn0LvajEkCVa5L6QKk8FCa+djscR2XL9Krwte1IxJKi/Gt8nApqykhCFgKKQauOYygIIsumxZ
gjtY294foz94X4u0b3mX2AXSVEAeRr8vHt32X5jPLQw0LFXE1Ugq+Vygc5x/umF99VtUT+BhuIIP
sgVZVPlPKp+CrDT+zi/UO4Ox+tmNpYw6TAou7CwMlgM0N4MFn5SUpSW3xa6jsbGgZq4FG6+r+UPx
2Lv4RRxRwQl5YBUeBuATIX4O7AoItxyOdIBIFP1cGrrv+8e+OZtwBe4Jgyn4CepM0PtVNs8rQkR+
vx0n/pNraJpWZpv90WI/2eeRnIP2yyX1Q4XTCyZaoJl/aSxQVx/BJ5MaB0IcUBrrz4kwOvLdRwWQ
pEBMqWxH8MaXfnkJZ/cuDD8Icjtk/jUWb8XRaS10ZDdtSnueXPw1ZXdsFuAn4LjtvaRzn3AMsrqi
7+3E77YO/rmeMDNveRh73jgAjZVY5hX4N+XHvs+ilgTsC3Jr5nqmOc9zXOfldj9W6lAStDydqFEf
/a7cFdLzTu1SDxkq/6smiWpHe/WMU0fBhotTKH9fNyTM0CkXyC2dq765q2asd+CIUPyYhWPV+E+t
RuslRi+RhC4RH4blEI54QHSHeYWPHvgFWyNcQ8V9S+pzDptzWLE441lgEYfWuBudNW6tWnbI3r0E
wywv3ExlOjeBjczWngPHQLqANf6Yu3cwsB6rVgvk4pRNnBuxtXVgSqXlbkS0f506aOXdaGVcVT64
wiPr+ZJYW/L4hh2rZR0u7Qb8HHj0vhybz5ADUEBDzDL0dIdQqA1XKjGSPJdghYPmOhWdjD1MZWlN
NBym7oOtc4Eh83P16AL5tUmI8rZMNSPs7Kb9hoRz43GAZeKxhaGCXwhnAyEf9iIrz+IeuscfV6Hb
CxYI/tVuylHfpwnwjG8A8FVEHjvYntGI04mhe/XQMbIsLwWsmR6CRFXuh7DXUTWWQRxOoo83RcK4
qAuIHLMPyQly8i35RfRwm07QKRZ0UTtM1CoVTQkCo2yfEMTYg5dAHwHwcxuBJsgOpX9i8r3X9QHJ
wGPhovIV5Xy/Lr5zFn6LEzmkpKjDvek7cPRNhDlVwJsFI70VcKZR+1gF3GEZJTq3vDr9fuyO1IUc
0TytSwN38HZoWqIwrd9e/r75e2g9sR5rbjVsydvL3zf1SGClOPM1HMPwiOHDevHvyxW4TR8VDBFG
X9ZTjIEdnYyEp6loT4/mdlhEvv3n8Pvefz/8/d//773f/9Xa/t9fNvRbeQymo3RwC8Y+Tv9xnXPA
LEzVdUIIdA3h6PuQFUgrVGj4omFx5ImMtP6fl7QTYLtDOulDMOax2YrhBPJQnv7zHwzLK0VaIWjX
IxkssnEeNevxP4e5zqPazmCDOWI60+qL4++r4f+8+s+HlTccHBB5pJ67U9n87wP2bmhiHhQEs6Xb
nDwgVxBmvRMctS0DGp33qz5xQhAvvB28Gl6fczv8f+/lI2kPpJuhpdcCpVaL0+8rzPGQoZoVmgT0
DBdzTbTq3uE7tAgym2rzbnOH6ajHrjNn0wYt2Me830k+1HsIoPel8dxTsDTVhPa18uC9WvdEauf/
+bhciu1Uvv73E36/6vdTTY+nJGd+n250IWdouP9zMNswnb6NgNGU0/r0e7Chg0novx87OAfwRw2E
Axf5hWzJ6V/NJ37yvB6xmkCMAFpb72mbg9dBa/AMmEu4+0D6jt3lJfQPUk93syPSjdXqwXV0dYRt
+8GRCwIlBkIdYEuQWY0BxJuW9lJYhFYND4+bZiCUkdFJ7QIiy2V1efZr/heAjrdTLlURAhYQWqFg
nn4PCHgqqEAE6IMZxtNSdQFeEiygpg91SuJcTM6p2NRn0xQadDRgGbASKpckHYriT5G7I0y4Zj4J
GFwQrNDH94G95NNE0hIKY1RXyPjRYT5NBmDMSOjjNvt034nt0PUWWIFa5MEX6NFCgKaDvyKJ3ECO
Y6Xayd7JPH8DMEbHKV2KVsA6Ntc6d+Whss9+GZCXArx3P2Oq4JtXZpxjYgNrnh9EWAH0rUk2w19O
nS3cMbIk0gFh7fYVZjMHs5Um/Fo0SPdRSm20laQ8cky90dbAXAhWvdMjvXkZ1WMfQjZTm27PshjR
jXXqXl42oQmadlumlQeVvmJgGoMWMtk4qWvZRr8/2lM5wg859U79gCyCrbbnfkVscM3hTHl6fvYJ
4ixAU34/cR0hozMMm4eeg3ZxpPYzr4XWOodQdFaEkgLMM+k8ViNMPql3i5sDdpnCOh6gNT1YgFvo
5rv3idYmZaYbd2WHFrR2iL/v/J7e9wTNqRi3LkP+Z7sPhS6Qsp0h0evtnYabffCRhBRg2hqu1j0H
m1Zu9Y9sC2DVjDX3cqCXeRucV1wLnspuEHG5wZp02VBkaGlNwn0NZKxtnhu5KKCcN9Y0L356unon
DlQ47w4Qh6D/N1JdamclALCXF6+bmp1q5/WjQj5GDP10X+jmcQ264JFBIRoqIuAlGPGouTNnHMLR
gJNdLtx/cMPRfxAgbzEbOt3uv++N9U2V5h5IKrOYq1EUICTV9/MG/x65d5nVkEbufw+qK0cgCM0j
d+iGzJkor/7Gzzm/pUYlJlbV4zQpVtCsG8LpvFROs2PYaSqqXF2cOkaKEyTyLpOOwr5YERQbgUKo
y3M7+MUZHTZ1LnPjuzCmq/A2pUJS42uReaEYLiBnhstYoIuQwxCmpp2gqqDR3im98EjwTt6NOuiR
gPKmzL9Jamoa5SXPR9C8wgCI8RBfKSCWJ4MxyxkNf3Vw6vaib3djs4F93mbAH8wEYBW1o8fYN8Wn
00A3K0LDTohNIoi6cPizPbnMmqkzQTB8cQ09G+3iwA2FTWggzQQXHyXl1LJK3JcMrmkO2G+vgKiH
CBQ+NG1J42FiyOXevtfY8SDxXPdejzMko96dHjjR4r73kE4iNLHGpQe9iuVNYHaCkyrwuPzxVAAo
VeWI8KAB9Gsj7oXvqcdG5K8tQHQ4U7B78DNooKvYIyU5VWONqJAJOJTUrbjUpmLAimHzjvXdYkp6
mtWjmlroRF0Y3BVIvp6oFurULOsWIVKbpyul810rx/luYcWDXyDPjUvtJt1a5ndOMwYpR0eYBGxm
CQG5sw94GSOi6D8UTvgy6DVE7cNYx2ef/1HWzqkbHOiMtRksuj3AI3l0DIKmIfUvMtR8v1g7RetY
t+CL1ucZKP659SB+1MZJy63b/g7B8Gw5QuB5TccTqbr6OZwQsIFkgsve/EGv1KU5uogDp82cMAck
yki6ywAD9b6HhSqK5yCsOKJZy4RIaudlZgQ997tI5R5E826ogTKU/NEflbvXgcUIDOzPIEuIrKGY
VnsaO1xtswh78tyqObRUpDkDOeRNCBK6qyxZNCvcXEHZbJCD4YHNhXaPDYAEVlf/ub8EUjyEW3OE
8ggC0y7lRZOz8gqJL6nAAS75OLzbraZXxwO22c9PNIcHTDVMf38U17FcyeX3hgobyGFU1kviVUW1
R3t+sHPYnFC+VDoOwn+rwNLfwKlhr7BwXSfGSNYHEuSwZe21Kcvi6j8VkpFrgcVqxyrbx2wY8eHt
vQC9xZ5zRB/CHHIx81E+Z8cRd/p2KL0WgGy10f880evsXgLJt4M2gOgXeff7wG0WNmbd4dsGs0YQ
hKjzQNDYFXNYAiEIIfW4JVdXZju2n3BzRjDCkAei80teN/yKAYZfsUEBuoG+g2Qx+pnfutWdznUF
vrSq//NKaQ9KrgEMCdk/LZYcbqmHQxKS5tVZFQMpxp0k8Hx+aLBVQFFOPF40RQpwRkh9Wea3xRTy
YivAbAFUtMbBliBIz1Q3h6W5W/Q8JsUQZE7NGwiu3nKv1+BHlaLO/KDNT9jKYqZ1vluH9TssWZEw
5ezynIrYd6ouqbYWwo9o3JSSajeCRd7DArt3YHOCIqRIt+cdKOoihwFqEbFfJMJSQRicRg/iiuOb
t3rYzaIvfygfQfgMlfNn7gIUFCi6K3Jwns7rPfLa9bH1ACurxkNYC6U/VAAScuC5mXDn3drZ68Ld
JOzVAfAuGp3Vu0ck6nE0216VeWwZZztOMfUNOnzcquK5xZ4OS2aBSh+r/MP1uvDJYz5QpKmtYzmm
YQVO0zgTmMauzI9+buJyRQatdyuKVWW7btO0mxungVg2NFE7ew+dHPZb0GPyA7tl3X3v9SNa2FXu
OlhYnXPLBSzktVv0BfOnudAbTDIGCOoQ9Py+za89zrTAvnbxPJ/XJeBJVbsSe1wEV3fATE6DSh/t
vCJAd12dBhVupIduabAOT/cQg7GxiUYOHZsL+OD84kG0VzP3aDOaf9h+pjgNm6zixvSwyroXbHoB
Ea5NB0zGftBTsMGqjpup+Mvr1on7ERyB3+encOZ8T4Jb2dk+56I+UApFkpJtPBvHvrIC9NnAtgsb
7UcgMG1ppbEYueDXAwPulg5DVGt3PIwU1qAL5LZZEH6rPe+xr/wQFpMlcSfEheKpSVnl8+MqXXFz
lCA2NOcwDJ4IL5Jw2b55BekdWgNgr9IUcU1ktSPt6+pjpxLAClNMqXJPxeqcKMIHCmvkgyPtnXKV
Ohcuuyv6cHqx7Qx0o8Ofvg4PYbCJCOuddy005Lytl1DhQY4dW4CmqNYabFo3R3mFzQH8iu8UdgWA
zlgeSncyO9gcN5rWLxPjhe8lx7YtazOdQ68c73Io6AAzeNozA8ElJ4Asp4epbsk7VVXGA/3Ulvw6
TNOYtJ06EoT+kMTmW0JDD7+ura9o16Y90uXkYKg99oxi55MO20pYb3teWts/CWQZz+jaXoxTPvy2
f79NX850cyQB/wycAfiJ9dHAyj6DAbGAEnIycwsaUJG32crWCrQAmHSvMiBSJcpeUMPA6uRlATYI
m0rHNV1T7s9mB7tVxVv7SfX44pfYeCAXOYIgk06X+SGv1XwfhE5a8UHuTbusuD4hQjWYQmfqY7+X
df1Lyxz7q9DlE4gAcv9+qON5yKfEluNNrEY6bcAGQxa/N7hagw4eEZvA9Zy9Wv+xddLY0qh7xAk3
0PXhVrmhDVKFCzu5NbhwxAgzV4lPIV3vRJevLfCAYK1H7fAhQ3D7ndGCJ9iO0rtQ4yGOvp5Mbd91
T4qEjjUAs5Vn6yJxvrmLYKydvgn2YkjWmlRxoAA9lg+bB56rAomKvMg4Jy1EK2zDMz8totkyYiAt
1+YeQWEetax7K1f+w1zhRG09OEnHIW51FOB9DSQ870Hmb/DmDOjiACtuEmoGjhy33wm7gDiwmLVT
vyoMEamuxzHpobx/het9r9p/krd7I5Dn6hkuKum8Ou48NqVTDaOr7SYSAyHfUT7RZAsGJyIQE0vs
R+QvYx8Lv/ngYm13bv0ewlTNrFFAAsx4CTsGMEdLMAgGw78iz0NjYdLV7ZvxzEspi6Rcoda6Hn9S
G4O/rFKopVS2+o1O/Jt1tj1rhL1DjjJI0XhiX5EWNWtoM290zGnFxgmGYWsQN0/Lpp1SPXo7b66r
1AGdokX/sJn+vfRgos8egEJbwLgOoMkjR4kFELtvxFVTHVddP3K0pZP8KQTJs74e3YgybDMQFt9O
071VKzaiCEqEo6Di70vjFukQYleeNSh+XMuXeG4Qg3cJ+5Z+CZnZLn+ZIH962wMG7+HXrOhkfF6e
nQmbOIXWvcMuC2gLpPxy1Zvr2wVo+fg5hmje8xUVnLDpY83R6jDlp76RoMLAFQ0OOuJ5pqAzIILl
rYp9Hpw1LGK5ln0KxBtZ5C3fLWy+6ztsuTRG8pn4mNANhf/SqzcMPIjqrKifwnnEFht58uD19d+p
HZH0LVoo/Fjgc9++FeUtdGjEdyEXJytaKE010mcUUyT2A2GPrPrXFP6zFn7mztvL2sBUGlXnQFmA
SchGmCnuwRVNk2h/JsemLv+QRsC21DU6mP/F3pn0SI5k2/mvCNqzwdFIbrRwp88xzxEbIoYMzsbR
SCN/vT6W3qvuFiABbylAQKO6MrMyM8LdaXbvued8t/70VIozv8b2pgPvdo0WWbG991xtbmTc3ee2
h1SXt4cs6zlcAlTWcEVH9HJmgmKZ+64hSD+p9evK3JPfELcJStwHOnVe3AVhTHg6KsR3V1T+OVzH
vkvDXJZ2PwBmUJrdzu3bl5xqdAcN4wCR9xJrHXVFHE0ZJ0Pm4CQEOJM5Dd0dA2Cvcco9NRVzZoGc
68/E8Gwy+lZBvLGf2gjz6GOu/UuCcXAMFqgI8YD2NoZXqM4Ee2dzXxjzc9MSku/Skvtm4i8MxALv
Yc6xpdC3lHH37a5uTvtzsMaKUKP/UTiYeny583Tro9MiZjR8aVWcvelxeJq5OgG/iGOQmu0uUf6h
5tgSFX0RiXzgNdnGldVdIfzrGkuspOk38zsVQPwJat7rXNK1VU3yU3Y8JMpviG6YVy0pAPAc5Rna
HIb22D/G1gNcGnM7xtxoPS4qF8GgkY9Th2PDkFtl+ebRSn+SVH9XqE4bN8PaTve5lRLLOcccHlar
/Qx7LGdWU94v1XyWpnnIpcyeMjyjE00Yr2S7zeRUbp244nbhVgLVM74MYPJOKeoSjzHDWbPCwwFb
LN3NM7gT8CkXtC9nW7R5pIvy2ZXdEaPqh2k+TEPz2EgJJsHp3G2gnC2+8vWFwZnYzfN5rDl/4tg9
mm067lVc10wJuns3T9+DIjQ3HpfUpu/lpeymaldln7MsxM5xgLN4s743MxILdjzibga0Rj3aHfy8
PFJVoQNzf3e92e4HzYvU+u7B1MPONOEsGSHpPr94lJlLbKkaDqYaCzrXsDxVoUsUUDw0De6RIO//
ZPG8UWuakMgYHsUGrTAnbuo5lsAmdz/xCMSyI5tRtN9lPot95yroEPEjUxayYfq6QBePlGKS0k7t
NZLTfU7k4ditr9/ow7ixNI1oGuZnMyTOaomnNPCuisHA56DVb1t1cSSsEWaK/C7W1J/j+u1WEyDe
mI77atuDs5GzTCE62D9qKO+wzg0Ii7Dt5jS5KRyEvXrJb53GrLZp4u2NRLzyRS5MCPO3ck4rkEl4
bmZ3uQbsh14WWKiGPACHpbEivyPASur34ofMQWFzTV2G+zNPcYR6IqKL3jZrhQfEp8XBAnsqs2Zr
q8BGzAKyl+NSO9Q+Ppy6NtFGsCQ0RokzZsLrWZA9hSLyOoaN3jE64IPctf6JS/1UNk53MQpmV3AP
FlleNXycAkdMx0Krq5BDysYQ50r/zYrVhaP5opLwdxYM5EAi4nKDHjXb7iNKG6DD1OHmLj6WRXWH
pBpuys5/LfwadIs85PVXYjTXPKsf7V+IHrRJScqGQFPFx6wxL0FiX5e5upqT6U7GdrtLqfeYbHqU
i4R5+M7JHvsMUTwcVKRlFMifFhpYX4jt4k+ggRpuVwAKH8TgkEdGS94ajvie+uZznINNwIR070gM
1LV76+fJdK6qU+0FhGC615nxKm+g+Mx93nJ7cftIK3M7G9TXW4Mbg5qgdG4maDLLZB0KpAmawD7Z
8p0jiAhN0skdn5a+ecbjU0Wyp/xPrdbchEswnHtudQqzD7xnQDsSF+gBstElGPSy4QV4wqUeVnl4
VzlpVE+k2KaggWlo+w8YhjGS4LTYGNn8GhJ19jjoy+F2sp0XkfD9W5TGscFgblEABwuecPqUGRez
gd0KCwbjtIe5d0hNGAZolsb88a+8peMELpWM8sLnAYKjEy2l214okl47zTAeHsyu9ptnSa/Y5Glz
LMo23EyAV/wyQ8h1CJ0V/WUx7K+FwNjgJj2T54JETUrxv7gJB/Va9T5URsdZ4JdMTOwWM7YU1jbX
bbkVQV7uALGkuO4KuiNgiLMLOwxs2HGZwgcrJVEgDH/ZTr2X8peh6NZDD8OsxSnaY4zrUK0LtNOt
LfjN/RgeWycG2GLQ0qncBgUSvFbW/eTH1IggSDZmWODd7V6DleJjj/FL36sP1WIxEAPqa1nvC2c4
WqXz2Dt6uVdw2KkW+d3zUGGOd/VB94Paepu8FPZNlxWXONa4jIc5jZjD3DaJFW/1ZGIm6cpva3I4
TYNkNwXlK3cGH+QktDBmaj6MnbggUbY7NxS3dquunf7FKxwLst4YhfmELz6o9smYfRD1ouy36ocY
wWEX5/61Wt2+daa7PbTTx6EGkxSWDlbPGFV87s2rHoBijAnmECY23rTK+sgXRvJwkU/VyGGuGuvE
Q8ixktvbOBU/TVrH3AIJ0MSAw3rok0OSgaxsUKzKgPByLDoSZrHBK+yNJBy8rqFQ464OlvKBuR0x
oJBolFHWT6qO6Qgc9MilgXblJN8VsiA1JaQT5h9PrbZvawe52iSo7C6FtV/Q0VH5mkNgoxGb+TCT
aBq7AyfsPjTCcG/gQDQVIX7DZT4d66m47mV13YdMPkVfNbe5prbyekzYQdZ4xxyFqky42dNOES4A
GmVlJH9mJ907hTSPcYssr5ioLq76zOsCWNV9SzpuS+1CyNohwZjY+aXK9J7er4im5FOaMabXOt3U
NvJrvYCxqyfQDmFsR6XPQFIWqDNWxfhDVzAq4mXfVclLiVuhWKfrsVT3FZd0UkZNhQcO3hgD9ksV
h8WuH/GgWmn5JAO6Ngyp2JSIdQNq9JfxkloEUGIfDqMp5N1QGD9m1RjkRny9TYLmfjHqq2GyPhQy
2raOs3mTh9bdXz+CFFhHsoRHmjBTiHxGKZs+m8pjwpEZO+awCXyMW/1M2DEpE450wQsdT3tbQOZp
Skbijpn/Dv0EghauXY+jvs3SX9CTWN3sYFnJj0f8NuOzspszxZ08ihDDT+4Rb7MbPE1p5qq9KXDO
mvJOZdiZEhO/2pzn+4U45tb2oQKOVnBK1usqM3nnVEJGSrrTvh6HGysbz3giT6NR6Lts1r8tnSl1
gbP1bZ87syc7EMe4sxtfX+aCyJg3TGHkQKfFFIklKONiWj8esFsasDYrZ6em3HPK4SNTg94b0AE6
V1vboRh/s0W+jrFb7RxjN9Ah8JhOS6SIwzU2df3kAqp0S8weOWaeML5mVMT4IchWjzYJCI7Fcfhj
mslLBfHpql/kR9kUM3XTcB9oUVxEJ6/ioMVqB3EwK7rqminZa2vW09ZLUwhCxiZ2kFKpX3DodM5y
cAWvRl4Zr5Sa85UMCoYaC11okBpMU3jkame+lJPI7ygqdYk6POvYohqT+tCM1ZEy+mIMEB+MxTS3
ixjSiD/MwdxHOtQ7DlZ6rJGDehgxPPsgmZZMH/KMP9hzlih3fHK3UkVjhs2yqdxiC8wbC9xQJTs0
Fj4i1Xk0faSZ1IuEgtPhzXwvAkBCp4AOxqSxKn9y8fLNWONbp8dnYn43PJepaaQcu3wfpuwe46Hl
hpM1LRIGv7RZ0juzJJmyEBFPMDpxy2ecqkQHqqkLuOb0fjGS6TRncIYW/Tsz8dxo1Qd7wfzhYlrG
XZl7yTU+WyA5+esUZs6+yJwM8AP58TaBFkS+o+3naOpcauwWWiDDNZxjY3ZQxD16kjFR5uJBD9NU
XzUWH35+7SGdcB7B4ihg3fKlT9gmJWWVg+mja9YDA7dO0VT8/pywYZvc0RJmR1e0T6K2HGZi6cHV
HM1q9m/KKrmrSgwtLuM+MB60qi2YLZXkJQpJferajyb/MNvBg+Opo3AJA+wF9tdce19uzPfRS4gu
U7oSE71i57jWh/aKh1565Duleu4EifJFQoltgFjgH+LkRhEpSuxzYfgZBDEuQ/tGFMU3/vsXIxb7
sc4/ZnqLrbaD2ymuIYpokqGzlDxyJu6Fvp3Osw070RoxZEn1VKpmm9cDg0LM6vu5X9SzdntwzvV8
IjNzjWUfQ7+qh10hF7EdJPZelOdNYcXcJOAG93YMu4TP/TZPxNbDND/5aOxZQqy+r3OQgzRXI6GF
XbkkONbVeCgZDW6dPq9ogbvVnLT+FwEZyyJ5sEaTqxUnqL9KtkF3YVylNwQHOdULbJP2AO1psH6b
LsPnWsYfVZZeLS0ZAwCc38QVMJbCbzXVOzOICJsCtGNTWbupEF9zqR8x9JCNbPdtj6XVnh9L5viR
b9yHxrl3kEjLGLFXlhLPNYsotiKzQN+VsPL6cTxVcexdEup0GWfuOeVAwZk1kBrAir1U9MtWJ7dz
AvfB62FDMpkJM/lemYim4zwYHEHjeZkCin3Dm3b2IZuadBu3RXBsMeSbucwPoZl/oBc3kCDg2A7e
+OM3YDUEoT5z6qsDFPB4M0LQ0BUctkpitm+JFGEn51tCycf/3mb1r1/GIQzveDn4U/HSYkKeqo6L
WgJOwo+zy8YUazVQoSkIEXqHu6ImMrh4TAZFjchiIF2LhmSjzRtvhNZxsgIYbljieMNsk7ekEAUx
1oIGA/fhZ0ZchB70rkx9NKfOvTWl/Tp2mDnb1ual8MNug9U6QUFedl1vCfJSssbiSuhgxllJ3WXV
VJDFNkOX3ojYo9RrCBKOHvpQTFo4TXGN2QkmGSNYY/Gp9VOW9XMLS0zaRn5RNmgBkj68C1WPQ0Rf
BG7Gjevq91IW5GDc4k24bXdy++TTzEhWGnTCqt/VJiycbmjGo+2ZN/HsH+uue7JsJGlGhwAUkmtF
u0vISP40XaIBYgXvThV+1oUH2ra5NYP8SaW4oAujlSCUyi015KF3QG9N0DoYKzGV97hWef55NExS
RIQrGXhO+1F0pIeCglRMk2NgQA0yscM0hUFwF2Bv4INEBIV8cgfyy+NkUPXRYodMiQmqjZx3nQM3
Qd8uovZW/ve9UZDEKnAKW6770g1twJvql9u0/DJiNhMJ3Ea+RYAAlRJIIOnfzvRBOI4kVlI8WclY
X4bZ+c3E+D2MGA7TRqutXzd7Joq4osNDD3FTGO4HE8DPxBxjPnaQzoEZVz622IR4jIwpRfv2y8jU
2XDq8ISf51YkXXOZB8o26Yz3xkiMbzCQaZM/mEAuuYYyFybZFxGml8XODHJIBnZ2/x03GZ3m3J4q
Tg60VRdrLlOWjlTIdtQlZKzxJXwfJ/ePEDb30hhQXSGIlFp8xpTw2xF/T7GA4iVd4eBfjA+FuaTb
RjIamrBNE/vSe7fnwW26EY3KdzdDqv86t56raiWwn0oegngkaL44yTWenj1vhHfAfEDkzpw5wEg8
/ELNgFuoNDPGynnMYwZJFdK+HyCsW15AlrT70CV5+ckzrciCzCL4FnqrJvuYA3MLXTBn3q8MZyca
Ymvr9epS0j4eljl+UkFgXQZ11PAOz73d7EFBpSdv0N9JJ3KGaqGP8CK3oZ+Oj7jqcYlNxVXJyTyH
eXdoJ+u2UCERvAZ3Zoc3dyuK6WyALhuGR9UNPcdJErmuFzIm2UIB3+QYiHCy3KElnVgKAUivhfyt
zH7Nh8Ksy8rpOezIDg7G9FKi/sBjC29dYd4XLtydLg6+OJXRgp0FY8zM5dUbCsNSoo0obqKh52Oz
xFAGGmQkSkcCdLcAUudPB65+lKuWk6CHay8NFW+Z2w9Hyg50AdtNIyeUX7LhD0jLl5Z5KQNNLFpZ
1m2VMYDMidsj9MQCdHlxzkZCngVamJO1GCfG9s+ASDxN1p/JgKsmOUX5Fphb99wn/Yzjxu74jOsF
2gQRE7HQlHmZ2LUdknxHVHJiir6Ke1YLjE+jWNV63gclmMx+pKSArb5jSnfVBJywSlwbfI8bpwuJ
zCX64FV1vZsq7UU2lVY2YpyX2QB+bzI/KqGB9YPAcDGNSZSdCT0FAFwbRLkODt0CTqemwdjJ3HiZ
Zg6tRcDBIH4D+QHNLcBqUQ8gvqalel2WQ17Uf4bJP9sJf1vpOYcZlBV/EfJr4jL4sxhlGQuTsiE+
SSO8WBnhrxJzdpiY4mQm873U8EYsTDsbH3BpbcpXag9zpwMSSDg6Kqz2w7ikzOYDRooe0/f+ecja
xw47EfAKQE7DjEKmnEf6q4NyLCDwbbXyI+SFdgNRxfF2Bt0PsgZJKI3pCsbKVbwsT5w0/aaY2R2Q
c6L3mTAZ8qyNcUESwRblfjY4BbzOO40U4Vs3DuDXwsHZuHZ9X04XfwarLbJbMyfMMS5vdfquDfvk
jrjkbJMuWUrF0+c61xmqKQUWCH9JnMVj9YLhMILRGdN35vT7kFkPz00R7NYPR0NWhklWhZNC6+u0
fje5IbcuEyfu/fbNRt1pBDnBOp9fslINW604WSa3htO/zVJQ+rn+4au4KjP/dg0BT7q/AsL93A4J
bKduV2TheFykQRIUTbt0ATYvyfTud+G8wfI2S59cFmJtE/s1WFvzrgtvxzQEGpT1L2kAVzR8lOn0
VUDX3zdvS0610gwAef1G3Nhl+kbR2Wxru7N2yn3jBLXwRE53y2DcGaBDMbsgO7c3PIQXX3tHLOwK
I6AgZBMymZ9k/tNYpJ3xWSSrjGC0ep9atNqLg+XICtGRbBt6qg/IzzKdT0ZmkZFmTEQzeXRWNmvx
pdFcD72sqbMmEnBjimIqw1Vimo6Zah3gWgeaJihZtggOreeB8x1AFC+2XCKxThoH48Uqm5D0DEpQ
0tfpyWiey1KDJofaa1MyUURBGXEYyjDFOZgdjOd84SQxfRcN0BouFvPFeSQ75UxJuZ1bfRUm5UNS
eb/VcmnIpIR8yDOUyW2XhgEwIMjqYkKhTZF3qLDJ9rWiP5ZVeNVbg7oQLV0bdYCLqPiXIHBfzYVH
vJDtuMvFt+GC8gu99mayLBIaiXpKHfSCZpQvGOCJNsWcMQtq66ar4sgUaCY+ciQDgIkZlM+UZoJN
DR/t0y2YL+E/+AoSyiYv0E8l0lGUTmMOuwBF3rNQ9Smzikj5cG15s7v2jqEERoLA/amEdRXoMNij
8ZCx6Eg890AX0sWNltb7FAnZRCK4NgFWmiWGUHOBKOEQhcokcCTdFiD/g5Kzd+HnDY7szXQ0jPlP
6nSveeodaGweNJtDGjsmG+ve8WSPeKtQSNMAeFvqIYMTHwxiFTHQGTGu8uRZ9jHxeJB8xBIJ1DzJ
KrEpZWwcWFcSwD51Il2Nd05ht3eGIufopt2pYsYpql4dymS8sdoh27U1jfA0xafAa741IwJjZmSV
pz6mYEXosRxva4JZNO8afIA0IuoXvlOrsE6mi94DmeZE9RjZIYqz39vfuOkELxLnASsMdv3CNB2Y
ohHVMv9OtXEv6/Ixd8fXJcY2gCb8XYd2vRsozJrBO+K7+M67sDhhZd+VZO1spxsiwkT9MRRiZ2sg
Xk36yVYgH96MvPLAqJKhiwOskCTXLWKOUPPnTTWQXulbQNMhVn4GWdeJuRhn5RrPmHK+UmiVu2Qa
3+ZMMwNIn03At1tVkc6wHpcZocDD5LEUFQjoAUlgQm5btI/EV5bA/rDPFk3xGheU6B3mWrYvWe92
N6MIyQ/ud9//kbp7djpKdSNmZUne3zWGOg8FDUit5UcewFusrPdA5wWPJAP+okudXetlD6PzWpvl
cWmz4gpT/lbFO4sI9LYg0DX0oPON6XN0rHfZDbdu4b70FoXkmDlnrNaQQutIE0Glb/8kMv1odbh9
+tEGI+rlO6fGM2sxS/CFopG0zBvGBGNko7nsMl5YU7k1xgp523HlGlq+zIPXnP2Jf0EbOltius1a
/N8qgYu/ePFd7hEfTwAqEeWDkGnp4lGZAbNUpE09PMch0qnw8R6HZfHW1uyuyJuWQmwfkvtLyX83
e9XBxiHeQrJsXpkSkIHHMrsSGQ52MkAckJ2GCgGHZO/dBnJk0r6GMuzWBjbp1m+hi/Axz6+JB4rT
rtMLQBjJ3+e2O1vdCZ8NR4ohgkfMOspjQDGBZdHJzwmxXLXeoIhfU0qyvbd34Sxe2JoCNzdDNKre
sDy2+9Hkb0IVwb2Oc5TnxxX8suj1r5yLm7AK241dzTcjFrAo63JEXOsLQ2N1sUOCLh2yOx9PWB2O
t08LYu+xFLdmVr74j2iC4RGsKQTkHPMiq6OCerpt9HC3lKLZB5TkDvcd5eVC9N/wTk7FWLfNb6du
LW7m5Gl0isMwjs6NB6dJ2ISwA8Udb6b45LysO1lt/mvVxbHvX8qi+fDTIYWype7qmC+pmiI39N8b
h+OmxaoZlemwCscNb7ATHmPb+o0nRkB220XWlKNtVVCQErziGOv2QnmPAOhfGgWHCUx0JAXNlWyN
3ZipD1FUCCqTvhqGUu6lGuxoGTAk+zsrB4ERBF4QhZbz1lhGpCjVIkyGz7mJSmuz/iky2IG2UeMM
AW7CvYX9k9iNL0lXVz85U/ooC3x77+JgKlYrnlXNP6xCofAY9JPKFl47RIQNFs5LaXvLCnQlsbyi
wXyQYrPZWBto88J6zgJ8cEjbZuT4qM/2zMASbMK6O8g4DXDQsSHsCNZ9JaySymL/3XOhKY4BWsIY
vJhI9YdGMHqsoWedyT3LWjRbHA0dXJT+panDCkcryIhEZZG/0h1KHM6kYnEnzyGEVqN99lqoJUQ5
lQsDReXxuUq5t83c4FYSnr8JKEZiB9dqnDH5HXp1zB37K5lmlC0H7mBL6BYQhw/2HN1A32fZdJzy
AQFspXjNmduSEG8+2sbnDZEtSzEK708yiY8lYFdOLTLGe7TPqVVxRXjF1XXNQH5bDlwCteN9z+F7
DvbCJkwTgdVaA2T2E7jefKtxCEUOHv5IGybuGH8NbNmQ4yo2Hg1MBDV4tIiFDoT+UuJYQZq+KtcX
EdfliVtvjpzEOC1d+GA4aLwEMMLOPcCZMDZJXlw1614zZhtE6cvgGU0fj+Ow8NG0DFTwqWVBCbUC
G6IBIQI0ZWBHOdn6fzRIePb1sKvHIlrHSJw51bMuJSVMDve/B9qJEjh494Pz49Xq1+ON2I+VCCKr
+G4CBH22Fm1LnBRZjNeRxlBtwxFmFwu33FGUHEqS+Flt7rlDYupaPJWBpWmWXBGQcmOg0EtWPyW4
JfBhO/sBH9jWSKSxnx2Gl45tHsy6t6BM+HfL2NoHK4GuUC/OdlB66zrVnZe8+VN/DRrlIgDq5e2z
Ef8iLN45dvVIA5vBnEBbFqW3y738WXnM+Lom+0Om5M1mbRK8RMW6BcvyQKoAQAjHZT+nzIOyrLGP
puE8s5qsFtXFr8mxNGnD+Wo37Gzg41wMK++0/ZCKU3vGnzUK3HO+BdwKR/qSfLYJFsp+FpKBW/os
VX9U64ESVBejUz+JPcO/5kWvc3g0eHc23k/QGJ9W4/j7Mct/vdxuDqNtYhxzC/AYCz03V8d11Slx
g8h58sgFnjGOEkKOTep/F/G5FQRakUiuGZxxSIdYxssYeHb67nrGm6aD2IuxfsHu+diH5kBC7CG0
+m6/2OrX1mRB24KtHK7EitLwYStXMAd+EOw/4hT4/nBigLLwPvGX6weN86ey2CcAr5HBVeLoExrM
D9amnUy+OL7AiK8YnDU9+bmsu/4mf72YH9a0S5rPr4tVYuR5H9yJoSikLLM5ZZCT3Eoc0gRTVxNe
MEZgXkyaM3U+X059VoQtybWAIQVK7G7ZIbCo4i7kIFH4GCuY0s56wBP7XOJjp4rjGFbvLVVBppPL
vBTv1sKRZOh9Hbx3Nm35FEPBcNKvwuAe+m6luDTZffvuNcmdZb0mzgdP3HniFixhAMFnZDIYnrHU
3FAYRXnTfQlgEj2bHadXArMs8FPjczjqa8b0UROshgq+RLjJapJvbcuroGgHvL67gHIo3HJb4Trg
kqE6NQ96wD1s7RwZ7sNbZiM7zwMpUVr3FB4f3ejugvguRsoME/feg1QiHQqG1ZUgNCMIFV/iEpxx
Vj2S4Na++k0cxqBj6MybiQ0+U2idRJ4flZ2+eg0YBwpVxStDR/pe47qmjN84yj6kvn5K+uIsC3yc
7Z2yxx/berZYd8RpspFZscsLHk+oo654mM2EHmXepEZwo+TNPNMC/eum9Lt/Xeb5XbN/MkvS/9hV
//cP/8dTXfG/v1an//Mn11X3//zRdfbNVVH/Dv/X/+rwp153X/f/+3+0bmP9+8/655L2dQfq3xvb
1x/sMHwN87+sY/3PpaT/lV/8t22s/7b699+2sZo2KdCQPaX/55Wsr3X+j/8W1aWs/2Op+D/XeP+1
n/XvP+LP51+rWP1/+GHo2KHv+atpnR2pf+9oDSwRmKHwXNuhVfvnilaL3xIEvmkGQoiQHPZ//88V
rZ75D36D6/Kz/L8gc/VfWdFqeSaLYClP1l2u/2tFq43W57ApghmjFbhskeXX/2VFa9XILGfYrRlA
//9J5//rk07y0twJrn0NpovNsMh5hrMwSS4Cn0H8OJ2zB4tK+MzY8aps0TNH/sEql8mLdI48xtaF
N0yhGCIqj9006rcqqmvHb/TB95aj0+Pbq5BNFbneDIF0iyOdBi6YY+AM1TvLdmB5ag+QGPc3EBeo
Mmn1HCtGSpNDhEAFw4O1uNNBYJ47N+kqPRvAY7paPzPHPbtpexWqidBdBtYnE8T0UYWvcTVYV7qm
cfSGZN5jrmKvjlE9mt26yrXuPS654+AYJpANcH2quQde7WPhKcOzqb03o+uyyFwm7PJwnZWQN3WM
MJcNWPqzuLtzrAEkD8Nmt2tanL4uK/Vi+B9exjYRQrZbVwgPIunL7I/hdeLEX9169/ZZ+dZxrG6o
iqYnN0gomdmpYGCv2a9RV3bYgjhkXSIxYXbDrpOKC05g1iQVQ4uhkhliUvzMSFkMOUCeyM57DEPV
XircnI5pYKZxmNfEZr2bx8XBS4O/CjfTd1dCbBlpR4uYlJkA6RfKmRGfU8nInLxbe0xhjTh0OC55
jBh1kNU+t3YnTTjHI8Ob8WOAPcWSOfnoov0encX76svgPqvn71k9JONMI+bq+FDXIzoEu2iCtI4W
4ZGAidtdPbBfMJtifZ7w2pfGD1asy5zcts3ylBIjIuxHdEZ05tnuoYCyuBkzkBfuO8pJmeNZ9Qok
9NpM79n3hblEO595lV0tdsikZgSmTK6DaFWOC85yYpKT7kipVTkmHoP2GT8tPUvBRKoI67NDOXsE
u5cj1SFrM+FiVyBZwL253ErIyeyLhBKBrATE3eolFhFWbSS2xU/b8N76ErBva047EmBHhjbTVcxQ
BHhQzhKSBjfwEmJFNrBqtEaxLX1JJ786JJR9bazqNwuF7xI5rmv6AJDFGj+U4eU1NS7oqJq+veyr
5TwO08mc0rt5QvHJyJNHXotQVpN5PRRQuA3ZrZkSnsdOm8fGnfAWtCmrlooivZAd2ceDfQuH4t6w
Y7lNjZlVMDVyD1357WyHZFo7EmIpRAlIP7MXjY6Z7pXD5L7hk7oP5/kutJOvoCdVFxsMjeYCgnBs
vdDtozusDgGzrq9Lkv5Gy6s+Dwq7VZx+W9rrt0zbh61JzwYfraHNorrU1RE9/4Xpl7uvkdiILv/m
Hp7X5TKEZowAZy0bLR2WNLcQk8gkRaHwFQ/rbvDokGScu9upcp6mtrwbrlKfSAFGBotFJDhi2mH5
1iJ/6IF5b0yv0kd9MebiJ67RT7Ga6wh77VXascKhXM4l0TRyGnOyW3IrAP8Kp6YQgKrbqXru1fyx
9CHVeFYL7MoHdwjfBvSiTahSmCH2cAwoP7drmGo7rbEMU7AgUd/bTWNjD7eqswEefDISFkXWFlmm
QlxS8Gn8w79u+0nvBmYB5wzjct82wUNjM8/WuNYq5v08tHVM7cxHGWqI2rKsunXM+MHvPTaxhfUp
VGvu4lGkE6Kmm7KudCWzkbsCd+mdmqD/qHLYO5hg08iM1Tm2E30p7PpT8ITnvv3ROznyn4+r4o+j
irM/MJlu0Q7Q17G64mfA/FJ4kaoCeW5QwRuOgKb4a9P5JZxxgno+drZGniS68yXv2wc+Tga4QJU6
e2jf+aY1kuJ6qervaWnnJzbrPigo3cAU/dNAShzlY+LFTNl4nBjT1arBiDJ/7nDtYcQDSuQzRjdc
9t3hEBkZ/zNcg6QwZ+kOP4i3c7rkl9UbD7WZ3BCoihnWkcRcD/yw+hlQqnDyMZy0wdFEoyuu2VcN
cMhgoZHlMPzVVs6WK1hxaNGsd05gc8YMobXhVtdLdiJ5hiG6D6+aGUUmW+GoAZ2Xid2gNNK7UsNM
MIq0inhXlt00pMgaAGfohtw328iyA7q+fW7E0mwnHCnRan/qujo/+TO6NKcYNpAYz7XnuQimJmwx
4aHbsDucnF8QrZOIs5fFryx2fNRAN1PlD1c1DvFo6ObVjImfJxeOefnrHyF+GhKSkg2Ji3nbhIB8
R8jPQUWztPDxujELhqElsD98fP5X4gMcspkrufFC2mcsXj02UruT+FMMLxog/KYtM489nr+KhP7/
ZO9MdiNZ0iv9KkLt/cLc3cyHRW0YHjOH4JBkMjcOMpPp8zz7UkA/ROt5VO/Vn2WXCnUFCdXVUjck
gJsCKnlzYDDC3P7/nPOdK3MkGBMXzXuUO9dFdhEORlY1sGWMTLKuzL889/1qZJdgT8CuoMlznIbg
vcbptmwBlhfVl4d2rKwNVhAmmBzto6ELS5HNTMaMLgEb7FkXmEZhXo+LfdNKqgIInhPfAp/vZBwC
zS5dcPNzEEEGobAuGY07kPk/+jZ9ryWTFVfUpyK8ATTHPw7XY5fgQetHDN9dg2POKEnLWsWxVq/F
gJ2u/lEkISaCaHjN0ukukmWu9dfD5KAbucW6FcInuz3hIOCukKxmGcSzeYdRnombhIUPydegnVr4
XwAccp471TH96bkRPUzzi1XBoTJ6+L9pCzMQxA2wKs+/Tcsw35mxd1oi3dhS2Y+kLOEOW6w94dRk
Wq9P4v49XGZxTCA/IAzDS7QMrhdJM7/SQnFuVoowFvom2vkucwFShhaV95UmTBkZn1t0TppqQ5sm
Op1aQ4YaMuKV+eRv1pgoJA2uPx3IuK4tb/uo+c7fWET3gHrvkc9gWbbWdedCKB9jUu+ybx8E+zzK
afAE8nm5SZ35GMb2wUye7czep7X7EiaZOBluJA9jDSdBegQ3qvSpUfGbR3qGt3t9V08kl6uKnIyD
yxRdlO5zUmFueV1h6Tl71VG1KKYJCTdoewB5l7HHB7J23DYW7TtMerGVcAXI08DQNebiyaEkCdUw
O9UG0XCgDyw7j1JQnUmO5UaRtCK34eCQmlqeNUhlqnYhvo5Qj5DZXORqNHrQfyybvam4hEV7u1QF
PQUerSeaWjktHpyInvU8cBpIUndJZL2PeBE2hN/PqxeqK1ZSatfX9YL5t/3RmP23ASE9FO54al0B
2NKiJC2U3/Pxi6jwJ5l2HG9cKTv8eQRx1oXMhBuxkR3mXZYCxwihbWK4Hj5YAZE58UQXxH1OoW8b
if0Kn1bAObjKGlrQSpfCai9eHq0VtLpJGNOvvH5fdd6mFOQdV7pA2IfxhCRtPW8bx33LFwpVel0S
UJNUdhNz77dYDEtSoBDLnOUwG5wuqrlxiMXCn2mx3nOFUeYlalV9X/FGvl/c6aFYv5JZrPdNobEh
eTM85qF5obrCup+y9jkrFHicWH5f41l/ZuODk/Tm3rajnOo6A9M/lYMJ3BXqUtWLjEFEIohjHJjl
DpljunIzikSXtykzAJpeLxgrYaZu/LgSAdtSiL9Ccrw0QLT79BnswWNdD7tkCe/YrJBRQsWVFk7h
Afj0kO770n0OR9PERMyDI8r5OcRvE3cCiJDiWjTWcRmHcO9b+Y2TjxfL5iko8+912bxEWPHxlA6s
pdOBovli5hKXXnInvavIPvC9lTXFePR5ruk9Z+JzZ5BIpd7OMlhyu7HzXtv6Cc8CzvHci2kxLJgR
32FkWhSScFVzc2DwXC6xAwKZwJkCmAG/NVs9nhgwW694BCI5wkMnSwF+1CIvEeeWPA8IPkZJE07u
YOdZC8/f5rHzrR9RUFM3SY5mCzySCPRzmBXZwQeUux9839y6k88a3cmt0zwCbcbxrTYeIIp8DDWW
ByZwYSb3bmi/zjVvDpw4I9H/zwTdZ4LuM0H3maD7TNB9Jug+E3SfCbrPBN1ngu7/bYLu/68w+V9X
c/T+pub4p3/K//l/EKz7+DcUS373n+VG/zdWqbbyERU9hAm+8Ge50ftNSOEoz1fCE8pxfqc3mgID
lgDNaDsmDQp/0Rul/5vtK4BdUnqW1GLh36U3Wp7WE3+nN0JA901h2b/+Oig7v9cbo7AbvKHGpPxp
+v5vZPoubaAfUu6TJdmOLZvXqIt2laL12K6di6FWGoF89Zjl5g6S4zt4r5s1dR/R2r4Q43hdE4C3
mGVuoMctW9Ou6EX1Ewwmysf22eWwPuyL2aBOJiOUArumzYR+y7DsXBZpEp5ZKzZJmudsM7t72Orm
me0h1Cj5oDo3wwVJgpUShDeN6Z6r8wJ598oET2SMfbadiFyQPhxeiqU8yhbaaWI/IAqgwHTenaP9
chQMkMAt5FHMbXToaRKZgBojGpqCZJJDNYJ29EaUDasVMoHjTrBJOlfg45o/1rZ8WRJcJiMOjl3c
muVWgifRPEKXisXNsMRnc22JJ5asGB0IQiyrdNjBk/exnUfngcrZBlvtCUs+/G9oYjC0qV/EdJeY
9ItUMSqVA5BJ9xw17N93eZYHHRT6K9OzHjOZfjfdn1YOzj3sWNtOKyT9FWTzbVzYJyIIuSuI2vNi
irwL2nZyN3gr7WCY7LseIbWIe5egCp6WQTiv1eBk1yLThlHWQgaMjx2dmWzAPQ3RxKaYtQ4YfPCA
7LBPwzRD7HBn42i54Zciq26MFBBR0nrJFfU850hhdXbC+a5T9HYXNgt5l7JnqkBhYDvbTq4F6ShA
79NY3KnYeIVJupO1Ne+sb0B+4t1IxHFTE7PdtPABtnSNBy5NvPZUU+gzA/PGaBembR4s2iVqpuYT
iPn5rVzwb5npcUY+Eic792GZk/ba19n8Krv4KFm6soR0f7YLfQXzsAIV820c/8U+7siY1hyJqHew
pStKh60BBBA41oYk35xv6J2rTtjPGnCiV1ZjH+tpuJgJqyVTFuGuFJjHM4zpaONQOxvSV6tk09kT
ik4aVJe1otjYTPmT7LQCqhCzSarsBg7SdDHn8bXqxrPhN0GcJqQsDTxCfjzcjL6nCxNwJo2STkFy
ZoQ/97VN+K13QqK8aUkMZqrVXkbrtdGA50dIBX4AWGST1uW3ssy+4zrhg+WFT7C8l52xIM/InLpw
OVUPc9l9s2b0B98qIMt7pBTMhjiqBbNoJDDsldEOZAdd81Mmr5MMJCR96FkRDlsQiLQLEgkZS7Er
QBxfRU1FCQUfY5ZUDyQfWPbXYFyKRK99tV+XDOeVPVkHNMiXUNFJ4Dik1hPs0vjgUJZtDUkQJTyu
evg5mhVwFLO+cSR4uKmDORLFOP07/LhhbU30QXRnaj45ABpASIskW/pkGLnJ/j1TG2neg2HAK7mu
K30e2HcVRVW8y6A0QluYKQ7d1XkGQIPOwbShMThfnGYTO3I4zXe59FtE43CiS6n5kkfdxSlpI7YL
CruoCaZ6BaVvpkpkY42ANuauuksnRRnIbBA7HORPx6VLqYh/Jaj51mUF5aUEzEn4yt314fqzW0QR
NAg5QdyUZwqTHJ6PbI5tGn5hHMe4+VIKhLqs21ragCYwCBJkXQ7LSnkNCr8rFbp1qVCDal73hBhE
0A+sGxc+jJ3VdgHFwLGTnVYr340xvtjYJRg5xvm647c+LSMfYziMoApI4MiiBWzsPxR56W+cmjq5
Mn3C40SLZJvdFB5AN2WE9t6kJgXvhSOxqkXkzs0E0l9n3xKsie/E0BVbx6U6p+XgcPJsOCq3s0/r
2B2jQRKXTFDYuzJGx80qqmPZm1O2N24acvCZ5z3iy87wENNE1sCO5RNCvgUg1yHUnMwG2k+Q27Rz
cp49iYjvEB7bSsq1dl3jNNbLxvCI91gziNkQSA4dFmAUD+NBtTSGEHDhLAgv2bU2eViU7Yxmhh8g
bF/pgMvRCZO3rov4cKQL5HJJrTMbc3KH5tdpXZdAlhfh43rMDXPeL9aCIb3d9R7SnTFin+kFTQCJ
FwByAIS4xDRiFinUG4/oG9kDIKUVdbeie6QF2sXiQdML1mGC3Lg+iIl5gYW+Wo3xm4P9jrp4omSN
mZ4t2j1ImfY71a6QejnbdnJtb5OKeGvX0kQhSFRcCWkZ1KabgWZYX3mWamC6bCt4swEfev/cDSab
ZvrepMEnt1t5zOQTlhTfGB+aHgeyMFCJ1k63VKJuJIZ9nEGybiQKAnKCkLeqpidpKcR1na+XaaTF
16S1Zu7OM9Gxm4koIhDIr04s0yfX9h99OUzHsVI8G4gWU3VrUVxXl/idybJCTfF/dmZ27HyHQxUm
JmFqqKsTCrJl0m+IaxVUz1n0nGLkeUSQ1+Vd4ZbGNcDKwGfpbU/bijqATbN+5duCSt75dAh0xs/K
mFbOCYTiJHvrY/nYRd0mWSjALkcwXZ5ovrct4d26tB5it38A6e4TugjHYPQeV9FCdS1xS6C+D3Sp
kmzsKbJPEd2gDGL2DO9Lnl+BWQNSm9t4gVJHUze6Mx0Q/FR1G6lRD/sG3nIQzoIyJDd7zcBJb0JP
N0LI7nEiY7NBywOtwfPMzCqkoaZ6kSVVoTsyq9OFNF10xMrRZPDTMifarC4HPrIX4cYVUqaDnYSs
2NGyPey8xkOF+QFf7ni7zs0PZUzylBrmqYDzc59EtPD0YiWGmIkw8AfKyXv+bqyLNoYdoJezua6Y
V8LH2eguRaSOGMnc60kkFLPB9w+wM6CCWLBZaR7N837L2ZHtx9QWW/q2r+yxBNobZ7isk46uO/sl
1KC+Ls7mbT07sP6897nHFITDgwYh/440QdBHBWQRwxBbbn4HxKHvi7fctOhSY75QqGWmE6leK7oF
FXsmn8CRdUgUyNasLdv7oZixN6Gn1p1zbVeuumBpLk6xV1iE08IJ7666VWF3isfxI41MEvEFgd92
NdFiaUYktOBSikDK9WjRWYo6hX3H7LxHZ6KgMVfOl8LpvXM9AY526JhfO+zPi84Ng/KjkWEIob/c
uHE17L2wAwE+gtj4QT7d3TWonVeXNF8R7aeEvmbamW7HdkquQb3ZIDGuOrL/wocmHse7HhMpQbzm
uTVkvqUjqAncPP9qOOTFgH8KQEvZXSkrahGS0brrwJUqYW2iZbjPuUbjVOiDPk7oQsCo0K0Wdgvg
6HRLnFYsSeRsfSNwrVObJTWfnoQMd5OMuyGpnqKKPMGcri9iIgYdrtl5jAihLK14beE6g22Cp4UP
mEeYlXAN6yRJTnd9N6VmMcbeNYC57mYkwWr+1NmOdameynHFe55jKbABPJLmcS6twwOMkCYg3AXX
yc7MaZKzCd6Q9aLrgPQeCZglKzb9ZHlb1Pgcl5s6EDDHINeE26TE97a0GMJy/6UjjXiE0gLAxf4W
Ui8ZcAW81IQ2Edj4vmE/4tDizcxbb9ybUAEkERoTE+DsrW/xgGmjKEvu/CrGS4hPuy7e1lbAEpg5
2tzI/oIzhge/021KKyK+KMs9bR/BPLXTzieudUcSrQM0+OYqsG0QAMfGrnbxQiUg1SHbJRY6m53d
AOgDiUjxAKbz+8E/5u1bLtLnzBoOKja/2oB5t97EBXDKcQ+l6LnrgFUhC+H6eI7n4WA4G0Xp3fz6
n6mvHtwmz/Z0YYR7IC7HJqOGpfcgIRQrDhGw/Tw7su4kp5ayBPNM7YyEUBA9244ortM8OyQOeDuZ
N/f1okIKNgEUFjOJdQVatZLUr47QYiz4TYn1UhSaqdxQVQU4cLfmDDl1Ke2tpOxyGpcJPloMEiL8
TlPNCkbE8a+Hwj7PPA82yvKKgLoGutfoKClsqBQFLRIZT2LCwfhRUgrbrS+An9eTgclwP9IT4BbL
bm7dzSJsH4YGgxuAjjkYF+MpI0PFT9EPUm6OYCp9ee3GvNycsn2I9y+byDoByI2MFNnZ/nAK57sn
4QnWE+14selua2e87gUuymEW/JDj6j0dRUBDbIrHMN6ZNJeg6GKs56wlHu9jAejJoS1Ox8neOsfJ
Xm5zI3oZs5l+z2F5zSvy7L/6mgqNWKUZCDSt50IUat8jrodHZ7jKXe5r4VT0hyIkz1sxMjvjbqwd
7lAjmcjS5arsvPhkcYmUSBio6iSHDvTTQiWCq8uuBtjmI5VVNNPhYasgI6e4ZXMxXZzGdveYh3aV
6HUI04VdAc5qBlzQ+3XGHHpxImIIBF0xU5p9vW1q45AOkbddfSjFhvOTQhpKwZv426w9flbD5yuk
Llib2QHt8HkXFK8yUn5kFVUMOR4q7gqC2HuIBVbBsavtJ3siQrbwFN1zFF+M9bC68Q1oBGIyXktP
ZMtkVJMtFaXJBHP7yRH55IhcfXJEPjki/8kckb9favg/Czj9R5JS/3UFCTb3fyME9ad/mpJ//p8g
ntp1+Xd0Cf6Q/61LWOZvXFfw7iE9mMqyJfLDn4UJ/zfXdEgf+agPpsXvKKu2j//4B2X+Zitpoz/4
vsM07fKlrhp+fUn8xn/vkFeSynQcYTp/lywhTFJY/0qW8IlcSUeSxwJXKVFA/joG1eVQoNdIOezJ
bpxszY7T1J1sz6Ci1CY+m07+kzuMUUBvwjM26ddlAmPVJ/OZS9CPRXfWVXGh08msAEXTn0bsyC5F
bPthzYB1DeW2NjNg624FWacvPmZs9JTTqAyL3dh6/a47lENY7KwIt5ddYc3NjWZTmCWh0AULLXGc
uK5x2E1DvzUV8HaIIepKmZaApOzc2Kq4AUl5XhbrSzzbPbzHrggGH09YGz9RNvAesly9CkXYHaiB
0x3IFDc35s1c5t42ngo4FWX4k47thChQ96Nw70fy7KdEERn2PGhOzViclYPVegGXRgbdCpzRtg59
x8UtfihhGbGweint9s0wDKC1FQEkb6Embmx2doLj055Zpg8kjWfd/Dbpq26VszKQ2THrMvd2icKv
GKyXkwTxxmvvn+GTeFT5rY9pWl1HZfrKggWQT6gKiKSbpqJUjyTneuX4t4WmEJPawa1N8Xcw6vp6
r4lPK/gAO/eOElB1nkZEKTTZzHDEg92txaEokqdhFO+G0u1pDmneUO9pJtWyzvbf6qwDJrVYx9nw
MR9HXITiZD5IF3xJ4a8fkhK4K/YauCSnmeJvYAOtN51HBb4nC9XdFDdvbjV6kPeirXJZ0cnCp9Xh
1PdA8ou136vJ/YFV28euqkZC6byhgK1t52o+tQ2D60itAJfx6OCRcp5pCOAvd9no6YnOz4HLDvYh
sS2Wqw53UpJO4YGqBU3t9R4oRKZ/1gJ7wy09CPkonfOye5L1ZUnDt4r60E00JezF52bbiWLa9MyO
e7fsQH4pyAN5PBwtAoJX4QgpQ86zAWkMd301riMocxGIxB8ArFU+13x6UiZH3fak24Gb1pQhVmRo
8ineA199MOfevMpW4V+3cdnR4QQjZlIhdQlmcTezYxZmds+5sQPUIxkKJUN9idzj1tV1x+V1Q5Ke
TiG/uY+H4sNp8O4n/T4XBqMhgTV2UeOEzlI8xtWIygG8L7BU/6z4sQAq4M3XldRfL3XN7lrlZ+A9
RHvSXeuGrwDIKGmgcGWz2Oa31iOGP5TeazH5DCD18sr+PzstcXUoBiBu7bpyQPjjaYq+FjJhUMNu
WmekqYtqm9jqLQphAUTzwIJArKSby2eDbBHbXhv7bFgA9PIv/KzGK7+J0HoK42YyCXg7RXKXR3UV
ZEZ+HbajOEUeC4puAfwrAS879Iska1HiWVYVeWc+4SxSAnPRm71QEq+ejI1jUEDZytDVq4qvISQ7
2Dk0Sa4eQQx7+SBg9S1sWYGYlF5trIxWrix8iVPLIFnsXsaZpj4ASSm4bvm6jj9TpxOHhKVYYJOW
uWIRfbaGEy1WCnmMmE+ytG/Um+yKPmMuzOjfLW3jFupBuXHGJz+lpCRMLuYkjcBZckaAmDMNvqNO
1o87n9hLsKbgUho5BEnpK7ZGGqSQFz9N79dUmjImFsAdV1gGsQutsitXJJTRsbdtjp8+DreK7jt7
QcBwNO8N+DbhQ4Iw9EhvOg4BPlvw48HRbsB8Z5thbD9GL31OoVLsZ5H9rGIPlr0LSz1bMfELh6Fm
/DlAgroiZ3E27fSLMiEzr376Pc0mCxJj+wLNS5BGIW6nitoD+y1AkIXZFsIxSiaM14RjqlgsawNZ
wAyUc59Xnc8/PjQCD4twv8zfoqLZFp0HrEvvX4WkwDuvTjRU3iG/PYwmZUW97GkXoCSmbmpYZX5y
ou5PnVgiO6dOQeWWcoAx2gMw+/Vrrf6CAsa057B4pbH01suS93UQ3mkkZ5Q1MZTXJP2xxtDJaXr6
tiQXyXOdZYB56l05wqtiIG0GptY0GyAr6PARURes2Df26JpbC+UGs7Yr9i6YolBBwSHaMu9LAJMy
Wr6LMo2uVzNZbns4qKRoYEPHbNNTk8TL2IFn6kcaQL39JBRslh46RmmoLYm2rU/xBlU6GJiLFVf4
QpkIHBn2MoTlS16Sq84hQJNYICui2QyEnIdAVRSruOayd1zT38ZAZLExvJUjhvdBpQ+TgXBizDYw
g1CdCNr96EvHhvHMBqmnT8RPfBbX0AUo1rqW8YNfoPtGFrVczUgKznCTo9vxvKqxm4/9W+qQRmrX
3uYZAXishge4ZUnVbjKTWvV8oA/WSednpLjmyq2i89yTSpixtF+RcLk4Hc1DTWFKNgzecZpBpNTm
wFlVaI5c685bv+kET2xKUmAvHHpdvrkY4XEczPuoFSM74DoM2BhsRYSwkuY0wA4ifeXA87QUlKBK
+sAEuHjUmgWVrHCAUHs2hB0Fe5GYHZ4qyGF0M43m0YOs2BrmuOQpCYO3HaGwHlO1NwEoBrYJ5iGe
jLeBIkQVgXGewuKG1E8LsawOt1n9mnfRsRiLest5R52m8bwM6A9jxOLEM9QNm9vilsp13vBFqrb0
gT9Pgj42V7yxIkt2BIWrsA+8jlOczTFQMpr5wHOAXhbY9tn/xjYdKT2F3ZSWwLFR5yWOTWpO1SZz
rOnanqYbojzilL+7McGldtnD08JnTyaFPqTXdgTtRVcuCzC6iMY8vPYbySYslGprups6AiDaD5z6
jUCVzI2fpWdll26W12tY8d5ATdnEtJftB1TGVREPQCELVo/qHDfXB93CkpkwaZBWxDmkZgtGpjw3
0XdBdwJ6LUjmORv2c0vGy2ZfHbD2eePKFCHNSBSAQdDLmenqKZXcelFDBE83z+Q5wEENFEYzgVUy
fmlUemXQeAiLzzZ5k7NwGiCorSyc2JKtDoUS8pHPS3ni3yU2aKbULS7UC+YCuPMsaTXhLaFMrqEm
8swVCqhe5ILfWTv3oFAqTm7tSdSdpIfRvrFHDiXTB1VW9ueCLDLlOLVL+qik1toFxN45IcwZGFvl
Wk/BJBzjTJEDe1eaoUEQ97tlzgFrrWW68xr6scdKbl2a+saOVaBvyIuV2R92ZZNSWLvv1UKAulm4
KwhIx2rJLwh+2bEeWXsvc7dPVAMO5pBWpncKs5CrU3xpoFNv8jSh/nhJXwY5o7MQ9Gm7Fqhwpa4i
RZOn5BjayISokt3Vl9SKv7LeRkhX8W3ot84eYfRurUOSsBYsvEZAdkuHB9+iPYOe9cvA674B4A47
Lpb1Y8GPAm6feOrzNIN0O+lyXpOVsD4+w+7BKCZL39DDjU6DxYm376zyw6zxc0xDRPBJUTSSCKqp
VjgvscwPfZHSV+1031UB4L5fhotN6I8gFLT76h5A3LCRKntUtkEEK6tAmqfv3ji+z/O09a3mUOXI
2t9rJ+N1cjhW3Mp5lihGll/fGqjQedZdey0YnWl5mKq2Croi+1ZSfGWbNO4uD16v+BeHtgcDiDte
KZKRo0LT5E0+IeDjRmhzoc9ymHamXWJH79bEdzY2tBnVDz2lhNM8ejsvNI8KdA8xq4ERIEd5Uyh8
LAcHLfh5Wvpz0ACVFgOr/CvwI/Nq+iUTdmcEfZ7ZvkOIlzqBabmWWliMf0mMWmxctOzojDSDdnQu
sc6/6ULezA2NO0Hs9w9x1TRIORzoU6SGrcFuXrDOJBrb+meyN3VgOAE/UiYQLYXmaKJ4Q2DDaJm0
1YJprKVTGAm3xoSYmnfcmFn37sIM2FihJdcG7VVpETaKs7eh84/zHPuBV/MdFzNNH1q6zbWIS/zz
MdWyLtIEDRZodI0eJegiQfzVMnCKHlxqYbjXEnGHVhzOzQ5Q5WG2hxm2Eclt6d2Bf12CLly+zujN
lRaebS1Bt1qMtlGlVyHzoEWnHrRgPWjpOkbKvDHr+xSuw15qeXs4dPahtE5cm5MtSUlzu+LxIS2n
4VGkx8q8/w5aJ3PwA+FFeqoN7gZNV0ZBwbQPga45TIJAVyO4PoXzaDKKTjx5LOfRASvOUTdu8jbV
kLBiJ0zOqwUWO+cUsv6Cvi+10K+05N9w5MCrJvut7QBQ0uO71r6lbGTkOYZlQOEd8KeDwEmAHG3v
c20uyHEZeL/sBumT0vaDXBsRXBwJNs6EtmJongzXpWJIPWdO/WaC2nMXyALh6HKXzSsTDnPX7FxE
SHMSiAhVRkxUOHfYXBY8PtTcz9aHoNdi4wtyqDigbmJ0/W0WgblaY4dXeMR2hC+FiyFPzWJts423
CGYbrs6NmgtEV2fbeCSIocDR8t3Ira+/Zro0OgpGM8Wv0H5gUPRY7IFyvls1RUQlV5HOglBLEvDe
cStgrKX74UaIYyWpMbvOASCmDTVoNG3AVb3KfV3X6OuSjLjYDmH0XABPV2KxtznCGYShnUN71dZT
7bijZtQ7mJk23jj9q4vSbKCr7Xk93yxsYmwFoiXwvPVg5MaHb4DXjaL2CQfUe45vbTM75jcvdUHa
n0Kq2nSFBF6FSF2hS/Lk8OqvyNzqID0v2WexA6uaKLgjU8mMgW8jhQDqIFUXqZUelowTlc5t2nPT
Aq0zzbxLnCLVyy58MR1u9EXGVsPJaB3oG/eUhmD3MR1sBOQB/qz16NUc7Cm1r3x+im28rAvsypjO
i0LIwGCUPbnUzAMbAOA+MvPOmARTeJ1BnYdf4toBhd4Z3fZzK/jxC7D0tNQff/zD30IjwQ/6G1vB
m7c//SNNCvm/sxHkD/jLRlCCRbJ8AEcOcCTP/KuNoPA9ZfmeqfAye9qP/C87QfGbArylhHJt1xZw
kP6yE8SqbLqO5bC/01vEf4FEXf4adhV9VH/+//9QDsWlSsq+++Mf+M/5Y36/D8TrrKlIQuFT9mAJ
/H4fWGCEtiDSUzT4SY/9pMd+0mM/6bGf9Nj/a3psPyVvQwE1ACQQlwrKvpgyG0CONnMOPbdilElg
vywVzBTi8HOq4AS1zQ/4viPIX0y0CdZuYwHF5Yn16+jGcxDXs3HhZpzvRLJkZyh2rNP6l94LQ4op
2J3AGLuYPq2SLf5xe4L/ir8j37egVFKvysAVzyn+bIcqQ/yXgcAYk+ZweWpnCjwGLBZL0UyZ0xoF
6YKpsPOalqWegUkrKpPtBHY/wBZ/tASOXsOlKmrMX1xQqriXdfVYM951c28cjXJ1g6ZxKWxOijqg
ly67zuxpwbzKxsj26h/sNLOHBmdd4w39LhozC/gGnZMLrYz+Cn+V2fuMaUhthgTboBkxQWZT9GUI
LXkwIu/Np5TTbp+kDLFtgmZrUhZnrfKCDLJ34c0vjVEu7NTwCdtZ9ZWFMg0qLjz+uISjshbGnglB
nrNebmYbv/BsGPEmapPvnsD+Uw4J2se8fM3nGg69fSVHKK4CuzQoquzk97jl8yHCaUpfk2l7eFUW
5jMINCnb2wXik2OA1QFIRusx2yHT/tF9TOx7T8DywVLYFP6Na1OcbTHftREVaPQjIOEs7EbgVnKp
pzzG8IPGWTr6jlgTL65t0PS+K+n4uTaG9b6JIGDONQGGJhYda3sq/wzKxczWMneihcqWTcXRyrOP
MXoHan4EDAalvXav696R52imPUzjwIw1Y8xI3F2koILg5aZ5pxgeRJU+xosx7w1fBvS53Waxoqzb
cxmzXLA2den8wL7H2j0brkcnxp3clUlAsQXYsQP4sYPbgmxxJNO0FRoLrvrQOTW9mANYxPBtSuNg
t+VEezh7u0YZu8QLv4lC/gD88sMZm0cnr9m+TtVbEjtsWswSW2xUQpMvrS+Wo8C1pSFiUo/9cYyQ
yV7LAXyIyoFVpfkQZJHEQGqs6bELc91+2AOGmb2bOWIDL1xvQz9AsbcnPEx53bbwmj1A9slcby2t
fshugktrjYdf1QJ5pyi5T82jCRcYqLn7Rh/B0fg17GoFLXLQ0kZEtRJxTWqVLXLFA1dAOiEbBRib
XVZqOccx0+Ay9KeWtRUEqTRoANqdLP2qN+ttoeifaLXGB2xo0ZrfHIE6m2T0OvbFdafmx7YHkuKW
HlT1CcVQy4bN4n7tXOXc+jCx5dycpV1RwqcVx5FVLs2CBHqQhq7apt6tohmPdZcENEIk6A71m42E
CToD5uz9nE77RYzWAaQTJRX4kn0MbVctMqiv9dBUK6OT1khL935BMm0V5PW8d3/mM9gW0wjdrT+v
VCFX3mZZ260VWh2djuxoGyd6zwrjESGFOA86rZ8hMdDO9SVJ57Mb5zeilzdmDNbJd/lsxw40x2gh
gdGbeOBHZvIKUbjU6nCBpCK1XgwGCz+d1pDBH2lFOW8o5RonD9DXpjbTD+qc0EBhyGgBegv4ifQJ
LOt925Jh0Zo1EG6t0RQ3jV1OaAH9j3kYzw164L7ELNYo+WzPFPPhsn3ivQ/yhsZ02GjNaUnajMoZ
pDrmrURPXg0jWKZnMZFNRLf0fMZ86el5jekbe6Ke4QY9zfnEPFinktWibIThT3AOLuIoKsS1Us+D
GYOhoSdEl1Gx1DOjpadHxRiZ6HmSQs9LpifMgUAMoy01Bd8t4VOe4WEhhUgTJAyn7q8pVc+r4FW+
U9+d7Bc9ywqG2lFPtzljLtJ2T2yAyVdMp8zyTmYrv8Um64+VETlmVIYFyPPDiH9mtXlQabqwGCVI
FPsFzaWjsbc5K309e6OubSKbadzXczkvvblFI6WsIw0cPbuXDPFIvc+SoT7V071KWDnVPR8Kxz55
egPAttUKPL0VQNjB9ciaQO8LOhYHvd4gVHqXYLNUyFguKJYMTURfql+Cs5rnq3ltvK1a42iT8ytD
EpLD0NsKv1Nbih+LABs5aQSxQsyk8DfXW45G7zs6vflgKRIAX55hZrEVKfV6xNUCnYFD0S8+gHEm
O6V3KRBnqb1hu2LpPYvHwqXXmxepdzBkx7SyONBS3hZfKdR+Q2R45gdBkq3nzdnNZE0KQiezTp/Y
xFDQr5ddn7CodzFBAMjKqCmbs9NInQaD2KzDLDrVEut8S+WlbM9TQakq3kX2dmO9cdqDpRNfpfY7
6qTMiBq0tXJiPZGNHCQJ1LQ6WZP6PP9gBZ2TTuFB1/mb/8XeeexIzqRZ9olYII2kkdy607UMDx0b
IiMFtdZ8+jmW3T2oacygu5cD1KZQhb/+zAh30uwT997TY8SJ2G5tHaTKVseNJlru9kL5dgjUxSqk
G3+cjnR5syDZMxvzW96TU9bBhlznYoCVyrm/blIYTIus9jlGoQzDUNjao08CJiFo17/KTbsQbF6V
y8jj50LOi95VOZB0rEi1wJOUG2XlA5tYRWSgvRYDZKWyfiLgy14HytP0PCl/U2nX83pQnqcI85Om
XFDkWIU++e2rcOYUhYgC1xTTVK/cUxE2qgU7lVC+KpwRLBOU10rWrgVOyi33Tp++N6lBHCXOrHBW
vzpmraRiPzLM7Dy6/pF6bOZH9bkXyuM1YvYSyvWlY/9yc+x5SICfY+lgDJPmOXLZt6cpsoEp7jYy
nY7EIzJRBaBm67zehvKajZjOKM8epnKhBcqPlitnGmmpL47yquWY1thBf3nKxeb99bMpZ5uJxS1X
XrdWud7YSUgm7wxdcyxxAdY4Q3nk9CHF+CWdDcTZy4iDaxUrR10YoD6wOvQU3Sco8LsVD/UhwvbB
m51vKzyUa1059BLl1SM3F80L9j1d+fgaDH3uUi6k/eHxi6hLtlUKKxVdDgZW84B3CUJphmB9KY+e
+pNCKAirQCNoLhwSFDtgH2rlLezsgumbBgwC1+Go/Ie1ciK2rfUnzBjV2ZgUa8yKnnItNoYeHdOD
IYe9VbCWnBBRz930w3bnlxjUnh/EeebX87gesUQK5Y3EXbWRnecX+twr1a9gRk4lrLEI3OYfoz5M
rGfYwk/uZ7mkNxXcilGsz/0QW2ao3QbXjnc8OKRjZV11ZFl/s2akLgJTZ6TcnQkEPbYM5QWA5Wvb
VjAplBe0xhRqJZCTO+GtFk05GwPEJCpDkeksmBFMpaBrIuhc+Ew7DKeDcp6C93DWuABBz9q3EK+O
z3fnrNME3m44OpTfkbEFhI6hdVbO1kF5XEUcs2cYEErbzZ82iX5Opv6si5FFEkHq9aQH2yYe11qA
365Mx9uctSgclK+2wmALUctvleN2huhIn2ByvfbhCdLwU9LMOUYhVteZi7xEV+5dJvknqfy8jDcZ
QiIVV07fXnl+J+X+BSb9brv9b93CZWMrh7ClvMKOcg1nyj9cYyRelKMYWnvsU974Ld3FnjX5wfrr
P1ZOZEj1t0Z5k6HjPsIogSWmzCLjO1lmNZ8gfmay4zaTcjgPyuuc+ppWEvWP2LrDOAj+6eGNAo9n
PPKkuRwbATd9teQ6AhexEy0HGYSTacUmu0LCg+Ea47WNAVuUOLEXD6LP1FTHqeUYaZRfO8K4PSsH
t4eVu8PSXQTWM+v+i90vRPhjUvLs50B5wAVmcMtrWYKV2iZBtrGSU7QJ5WjtcJ49/Ysd9i922P9f
7LB/7Q7++7sDqTPg/y92B+8xyNr/5/Lg75/wb8sDg2G/YTiIdT3LocOV5Ij8u5zY/ofjOqwVbIU0
EIbOaP8/lgfmP1ACSRPXj4t9hav2fy8P0BoTSqL2CVLatiA19X+yQBC6qf/nBYLOpAOuA38iKmWM
T//nAsGJZou8ilmsNZRsNQ66w7wAZzcAzxhd+YHV2yF1oD6FYB9XLuxMYh9FdwRdmw/COpNNK7j9
n0I4wkcRQ4iSrOphTto/vMCzfXarVJpVw6HNKtY0I0IiosWftSVm35g92W2fn2UBKrFm/71efuYe
a21SBBhhAVNv0oitNbTRlqhNRCfyEMJs1FLgTgiW2G3agbfCJnwi5dIDXMwlGnSOsYZji45VfIl8
tJCNxeXaSn/F/URawCDhNDnV3coZOJQWtTjh8aVoobaHpP3WH96UaCqzNYOhOIEBFfl7OnTvfTgQ
IWDV68R1gemQkoredOGWSwjX1tL5KTWbj1gHH2tbSF662VvRZRB7Kgi1oFa7eRVFhlYhOhj7ed82
zH1GEzVwq4uH0USfcbJ4W7PE2ti7lrYb87A5FVOUsA2vvc1A2PzGNsgmrhaNK5+Pgbv/HjTpH1Rg
jz7qiasOot7vGuszCUE/ASdloJfGEQhCYoTrIPzqsOev6YYNjNaIy5gX3pxhJptixN1YGikprFau
HStDN05tK97SMLrzDVIDVQX2X2P+hfA10bYye09dS2zDxVnrjUCoqcFEK+ZmYwQGhnFU29Clxmq1
TVANUaOr5Hl9erOTvMHyiIzS7InCd0bSUx2woSzX/UWTKOX0BXBy16O7LsY9pd6yTtmA7fOY9O2/
y1kot0Qo1BsAxcU+6z/mtLpact6hv9tohUcyr9JJERkH8MtFidkv8mzVP3G35X5Th59FXjvrUtrn
0eCj1YN9as+Y2EyzXbkVQj/XZOwDP3apx6uLhHvVw+TZe3M0r4upQ9Gw4N5zw4run4GMhMe1nt2S
8n8BM4QqXnVfBVH2MLghHK0QKPN9Rq3lOy5P14j+SNddeudaBwTu0S+LofHtJXmZDEPb5FB+/ECY
K9QCpCrINPSrIP7SnAJoYgsK1jDnZx0C9w7NjetHYfKwbUKEo56eIUyzp96RByEDa9tPyxEyqjy0
hOauXbA+zdIXSHuzLwhh/YaiFt5CEa0NvQIUSCnYkFC/LZ36pS+ZW4Of131OKfVvMEDVe7JYJuY5
Wk2SQTXXO9fDlO1Yui8K3uz6x1AzFJw1xJjIIWfWlUQ6EO4ee9j/Zkbj0pVn+uetDq1r64bExYgW
DqHulLlf1nGDzZuxreMZjj8kC4BL+a6FyGKiaobY1jM200iJL3WYIaY4W3yYoBZ+EY/PGLxpbL+T
+alpC4cBxF85CxCQQH07puPcdB3R6xKpjX9p+Fpb/0xK4FVGVa20voPC5rUHXIDTysPmsR1AL/kS
J2HoEqWclLVvhMO2lZq7znnqmSCM52keu8NSKbTUMh8MdExNhiBkCjXkMgug5yqqybiN7Reer6Mr
yfqZ3pZUUfGaGK9+h5O1pgpmNEjmRMxwJHTafZoUBTVpfpAygwU92Ec9pISlNdoWOcyQcIDwSM/d
4Mb2JIOD/GdtvySiyHZLZbzPyGXWSzr7kSBRO+qNZsvIaCc6HigrxjCJYONeJ8NR9wr6ZdR3icOX
Rk4SH3wS7oxUoKkp+HcD13tqwCcitSf4BZUS2gZIiAwqyfidLT8kWhxbBikQmZXuppm3P8EPwPRq
xOlvYAlu+V7GorsOgRVvRBN7K78ukEoBAgD06Rn7sRThzqSRg0uCsMaelYLH1D/KwPsou/Y1M8Mf
Y0yWtoMIXZNNtLIkrUraISdTU+8wI3feTWnzy7E9mamFxIu4HUe02D9ekiHCMTthNgVa/StfOAma
GVGSAXAita6l5n73YOfXMtCOueWgx7O99TyWfDVTF50AXWAdkI3gOrPRhTmnYLKPXqLdGzL1C+ST
3a6rlq1J3My2NWcc4b32qtX1wyB2IrM4bhFk7SPbOUB7eEZqgwbX0x8eUnS6V/HeVCXz+ADHQBnF
32SsPEYne/Yi/TwgT4OHh/5fc7Yemrs56HfMcVZIMp8KFP0641FH4+uHQXkbhPaKaPVlsot8LbqJ
XjMhfmfxGnSabfNUkJh+AE+qwQzVL+Ek3pc0/irKlIPQu1VEcs8BGU1paQDmcOnyAH2B2JVLytQ5
9nacHgWZEeLLgRpWeT0gMZLf0w4oPOwz9LwwR+DSrNpydvipdG8lLI+4mWj8btBYIn9nX2SP/Na5
N+3wKmxh71YnHpFTEYJICAfzZzTT7croqcFkgDM58XMz0C+9njOUqfqfUdudZlRGiajP1ixPLhBt
YwRhJ+ZTAUZkE1Tetuu7HSLBn0tZnGcFrStxpyA7RjLVEHvN0P+1LJZvy5ImMf1TcE3E2N4mK0NE
TOTExk0DGuoyolftfg6Nxpgut1d5D/rMzazjwL18roATNVrqW20H8zucnojSeG2xYCvQClEcJITM
YNUX+RTPcMi7vkW/+8u1Ad3ZAsdEaR5M/A5Vi3ZQtvLVtlHSh4Pm7MeQ68riwjh0Q3kd8tzzqQri
TeV0fGg6mswpgj6LbovSKk8gVo6wiNGZe7K7CfRd7mxNfhsyjsn6Ot5pxIj0GglYefeugi+K2Nu6
KiwF7fC+DfhKyCEhjQmJOQFSZXPxpoduch/2QZzs9PqpZX61sjzmxdY9boFizq5186IIURSxSVP7
7aTeny7PzG3D4oNHxl2lOudfa3UEgxDrn9TDyiWVBfqyeR+a5slwoiOAbgbq4rJIR2m3ZX/lyVil
lXnKB/sF7duPscEZ/ldAHZnTk8wUZi5F3dIkxD8MRgUmUb8WofbNEPogihdtLq/xjH4tG7a2yffY
d1a5tqvJH6fwa7DnQ2s/h4wDJpYVUji+Lu512pL501yCgxO4KmmfAAg5P8uyfKuz8S6K4pt11q1y
WMcluuvrpvaZ1P0pyZl+M1Y4uYn70w2im3CSXaT1HH1a+2wvZM8bDpgMYk2yZTmlbr0cdSey9q0L
KdGZ2BEvzH22Xi0W3+mZFSHFvHqLtaP6sLap1rzxtmSnhhmRR/7/NVkS8KvJWSsRGxtUUwSxsdhx
Ho6Wv5Fj9GXU1iVOZrlpWdTeRic6iDF55KAaXZawVjHcImu6tscF4wojkuB5KF1IIG2xr8bxGmRm
d5UxuT+pVl7aCh+PnoElQUkcTodu31jyTGSM31jsF7zoQ010V1Ve/S7/Rto3qB0D62iU/afN36Rr
2Q2u8FNk5PUqdeJoG1laux7NdJMa8Fdiw2O9wAb5MAT6d2JTShVFqNIQht8QY3lPA3ubqw/Fbq9x
pTKCFpskDFHuRaPtamHdIjN5bt0k8tVmLislHQpQBIT91C1OSNhRmupvUUb7AUDrs57ks9VWzT5e
4CY5KhzCnoiEmBgprhcFrAb7uZaSEj2vklsw/3DwDkR58erIMt2lYYLbDlEgaU68eQZ7ShXZk9bZ
XtTWkztmH3HBnWAoVJe14EoKjPHBbo/r0mkYXFPg+omWDn5okB+jl88NR8/k1b81u/yQqX2cKjxK
Rv9UhernIF5qRfxVdrTcZJ2zlGiM0lvNJarygqNwPcrwFSypvwTiZ1smJycdX8JcPBQBbVM108lI
2gfWOfdEWtWT09cJtoPcz3unfS3B4Fr28ivHJnhcEtxTcnKdjTbH5SaCs7uCbrzTJe9viSuROLyY
mI1ADIxVc3djptWuTzEO1D3hM5rJ/sXTl+gpSScufHc2tsKMeY29jqhFUmRO42h6fqOwA1NPjzOU
L2OCX4qoDOJbMLOoluqRkjRiRONmlhVxi+SqcIg01CP9k8BtYkHMDsfe2Lajh00pgN8cpna0icei
BzJav9EDmW7BxnvgYEWf69vegO3BzK+cOvNhsbQ1ePTXvIpejP40tuTq0EuStzacdHNuTzgLV4nu
jSxFoNwm8k/szig0pjdm05+OMaADmfPzRHDYOZvaAwNZgEFRb5OcxiPqZtmppZ5nK1r9cacd+0nc
nVXOplR7mQL0zi5E4lXoDCS2aGWOkj8Nd0lv/4kUfMbAtTMYZM7YutiD0yDZpYcOQtIkxg20pIxx
fdmEbwMdqrm44TXXwgvhJAOhHdo+ZYMPczgMNjn4KN8ODUxHiz3yhqcNBDToK0sk9I1DLhREOzua
LoGt71vZYncBi3dJzeoDP5n+Ih3g5kV7Gvtm3GSTbDfhYn5aIN/WhQLbhRGrLHrRR9GFlzYL39Il
45afnBw3SkNUVs89FcrSd7p8OMUOvonAMC3QNUnuu7ZM78tSfs36PuvIMZG1iLeCQxEf6LdnG9kZ
vT5LuPIKcuegBw5KBh2OhmnfkgxL3ui1O7PvLpmtn8eKiKJxCu596V0acpFINzzoRuKRN2nfR0PH
7pHfuDw2U4+BxHHfo8FIUS3g5tOlS8ZHYm07mTWHpvsxJ8u8zmNuVaHlAGgnPG1N5cwrpzbTLQi8
U9KB4opzjHr64P6obQ/+r/WYSpDY8lvn998G4Eo2XdoOUNedhFRMvrI4F8ami7X7IuxP28jfmrAj
lkfr7lqqv4eq4ytspihygFtcTwnxn98ksEHELXEAdtSqZp8qygZ0kFnqropmrA6O00OSLusVHlim
2bq7tZG475sKwriuLHBd8rJM7luSBc802w7RP+5eKGeFx3EMhn0xcFtUpky2mZbtOq3mgg/mC39q
bnlvtpYk3Izw2wpN3Owg3s6VRO9BUs3WCWz7VFgf1cKsIq1AIveDdU6h0AvRfM8ipgUxybgzUgM5
/Wy/xUukb4sgj/0KQ1RafSSckJxh+WbQ8Ysv5U4GzFUSq30rpurJKJfviMOXJRgckzD6GDCGEnmn
59uCUMc3HLELVa6WnksvvHFkL5Cu42XjoPdZhULbLhPk5FxLDL+rO7miAgFUYpl85g1JdIb52hTe
z8JL99DnGqKlisHnmnlNAkzZwSvusXDVpS60EgzaNlGSrGw/lXs0M+DgEEeJWmkK/Cpn9oTku1xp
entMsRyqXnzFgUsBXHLExZBL0Vnou/yG5Wk+F8X8PRo1LCxrynaepe1dPdoRMdasbCv8Hc4dIOR9
0msJh6L+K6utj9p1EW7Y0SnzKOuGIqmPiSu2jTY/T5GM/KxGbcXxnu8Mq/nU8B6dpJsckCFVxKai
ZrHZz0/8Vqsxsd8di/24F7BLM3MN1HFatatGj272VDCNGJob/DWGXyGDrG7ODkUcVYeFKuWsB5jF
xCVqHPNYVuJZw0K4WWa6l0KB9RKdRe5k+U1nbmaXVWEj03eOxn1Z66+Ok98WFCCrsaZQGlpmeDyO
e2MSrd+5Dpqtqn727OKi2/ZdJ0+Wopuco8TdxuXsG0v1a7TEJnKjK9sy5ojzNrSuSmaVUwWv9NnC
3WqW83aR2sCPwkUwxtQviACSvDhOnhXifUu+eixNALrjSfulhyF1qabKbexAM/aOtXCxqDeYvPN4
lnyz2ktoAOrL5lhbwa32Vsm8aTgV9ZJ2tDeyYQ+G7laF4wlnzrinT3oMZDjxYN65va5iJpAgHcZ3
4NLPrL1fXLvAtt84r5syJwaBscmPxe4Ppo76v8yS12gGGTln2grG3JFXvG/bizUaRBMUG8nymwlL
3X/kHL3kJy4ka813lQkLEA1jvKGhFLOPAO3PbmljnWIP56TDAX8g1gLnrfLkJS88E7fQ98Q3tVjd
oZfymypmzI1lU1o4cMY7I4poIu7OLfPfiPc+LSoyZpXepwgSYy1Tg5Uhm7nNUk130R8Nbai2FXIc
jQw3XhHCItppa7rGY5nCJ7pgNGxR3fk7cGtXR2cMWZEjaNSvvIVfSyy+wjDdFpHZ+Xnu7uRoPGap
/TFJbGPe3GcrrcgeSxgah8zTt2PKFMwwBDt7+3vQ+uYcl8lXJomWbUVU+MIK4+eOWbMe2+fYrTUA
aDPQJwrfnZ2EMeGz2MI6weQppx2lEk3aQzqQkAc/kZfcQKjpRl9y0ax9FbJ5Dhp5o+t50xgEbZIy
e9faxNgW1Z9glfbXKhLkLrjGaprYQU62j4LoHEYDZMISb5ScKoRyxl2PxofeNrc+a5nj8RH07aZW
biPdRLET1cYbK4J0Y6OQy7vlbZwa4GvddDRM+8kev0MgoFZScLD1jHVTL/nSm0se0xUHIYlUXYMx
Vq3TY3tC1BNVL0NWPgk9Pc01IZJNp637Zr4mmNWZPev7IO7kOg+4/pnx8TQ68ztqPcqcyiWEohjs
m2bibgya14jYg7FjXjnq4ofetDfpEAJh2+gzy+kexf3vaGpf82ZcV20fXEoc64wquH2H/I/pOfen
Zur2vaw/ZWUT9Ozii5pCOGQ4fwTTpPLVSeKbrspJmu9yxQt4mjFkgwBsknjc1s4A+gzLlB+ZaNIk
rfBRG2qOljE8131E2Kqcf/W4z4+2nZrbDHo7A/vvKe1WwukHLkjzDpPqMxmcNbZnnqXS/SOC+ns2
7L3BiVVjjF85v007/WHEZGYyOb4uYYWko2HaZ+sZDw02LiPeWHNzRNvIVMsJHl7R7Yn9OznooLZa
Ld8CsJ6ExS34U2fhEwZzl2P1KefhPiJcXMWjhzW2feS9d8TjxSiDW5+GXndA4trJW9Fulblt3dcV
pQZoQn8ZGMHV+7xtYMMVJT0E9tctc5lt2vbnNrCzA9b/fI2Opr8TVvGSLeIWaLtAniV+IiO6yHY5
pFLeXI3L15SY1uolfngOHyGOalrHY+NNRDDMM2NRgoST8Q2pxAdJIAI3XIxtkAlR/2OSTHXFIr8H
4b7S2YYrR4wXhgjk9jb619i0n52upETwztT5utGW9uwZyJqsAMRiqk4LMGPVKtbGbFdNjcaPrNSn
xTWZAfz1aF82jSQgESgsbjJOmDTXa17FrNq1MjpOSaifph4JGYG45IR6875x3HZdkQ+somcvntjN
hTib4ouYaYbKrNeE3CxEdXuZ+NMz20ChjeZ5qpafWsfTV1v6T3eQNI4dQXla/l6iWqG2xLnNJstd
4fdaQootWo+t1xeImIsvWgHCo2vxGUvrMxhMZuMjhYLVvVrzczeZG+zkyUqMRHSgrLyZkq1C6V0V
mhAS52vfaBvs3jtrmKeDVgWExPBq2gs3jjJmVgAQTtjEVpObu49WzjeJ1Ylli0NsAchCbH13w6QA
jKNwIvb9NHaoFCwKe1mh4Vi88k9GEvBaUMVSBR94IA5LSZCMjSeVorFFwOI+jWZ/T2lLeOMJwNDN
p4kMkS0Li5/t4hygeT6TQ/jpFIXwc9u7BMRlW0n/OYWttQkER1lugZJz/l4qKNy90GOLQ6BxJaJv
/kY0rTJ9Cpr6T5cQJLGk7yGQW6zL5otcDtZIHVeuuOeSlYmZjzdeiVkszts6eWSa/A6WAhN4MH1X
JJ54QLuN+Nc01v02GQZjVXqoSmFj4s0ktIZlhplm+wLF/Rox4Dcj+2HTJ+4hQQq+KQQSE5ZHm7C0
dw5kOdyCFy0ybojXfMLzo0so9HtAfbdLx+pb00xiS+PiF8upeRfEjcreyOg2UJg4ViBJKea/5UH6
pNs8eLWXi3UXZtPBTfTw4M7aF6nql6qPzrahMXChPdc+HGl96bP2k0wI4g/pHCmwhvVoy3wns/yu
lZ59LGAn2maab1nR4NettV+hyoQV3ogjfnwxcO8vxx5b+mwcREjrgxSy9ysVoyLjabdoUbNyF+zm
stOIJKZ5gR+OXjPL29d5CM+ijb8qxyr9Um9ezWbUNpPNeMZyLnMmXj2E/yA4ITkrnY+2iBNRyhou
TX92K9Ig5FOtwKf9bF50hUKdB1/T6U4pqRgS2unPAWoqn/R1URjVWgFVnxzYqjmMVVwD47WFupor
/KoXCGdjT2RbIMFvV6ySAbVaKHeRU6H4zVIaIHkmSeQboRvWcoV5jbw/FeuRtaGWMGn4Flrm74wh
KwvLd6tWAUYLjWXZjgejs77TGphsa7AgSsMrLNNUwWZTqLMl9NkOCu3iItFzFZg2lnBq//6HUNja
VgFs0X2OyESz/jxSXfdQblmHvAuFvSUNnz0aJFzbNl7JgcX3qSC5vcLlJgqcKxVCt1Yw3Rmq7lCT
WmsozEAOqOQogiremVB4LYXjHTrAvCSskMepYL3phIw1hd+7OO3NdJlKE2HjMygX2wnWb9RT/BCm
7zlxcVGBG3w1Gp8gY9rAjZn8KWiwjn5rUBjhNGVa7qCF7+MI9VNVWSy4i3JXiV9uaxhn0VP2KDBx
AaE4glQsIBZrQOc3dllGm9EyqpUjA4ZJ68TOoQDbFLsp5OO6U9EvlKYBpbu9lBMQYggPCpdcTQBi
MxK+WT7T/JTWI0zN+cV06p+kzqcXUpRpLxWCGUk0NOa4rR+5AjSX8CsUsNlV6GZ9Fifm6KAYNLDO
5alTkGehcM+uAj9jNacwkRSeCgotoEP/IimkOTUKGc1M4ctWDGlY0qDBp9MCXTpWmOlMZb6UkKd1
++ApEHUsWovDPphW9dSyj3mya8anhmmUB1S7V2mWwWNs9h0fgIBzXSjgdc1Jv6IaIJOoFGwxENu7
j4g2rVWw7Kplsx/Cz84qwPEpRG1UDs1+UJDtANp2OQX5UegTeSTp8hSDGLD05EhuCQOIGlj3CLXb
bvKQJGFA3iZEb1TsTlzKNahnQMGa/lVb5WvCFIelGTjwOQEMngozZCrHliUy9SOKexaC+tlyFmDr
CiyuSpHxtNiohxsFHsfK/pDm+FMrCM9qDdaJXty5Z/tYtsl91PQXWLroJxTOfGo2rgRvbinQeQTx
fFTo80pB0FuFQ59PVJjzWkJJL6CljwqbrsNPH/C27//mokJxTrmQ5qLu1hNdMiNgxIwdGPagZqiV
QmYfFaI9XnrOH6DtCDSMt5a5JdpidOTt3UjjczIhh5x177kkY4XArvqBhQBzjst1WQ0pum97vBid
8eB53mYEr2EjIBKjgXHLiH3eoVF41kcCvNqAUOHUEz/mKWLxEm5kVa/LNuhXUzsGK6HJcDMbwYW0
ud5v+5R82Knwe9H49Bv8D4C8/r+kU/9N6RShCpaBvOm/kE6d++/f/xfP9X/82//uubb+YVi247go
pnRuXeV7/jfZFPmM7GkM2zMM/iG6pX/CQ4l/CFdaJgGJWLGVt/qfYhgRtdiea9pYtS3hOf8T1ZTJ
Xuo/qaYsl1hHPGJkpwhkWjp/1T/HMKbj5DnIihIfoEPC/Kt545TNLnR67yOeDV/DPSOYnh/IYyai
YlPP1FFBCEIiEkPnjxJGkTtlVyQb18AKo1uwJPY1Ma5NR7NZE2UCMz7/YWPMItWw/GXXvc4ZTvvG
HqKfTKI6bC/E71CeTdxqvszmgnEkWyDcWM8zs/K9RLOzis2J8TkRP209xwcvYyUSBekuaXSXKaB1
JXG6EToDjYD1MBezDt/GjeyjPZsWuBDwwVZFoHNAiFI/5eh6kwrWCcHu5yAJ36ST5quO9BbHXTWF
hAM+jJzlSXdt+D8TM+MOyHzNesNvR8dcl0d+u2SbOL+8RTyTzCfXFls1NFnd2dZMNuneePbwp1yG
sj7ootsypXlJE+9H07tXYQ07rTHvZGL5ZocswQBKL/ZWe3QBIagVc4UOZ4xYgYtyO9gnO9snzbkw
Dy5Kgykh37shVkTr6WXAsPh10GKR3GbMyMN8ocz4QRzgyFytv7WkBuGdYDGklteOH5b1zcqOWYTJ
5idaDtP4bXrsQ3dNRYQKv0HUPrv5s4Yjj4f21rSCX/KWh4ewOHu6ttPSPzK5pl11JYoK9UPExm4F
Dsbv5X0g02xG5lNFB9bBVVig2XgO4GeMRbHXwSN3hvVj5nCdwok9tL0XJnyXItjP7KVy75R17PO7
/IdmMl3Mt6Obbntk+yH0DWNgID/2uKrem/hzztIt4jN9YBe4nFr8WA7f70ACWFo/hIdIoXkv9ZJA
7mWrya8Kz0sgr7XRHltawXtbpS+yW7AMqjCwo1nLTT98wiF/RMltAh/dBnsqX1Iz1dISqU6k+R1f
+5BvlgGjTB/d+17fSrWoHqOzM5qgPo7G8qBRWI2O2FiafrJ0pAHli2WoWsTz7thZkHUzxjGu9uxt
CDT1kMroBnkHNmAImxrZO+oNyW8DAxCNHG/j3ObafulZSmG9pDziorE/SH9bE9Lk5sW2oataPOM0
FMdD420nd29V3T2mVTZ4hwpvIVLlEnUUeMstENUeDdomdA70QNGEBorfrGH7n7PcmliY8lANycHV
n/S0wqsGlmAQfiN/RunW7KfNxHeVTVgD8ovrzf4y/Upb7Av4UjUavKj/3TMsmkEQQAWgeGcxx/5b
En/nbZLmFIY/hmbL1kPH0RG7Zye7DBnOVKu8OO4ule8thgtMnNPTEj36EahL/6oJe1UYNqyLtwA/
axiEW2/plFKGODj1wjBn49xyRcAS9FYHHfLH4YrQ8oqsJ865Th2X6n+m/MRlqTvhLWLDP1TWLrAc
NoXJ8tYz/ioE200LXxY+vxJPy1S5G6c81HNEPpK1SjCpFeg5jUhuuonpOcGJxgHLKQj2a2jfjfJe
sZPWtLsePlzrPlBtlo5+iLxjPRpnL/4UU04QVbMlIQsJAZCx5DgyeR6IpkIH5zfjLxmfA4dBV/Pk
Uga1IDKS4CuN2PrweVbOuI3rlvoL595SbE2mx6TUrUO9egwp2/7qOmDDNOlWReTsi7baJGZxAN2x
0drJr5B5ddTaZf/uauXOnBj/YnhMtnUUEmj5kbLs78m8TOQ9JWxu7q4R2a0x2ZMJIVG6edQFO6dt
ItEvou+r82VNRNk+zkn8v1JvHYh6LZ0nFKl+XTKqD79kqB/q0T5VwY8+IUJUPgZ5Mxs1dNDDreG8
1iGCDTJq48k71GR9rWKeWrfkG/jAufdqUUr3DgH7802QYjgTrmqK6FZU/aGiK0rhqxWoAtEA1VBM
xpYHcNdToAXuPh6GF+G8TBX+czayHpNlU+7NPtlrGl6w0oPUZh16mDJV8dLmCbU3PhgLWBgsgNaJ
N9gwnjvNegkCYxcv3xOBsCLfIxHGBsXTzTgVtyg/qmm8Bf+LvfPYkRwJu+urCFqLAoOeC23SkOlN
ZdneEGXpGfTu6XX4CwIkQAtpr8VgMI2Z6a5MMuIz957LKWFEi5AC0GRhwwi2dqke+WOpbEZSMvCr
hf0TejK6nu+ZbixrR97qhhT6EDWBW+3Ir9oUac6Uc1cKbF+J7dUW1iUzi66hnq8LJ7+N7AICaHuR
vBb5x+AwdsadovAOVKF2zYfkS8Yc7SJkPhfap6rIj+Ne5/ASyTXUHhXuTDvqfLs5zXMAp45WSH0p
x2nPXmmP++mk7WurZrMzH2xbOc4LaY64lawwVnnPwqSSD44FJofNo8BjrwZikze5N0/ZqxqFe4Rl
95KLWXeqU14x9E9fJ4Z4SyAgAt8qhDb1ZNrPZtOuGf+splgj1WlK390kPMI/unapZ2NCa6zSD9Ju
60bculK72+pJuKWvTsEaNB1rKdv4h6v+aBvXOkJaxdkIL9ErFBuA6DSd+xhaGD1BYrior5GoYIA1
zZfRjHlYWxIh2LOGoU0Skv4zauThdXzFzauWcdGE1TEKlJ/JYebgLsMe5x7b8x0aHLY4CX3xI1Hv
oVvTff6M1nMzv9eJzkor3TLnsYK/DC5Zahic9i7nBtO+pPf0CmWk7OS9j42jmBZdM5xpfR/UfETm
+F0mBkInuS/bWnCd1B7+vY5zUyOpCpkXpr6pPkcZV46oaekbD+/12+SwO4KPEDbXLMaBV9fjxu7f
nYlllem7DMDHZcmIvLlHsouWQu2Zlbnok4ynOMcwqK6t5XGfLwpi3Jaao9dRyRiHjPHKqzDQfWvI
VIoPjJosYcqLiRdRb35H923K1GOo6uve+GvpYYryKvWB0DkmGePeGhE49HRv2iFDPB66kVfrJw1y
V4XEdfJT0AA9yOs4/1KLYJsRB6kY5oeIGDqGA1iEEKkNN9mIkVl/UjFpsm28zObOxOZrIiIwtXxN
MA9SW6C6BZlmLN7+oD6vYw11NWVGmGc7vT1W8sXJugOJK+ta9ZAm7GTEp5ACFkUNqVu8xVp1sAPa
N3s8SdvlJsJb21yYOFocgPCIy1+su+8y3rGQP+Cm9mVUnlRpbBLAq2VwbBATFGV0D1hmRaA5Gw5X
/VqaOYMC7SGHg2be4Dk8SuXYJgeJgZa3glfuKQ7I68TD3tdfWAKeDeyoOkSKttQpFf+6aBeWWBqj
6YvQLp6IYBOgEY9D7JOskBVNe8TVC/donbwF7ldnf0XtxXafcw3X+IQEoCBvqtujsfSL5mQh81Xe
5yrCrc1jMkvumnkRB+5CAnMWix3OXo9onUocBlAJSZyv3QeTmdBYOQKk6qqJFqPsybhZzVXOJZON
dl2El8DCAq31h3p6ZCkCrmYoNs4A2JGfUdjprowHfoZhl5sXwewHZdhumcP2LGH0PjnHUF0tqR10
8u/YNjE+R+NOTpUO+gOA42uvh6s4uOXwP++zrH2A06uyhP/onBmLo1eH0BFiNjw6UeeFybsbG9tx
1vZNN6AKaPYEjp55G1b69BMSvdQawl+ggXPNX5yDmkPPXexlwpeCYU4NA2/olsrLm5v7qIHM1KkJ
LTDS6T0NSMOkVClU9zvtdLzE2D0Yb0/moiZ9E0G8zYbpu4r+Msy2mn7oKhuAyjHB2d81vZfJYzH0
x9FCCjU+N/GvClqD1w2yX73SSQwyXaAfy9QRdXmo3Uag4zIqkF+iNmiMtWJ92CbqZzfeWhyrk5Ns
WqwY1XRNw5pFIWxS9NWl5vrTlNyfAIfv4wLRyyRXAB1XAfhCWBQsaLpDDiWwTa8JRKUxZsm2qPx4
3SQQ2amtn6DkgtNEV5oHF+yy6++WnCP0fPZRYdeDcNBUqIdqOLIcRygB1/JXcvQtK2oEq6ruaRFk
CwCEPf96J5Q13t3SjTFUMBTWFiGCyravPjSZH8MzNHsfmRSJZhRxxdWUaH/tox7vwzxaaLdrp7sO
U3Bo0osB6hAgphF6PfO3sVpEA6hwmS4aGNlN4zyxO6tSEBn8wM1wdIeUsRJDLadA2H0p4R5EcEGk
8+Og+Jo6KA4wFqauYugy+fVSRZV/2fiGI3SX4DZRes1DYraB3rFS3Hi3zK/R+gS8pax0tnXbUS5+
zDzL9fSd1i4TmmbXa58hs6MinBlJ5ju72mlgBbmr1XQF3iNT1m31ppiofzJKqGZV8jGMJXl96M0w
7wMgGXqSQuP2PCbXGOEeXEPYxZBnY5R6HBcO5w2neh/kVN/pgSetMGbPyXbCPA813PPpMLSnWcnW
jv1ujkD/gOnIcOdm19bao3NcD1iGCnjzA5KR7hU+4BJVuVbbU06JUcljaZ21bOKj4wp2rupUcXIe
HCrpsiU9yWDjdw3MdqeNCtSU59L8V/Yue8ZppcZLNBM/O0PlluVIfrbmq9qbW7aXIa1Tl30b8es8
THtbH3akyOLt4CVoug/dvYezukJrtqWVoZjxMwu9ac+izj4l8T5VL5VEAZ/uZ3XajRn6hQA5AZEO
k6vsc4Zg1Hc23ivrgbGgLKtdOOLFVo+V8k/UOKQ4/ctDa1GJJ981I+I0CX/09jdznxFUrLr8qRyI
DhSfUfWY66/B7fwhpRASxGzl5crp9Z06vqOMQMoU76r4SKyBGlpe3Mh9Ck5YMNNOFOU0Bdq2QeCh
IRczS4ajzBDsBUH5aIdqxUW35PPFPHf4HWYS3PgEzLMuGMdL65jNv2LiFjAgeYpPu97rBicwUucO
hrxZbSpUi/EYvLQSJbZdbnvR/pPUouwMOsXwcmMBCz9A9207BwWq/V1wjOtkTCgaYwB18ue0IFgj
W778lYBrG9vmIRHVvo98YeXLTHYdWrFP4BYoe4xqn/kgzyz0GPpbeeppotwsriXQMnF0rp0R4zV5
mmwOcpIw8+THRGDiOsWRjU5ZPY9UMjrM1RE7lsDnAyEn647AljwGQxMlaj/dGn3wWeb7M8gBRirc
GdVbby6dO7wDMR6bvjxPLHRyvAFmfiWU8MVuKy+okC9BYCLEeMdMvHPJUi4PJptaF6RrJD6iCN+a
84hAmArSGvP4teVZsoNgkxX3UrBYfzbGr76S+8YByBRPmwoDm5gskKCowuRaaf9KgO/VgIpKr062
yxJNuxMhxpeYbC1oFErjbsX0Pvdvk70x0QK9B903+gEX9rxlFn4fvkhpPLL3ub42nFkjHsQZ2WZK
T52q6q0s+7Vg1IyC7TAYb1ZLbECKALRznsL5c8h5uaRzlHVz6jUUqAr2LNFuczg2PbarfBnu589z
VGL+YeHNNuJjVOfXDJyKZXGng1CG6rCrGAaFLs6F6WNGFhXUHHJctaWGbmswGfN/Qcm4GMnrNFwh
xUzC2kxafqiEJPW1JSDhTU9A2VrZx8Bgzo5cZB/9yQknnAbNIzPFkSr94FQsk0oLEEU7wLFAp5oc
QmJ1ITPvW/OktOB6kHxS85uci0bwVtMSdGPtpxVC5wLqkFJzaYOit4s9IYnPJq03WbFT0m+LEQYy
SZxFnryw2VpJdrGdbayKkbAMbfCL4pakz04ptw0OObo/LwQbkcYkCgewPGrnmbXqylUNP1Lzo+jn
Bay9a613kNUUkNFusB3yH9KTScRLSwcsGV/S/Kl14EWhQoDKM7ygbeJ8ZNVbl1gvUz1+d/m8ci+F
MJA1Vmhljjrx4Qly6b4/lO2R5Mk9qY9rNpU2CIi0fXGP0PivXVR6WnVjr0LA57GvUOir7TENHlK7
xiLqV5n+wioZWm8f8VZS0LG+6v9SdmwN7O9ojnwWym8Bv7vZWPehzj10nSix2v3EZrnHfVpWP02T
bGunOdb0PnOdHFuMZk58sovkGBnuI16O/2vCfVKZcHaRmrjTqe2DvWmiQ0WtrBnkaYKDsHuf4eae
72GevF4H4eJgUirjXSg+uAh3/TcngdU8hd1Jnf24v47uc2w8lhA/qr/+h5tYia5p/GqTD8E2dq7e
kuzuJLcJsEN7y6V2rIAIP5XtLoz2res1L8JA0HTWcC4qfjKxuYHflcPeYf5hfVbZ/J3mkGoUKrvI
8BpNX4u2aVYkBWwiMnMn4jfzIveVEvvO9MvekYVvtUPO5E1d8pagN5fUTu2Anhhg1ODcWgYcufVg
13QEPk0gujdwvrdzci4gw3Tl9BSznK2a5NNlFW5W0sMatMLnsbFZkvWIEEtxmZFsqGiEQHh4RFFv
E437ry/3KcXGXFcHtYE7wQ2rIfTKx4zv5gEyzA7heBjhITaUJZyAdJLRz6pmY43NjjXbXg8+lPkP
7Tz9Gfx0GmdEYu9kFRN/auMqDD9tlH7UVim6Gfb+TNzG7SBzfouOod5tdMjBtR+KWzwZ2t1oT8YA
jM4l7Rn8TmXhU7TeSOagImCjSDC1rj3h84KNN/mm/YUvtWNa3yLCboJfdXqnmt/mif2my2odin+g
oaAAfWpDf+YsMGY8yzOdW3ppEwJScwY7EWoLC0m/RAMk4EajorFpY8vhX5l+WjFK6qzzxUJgcttN
mLW+/dVqEU0wieTgxZCPFI6KnkbjW7nHzgvw+XUzrPptPyNnlAiEJ95d7Rj/Y4F7XWSWLujhrL3I
/EuaH8Xgrto8+lXgqxR5cEN6uo6HL1M5uJ2JifA1stVzKwO/5dlWtF9UTtEs3qi+14u3A8jSj91l
II+q3ZICoSSMNEeEEBG3utFuREQ5ofgqF7qTpOsksl4L+yXM/wojWtfBFX31O/vkayIgqHNLGmm/
HeD3RHlDb/4kLfDsCH3nZl+P+FSJ3KgzBWT1vJ6Nb6dsLs7gIiiOnuVisTTcPdFcO7U7Of3LlISM
DpilUNsN7puV/5kFn8HBiR0vYQbcZF5QzGuT27VirGag0uXBwwi5iam10XhtjUh5xo7NCcARyddC
O7c4cKzujOJ3W9pi02XWbsguRP8QkWEluyiLNlo37vFAHsCv7DolejRy7eAp6lvlW2vdbWV3JD3N
TDMX+2B2mEFmAwZY92DJ2rzeEndJjrGHIvK5r5NfO4JZQmOPFcEz59+s96PqI7FH+moMN42+aspf
PCMYl1m1szJqjfGqxDWl1KtJ1nVIeMWSZqMzaauqs+4Gb5N2V2zDi4U88h8ey5RNv8NP8dbNz0vD
QDAY5BQ+u3Ta2Rp2v8LpGXoBbIvo6v8WbFmulS+5q3vouYOnjih7iG7l3nR/xNyuXVIt6rbxEufQ
jPpuKJuXtGBaBVMq6d5Ic/aJBf21Fb1ZO6x/S5ZMAG4cYVzjQL3KASGxBDKDA5UhAUT/ym9HAOxY
MRi8H4WpPCUani4iRYhXJuqe0pGZgCyFX2OnboaLtNlbR1f9RzL0Zb/7SVDrho/Fkhf4ilw24qGH
3bHOJgSG9d9YeBmc+GC2fLIl9lGDUt4kAZkEZ2kx7UGjFZXnCDkVx1lIWk6JxWsca+QigwXuZjFd
H+VkrESteYF0Du6S+WJz0uBH2cQ4WQQKlijHriI5pdBqPpyx+9aJFDmmVr0fUr6f5AlsD8iogkle
dbe51iadkfzwFRjNlkC6I2ELr+wWntwUb+hUBCtcXITAUJJ3T9IFWwUUUaWU0NHYKmTDLVFaiibe
W/joCZeWUOZn2yQQKyXZRFE/WQigg8cpUIt9ORItArAyC+4DWp0uLm+tqE+2HaDZF/uub+goPpwB
rXtuEdxdS9y4iIOzSe5KnGbMPrcY7HDgya2JpqjvOs/WxpuClCu4VUq/gmNvYR7tH2nkftROSN1L
qPPwIjKDuduwsjpC0MOfqKM64eGXmDliWsfKOObsFQvFOAGj+DfmyjZoXmqKTWh6ewiaHAHdbolw
UYOtxXZunn7H+adTlD0V04YcJ28uSvatIDdRCv0a0TL3hlyhNfuGkkyJjpQl6Btfi+XNgyM3Nd1+
tv+cOjsXcvRrwEfShnQEFsGCHSpjDMcIZuZeezUcc6MHzoZUOl5PlLCiJ5wWSlnqD7QmgWz/tanc
RTgTSOX21cQvmwEsZcZW78NpuZtqhtFhqOz6AvWu9PBFoaWKALVtBh6OghwijBpTc2/b6JxO4ybg
czdwNdU01w3TFuBygbUwK/Jt6RCFK6odyCxGBMorh+ZGpjdLLHtnkKL1xTTmozmDmrCCIx/IRYBz
axe/nELWRHcNg10jei8Y7KMWEwCnhTuBx6hpYIExomcesloy4o229AzB5amB6JMWkLTiGiBvqb8c
HkicmetlVcSkfc0O772Qr8qgXbN2udwZK8TDvYyz7dApwCKdJ1wimyBl0kxnWFj1Rt6rOmQfihy2
nveKqfC5lw/IFetGFgwQPgzjI54pRG1aEXVjoxAbYYgU2pElw6tN8Vv34C7EOcVHlHX9c9migDWD
b83gLZZjuYuN/klJ9Q+toVTSC8tvmMHkqrolZOOg45KtOuUyTlRFyPZ6cuPJQYEixj8MeIkbpFuG
4IPX6MKZXwAxsMuZsQacCLxjK33U90rIMMeJvJQuMoH66lCJp8wQgh+ohl5OU5al4YuycEPt2ac9
3dwqZMAlEUJOOx+S+ScFkTZiKmql/h4k6K7QChlvhvJbMkhB0wI18R0Mhx+COBgqAh1x0NMdRFfC
pphfNZtyceprz8oodlOpM8+P8RcaIPOQQa/bBasog30VIgJj7a2lmKHzs+hJv4nAkKYgMspibYQP
3fw3F/tc7b2q4+95T67HV+k+tETZlSZ0vyJis3+Z1aewfNLGz6FgKGQAiKTvIKZu4pMdxLjr9eaO
I+bXzhmkcDNQyrYjL0nxKVHm6r35iPLhGCkmMI3kLGNlO+ilPzkz87AWI1iCKLH5itXhQ+QC07dY
GYpkAWPtFBYlgkrQdn1FOY8kPpu9tqo5zMq5RfhK7WJx6mOEYdIjTkOME3kISXJ03F+Msh81o3Vp
ArGM9e6M7fbeYd22q/HfHHAsNF8yDymlivTMgjrV6wsHqmk+VIWMj0Zo63nEQuL0wXtmAN/g1cwv
rpHyNCAvLLPp1s3Vo5LR2SQ/swGuEzXqEfmE6pA/07ZMlr975rXQy+Y5+2zGOVktUrQ1HL90N2AX
YEy6qsos9PQl/XCJfnNRrZqpO59lE/sRXIuuHqpL2ROVrVS4+HVSUFqLqDe9pgJ080LdqoozbRvm
vyYgCMzxPVTScPaqOpNwTz9qSagQg9hpHZXdVqoNXV8bFb6LoD1pCPoCtWlBNB5LYuWz/kKQNseX
xAzu6PFrZqiU0nnxJ13Dz1PYsQk6mTUpYBoVkyDwTkwwBxUVQxjJpOiclxuEsYXep/ySwpKINCVS
A5PhQcjYa2IOt7ZmdkAjpOEXMnCmT09GXj2yscf8lmC0IWzj3nVJekLDi8KPSSZfE+MhESqrxoYX
5PQuwZkjZix3tBiR1QYiXyiB/dlQwfbJum63afUCKHXA5dpOW9E0lzSB1FET9rWnhiSFh5BKLdbG
HTvAYkn3YI6yfHjED91DNQ29NkE65moQXx3EExsZzLcApCQpYKC9K2pfS09P4YwyxHTYRs8hP3iB
GxhbkJptFAG/cEyLXSdn5kdDC/S2iL9DrlE1mDpSaeY/22G23w+fDCuStQGvewOuGx0Am80hq39Q
xa3I2PplGjtxIHb5yqJKurZme8+Io9oR7lY1S8pQ3DHHBIyXmc6mbKjd5Dwt4o30VmqfmjP/oxsn
8/M/jLeW/K3CkHAZHbqCQguktH0JssP4B0EP+1FCi2eF1anO6UQKGjxmw9jBO6CpMJw3rZYOB2uo
4YqMxo8WUnszYTY2rN5m7M2hyYaWcRpqA3t4DZEZZDLzGoWtX9mWgadbJhqIgV1D0DQ/tu5ofpUw
VByz6aWPM6AuPO3bSIpdYnElqFUOEhGsaWtCeelrxIiLlNSixQBIQHEMIoDJRBoCFsweQgUioQ7U
TKbum5ZhH4TKDHrZTekKummOm+jVUtp5wyaRIiHuCIF1y1cEOO56yEL6ZnxxBsk6qym1Gt+UBFIS
KRZVOFeanBikjqqPPQi7maz+TqeoJ4eOzhyKxi6Okr++iyByYuzYaFc0iQb2u4h/tyeAhyA6PA/F
GBxHKW6Kfs9sTd+GqHOYwoaPkoQ5Pf8K0z495BraTJJEw42qLvIDhFLrRG0+1FgjogiplVOb+7zI
cOzXNSFgNeRSbK9PhWqDIA0/RzjXG2E4iDECmu5oQvuE4n8dlBatF2GAg1KnGztNnxwLFa2tsJxx
i2vrZrOXZ03/H7aXsTUSL8LMA9CgZExuDgfdll5UYVzqRUERbMbasez0U84XtTEK9pND8RK5Jmmd
lkVYZDDgs+VJ6yLnbFdM3oZh0a819Zq8Kb9vYng4oJnwtNvupuyaE/sAXu8YVYJWote0l0S2wbAY
AFUrJ8y+Smf6xKgvtpbCaz2aNERGzXTP0HPsXeHVAhpOkighULC/v2AnPKZKK73eQNNWpRXrC2tr
N0FDOiPVmwKE0uWS0UckIWhxO3JZp6cxD2A2TOKqVVHghykiskljM8EHNi/UZhF1qPRjSkxsz8dG
5FzjkQLZlp7QLofuXjP6j2A4bMz4eYBBuc6XRZHa8ISNgQEDPR69UBKhhl2z1aTjuZj97MRm6FAi
rINK6VyLETp+0QYvRCqju46y2GNNYW/ggHnJyJjJYU6Fpj3zIsdcPPTuzSpQcoDKYl2p9zcYO/O+
m8XWmNiFJNG4ayZ+K8eYvuZIuY9Kfc11HR1T/8sTKxlmI18SClamZhIPkNfwYlNY6FG5o1OiQRAZ
m9wpQFMmjG2ZuMRLoetiQ64hVjR/qnhivZEOmzI1s7si9ZF2CtkuONoLWnl1I00b3FVc79vKorNh
Mes5LQyIqWopKHWIybmGLYBkJyDKRbUegvFmEGjKRzl9urFKDi+ev3VkBc+uGVIy5og+UhWBjA2o
DTfFTQkWML/RFmQ21ThtkwZPHeiBXg5/AeMP0nWn16B+H1L7rmmGdbEU42XGMwjTYMOIKbva7m82
mpZfzVoCrNR5yZNqP3bTYY6KmnRIcEYFOuK96GpcBZiy2+lDwjvyoS13K8Pmcg7jKtpKizRFE4G/
iUqHN5TUr454TkwCT2HO/BiFPr3QErYrR+tNn9w7l7CzUgUx0aAPyLwTD8lJGQnjRBjtxrEaxW8r
eSfuqsH10Ki7qf8LO+Njsokl6EYwD0ls3tpkyVke3rRFG41OL8R1ghdAkLELTOw3XEJ3OYmY/k4D
XvnivVqCeSdDQd+HLh6GKhmisB1Y3dabLAYAny3RvtES8muS9iuRz3nREgCs2BUPR68eErKB0yUk
GE/1lbvW3UCRPzvLz2bVXU8JZN+obk55TdhwsMQOC/KHO3KIlYGeTHGhRZjggqSq83h0wS5yUh40
Ag0DQm656rGiQONKKFwolYLlm2OUT5hXfWiJ/yaFjw1mvlHosfb1Ug6Q7bmSLWBerpK/IYwgriTR
gZUcacDB3xwUOluhJvQb3WBSOhtM8E13x6PIs8N8hkV2dyxH+czGVux1J/9w5SjgAc03xK7pVukS
/nggpPArSG74UXik07GDRL3Z5PjAZZ4/m0Xorsx6xONKcHCggp5Jpfxr6FHnQum2hIiJPdqH6YbV
Gpl8fuyFM/PYkpgZl/Vrl8OIpqhOdi1r4FLGPGkd12AqoP3rlLAbdIYtbe06QCTjB43h404WfpEK
g50F2rSmeXPzJvLUKCh9C5VPBNloCkKQvXx8KpECBP6y4xbOwHL+XOFs2uoDBIFRCZKNcDUmzI2G
F5aJTtZQ6CQA4ZlnnqNI9wEwxVvcT2ziLDyhQ+jcYgCNfa//sykJHaTFDCntV5B38sSG45fQt5Nl
YAd0hp9w4vYOMqRSc1UfLdti5ZzuzOCn5khDUtlRtKosnGpEi6J0/TTIXtNIIStYV1tElt0zHHjy
v1vN9ELNpTXQu2O33JI6XMhjaNsfmDEg2sdIIpV2wn1g2Z8ur2ZXJtwA5nfD6XaJLTpxGFngL8zm
uUnhw3eJ/HGr4knMgeHDKvRSuuNNGgflxqUeCGp5tUM2LiGWXNbwVJLwADjMenJbcpreEauTPsQ4
6jnQEso+W0V9VQTtib2ZypXh8l0+EQHTpbO+MSRijHwq6Uet8tRoKQvyzP5gVPg+gWjB+DIcOsEZ
14OexEYOpEnKgZo6jfH0BcVRtsqHReLGLpuCM84adv2mZu+4Vdmim0QZhOFYIQYsvMLHP5ebZI9a
0B9WhTwRH/ouNOz0g4ZtArPODUwzBTEwK7JGUqYyBcp2oWkE93EmtSMmKLMzPLOCLFcuUBKD23KE
KrmuI5JdELOs7bwmzlXATAlmCjCpjE+JLjpuvwqfsf1JfuQMgy0cN4L6Z5txjDERlMZuaFJBAaXd
QiNw2GU1C1l+b4SQGsKJyS1jxI1mMcOgrBUrZUjf0gk+/mRXOFTgcgHYepYTJA+zeu2iELw2e9WQ
0n3Zzf2xRvtLocNdRsU5E6bZejU8oknn5w6D5kO63ZdBryrTzj4D80yY1IDPCKziQ8Jn8Yl72ODO
dg/cGsk5jeJ/Tdvpvt0XIwbFFERXnPqGyyihcbEPKXOn7IgduHRkBSDSgJhjx9Wj1JiSOu1PpbAy
AU0JDKJtv10SebcRuvKVoXEn9jyVTuhy+IXJYclUUcv5LHLVvXIhxp6SOC2dIIj7KHZQsIA4i+JB
v5RoOWsd43cmk2c9HoJTLm9D7VWqxZEypj0v8Ym6BOZZ654SjHJIWiD2hQvAbzaAqc+d2iNUDqCE
5HRlxUD+MnCgbZzRYkdBuG2X27rIW+TYBpKIUbD76CPqxj4Cej9iOrZ/qgYddZuicW6kTjpk5c8z
OaajvbCbpgLpYhh840juAEwSsSEqZ0JJghMYrYkq2I27mkL4kWUaGzNhFTuUH4kVdxddd4m6UIKM
yiNAzBixXmizz7hJ2BwFSK+SuWQkI3h8Daf7BpHkZVOOX8gdDJIYBF8twNRNnp6pknlgZt4hRgXR
ajblp+KY58SFT4nNmEChRl3SeuxXrjjx/81C/+n/0iykicXY839jFur+j/mM//Ef/w+vkLD+q6Gb
qq2quu0YApnB//QKCeO/ktdk2bAw+f0cLM//K2JZaIaqO0g5NdD4C5e5kV0b/bf/DGJZtzSCHS1X
dwwbB9L/i1kIZAO05v8toxGjku4axvI/1Eyc3guC+fvzifDyJdPxvyzhrAS4giYmCffOHIMMlXGB
BmKH19rOXLdmVa0ztUPjp0VcIFGKQ7+BuqVhrN8Z3fQ6zthpCqeK92blartxcv7pfRxsS7SD66Qg
wErrNZQjinF0q4x9fM9pYpHVgQsDzbPO4EsvmA47JCpxlpPUslgB7aw/WBmj9rEDkQj/GbMf83h8
N4yMHPtWh+OT1HFDWpH1JRRaioCQslVNplXXvaKgqyN02rVasBsb+X+mVnKdk1uf07p0Cy5grjq6
ngC9qTs1b7KV38FI5ZaON7MrznMP58gx9b1tMaDre2rS75AJ0Qqbo7nVCkSV5eS+uiL1c036s4FB
ukYfQ+gXlJbgKroeSWTxkG3yauS9wsmONZw7ckfUO+xas1lb8C2NMy7D5bybPq30Pcz4CVN1RAZN
4s5KapSTqfOGcArncJED5sVNpemIsci5YaukRrspoo5QNOubc5hVfNe+plWjIXYUtzqrukcJYBdd
Zl/62byEIT8VQ1zelcos75MpbhFExNC0atYWcOTCM1lxFdvxicTZgoUSTbtYFY3mKyowjLgs4Tul
0bFqg88mLxixTaF7UqIM8MdMFTssDWOXdPCOOZE1VW6dXH0kCc+HKhCjqCncMX2CIlWFqh9Dqd7k
jtpsTAzgayUafzWbS8Spe3eb8xlEdC+MEDFqc0msi1ppPOjV0RrDCaEu9Dryh/6BrCEGOGtY0+Tt
RgJN8vCPvLGfriyn7Wx1ptcvLCi4YcfEGBhjqsYXnLOrW2jEaujt1SiDkwkjqZfca2Q9QMJAiusO
+Q16rMgqd+P0PJ45e+0aMXgWRnj7EXugb9FqT58ma5VN5l4FljOE9vBjV9rexAfvKNAc4jI9WATI
BCNan5z5sYSNCLZvVgEiqQZ1z5DB1xuRw/CYrCMmfQwIKlwXSMmDMj2amjw1YY52LPErZ3wpJFWs
HLCmJmi2bYGCldyoT6fLgAXxJyiR44cOU3Uwm+ohLe03I9V9LWZHx69JWAi6PPcsOxD7JfVqGNon
6li5rW32mkWtnZQaMEbpFvcoR8XNzqb6tnTjAuIEPaT5N0WEsKUDl34Kyy2UKJMBXr1Ogb6dk74l
9HuxTRPpwvU4BJvEpu8pnGviCOtojSoqWbY81fih6TwVcZOXfpzlFkupEoNN1H4lFvK6igqYrUep
+eSOsW54jCEauUh1D3ERZF5lOO6lj0tUEzMb3pZNjZB9sRmR1Dd5jGhlJS25z2NWe2r1asPgHJHg
hWF5NFLwt9RD11izCnKoqQ55K8Cc403HAA5xyMJ51u2MDHlnGk5Xyc7wQ3ODtTB+crPAok3+e5Dv
kx5CNjNl+LAophvmOgLEcDCANuvkxVG0Z9HajIGC7GsK4p+4jW4tD5kDaW1T6HQHQq800LH8CRcM
QoBg33LmlxI+ghibX9oS9g1O+8KwQG7+O3dnthtJkmbnVxF07yVzd/NtMOiL2CMYZAR3Zt44SCbp
++7m252eSY8wmPfSZznVGtQI0qhvBXQ3ulC5kIwIN/v/c853bFgKC0yFouieFYwF5LqoB/bbG7eB
RjCANMAcp7EMDfOu0KAGWyMbTNgNg3EzBeJElsej5qZIJiar5bDAe3A1+IF9cLGr0JGiGiiEBx2C
fUKx7+BF9BocwYqWBRUsCcKtoHmNN3at1LkAvjNugJDddnHwU6REMGPpj0e3Sqx110sWGUFyDwqO
nZOGWIwwLBKNtcABEK2hEs17BfMiimS8y0coGBqHIa35CvUtIl3NLJCYl8JZbm3bPkn25eWUbtOI
s6gse4fBMzgSwBm2AfyNSgDiqPDhHqx1pLBRJQsJOEpusOoB75g1xsNKfoVQPfp0fPHD6cPQuA+n
kR9TFT9g7VhVHVkSnvVMbS1I7x9y4nk2A5X2xFPlcsFXVQK2D6PmjKrgIlwVhGaJOn3kv8OzzJp+
xqr5d/uMdsgjQxOe0/QSJ1U/VD6dLMO79TXfxNegE4An/eIdOwAosyahFJaDuo5hssdmP1rjdWDp
lWpgV2IWYHPAwsXjeJwArNiAVgpNXBGgVzxCOGgoGcGvhYBPcpNqSouleS0qaa/lhPuKo4GGP51r
wgs6a8pLAO6l4TZw0wKAcRei7YtmwkRNeOdoSoxI0U0G/pWdPusHx5gZd/AdzjYjZRHwBPNrzu5a
SEqOHodofBaO92wMkGnIXPwYQdXQGjqfHOA1oYbYaJqN4dC2EPPdMl15E3I9UiUHtngFimjjuoSJ
0wLHiRSUnNwwPwe87MzrGsAUOd+Ygy/8JdsFxI7OQKT5exPa5zrcL526za0WQyknBmQecSCKVIMD
hNqD1UZgn4tPhd/Ve6FspAtu55HN9abT3J9hhACUaRbQDBTIAA7UaEpQqnlBtiYH5Zoh5GiaELoR
NgvRYeHJthiBMUdI0PEDECITGFGvqUQueCJPc4oUwKKiCj4Ckxv60k7vJGlyUGeuJhyx+3uz+vnF
puOqL8SNnVs4+kR1StmNhUCSeKw9SBdqUqD5STkgJZf84dCnt7N5CtxzYOyzxbp0oJfCcLzuSsfB
kKe5TMyLZ0hYO6ya7E41u6nsoDi1tHgh5naa7jRozlMYt3i65t08FNmLo1lQnaZCWZoPVSpiq6l6
cFvjDmkrp39ounqMN8TbEe5hTM2aNmXAeoha98XXHCoLINW0qINpRI/c+UKyqP1JM0LcFNIXKCte
ILJOmm4VgLmKI9ZbS1u++1+tpmDVJEcbeHxq7j9wqnwnmpdVNhRT2vkPUZLA0UQtHQ/wNGOrgKg/
t/auKODr4Gr55QZltaMzMTq3XB6bDrNLboWQHmVH52m5cMVkvN1502tj9B9wlVhGWNibNP3LBwNm
gQOjTBCYkyaEoY3b+6ZlglN1/8Pw1eFBYqPIAYtVmjBWgxpDxGKJAXwsAUKWACOrpysgOC60cvGZ
KNWlKp136btkmchxmQDNFtu9ep136QcyJK7izb+B+P+K65n+rRoXkqHZaK4UkPxY2yuWPnFFGWES
IfqRAhwBq2UA1lJNWqvM9Kg0ew2UNnH+iZFQmLfAv3/6mtPmaGIbe8CLaXzUjnefo8KdxgSHSb+8
uKDeKP7ItglqLueQuUog/K7VDI+CcThs1ZMJME5k84PNRbLXJLnJI2gZ0huyAJnz2T2aqsEjEVnM
n9ZTru4sUs/fbdZQMLaUr23I7uuNUi3WDFRRpG6ebU2HLIsDMBEfH5BYWjplG19LO3geLTTFUpV3
oy9vqO986RMwYZNFhZ03881OIVYdozj6hiKrbVogpUJSNlZVZHequxQL9y/HCj9w8tfgAQ2PcwYL
q1HaO5bD7cGPHBtJC/tWqbUgy8xfusHaq9E0Lk6vFwiW3HCuwAgfmxtGshOC/VoU+WPr0Gyp1zSs
02cu9xtjtl9TmTV3xfgq6Snm+3moPHIion4RiCoFb7jRSO7d2b+bZ+5KuS1t3N0+/O7hEvFZhIl7
Xy3eXj4aFnf/Af+Uk5j3yuVyypwiOTdV9l0YBWdy3r23xFaL+XH25F2dv/jWe++JS8ADFahn/BiU
Guc1nZYufJ+qPGEP9sMLPTRPr6pX0o1fuLTY4E6RE0K81atuaPaNq75JvWPWodMYy3L1zFhHLQ4Q
OCcbjG2eyuKcdIw3lHJUDfkXu/MYpsa5OxBSOiEWmtiW2H74CQ+9IP7hLYDWZVYRG4JUM5nTd566
93FH5Bs7WhKo5u73/xRz2t75pFW2IDIw8WIUqizJBpJlzMqzsYrFhD9xrboebNkBFFXZbVQ1FdiT
rIdOIe0WI855TjT4d37F382yMpvPbD+nk8GxRbKbFVY4S6wtY/YzpymQ1/WY+fmvuqWVrV/4L+KU
peaJBauZXgOBecHweUgqE7c32Dh6EHEMATeaZczkWla/8PuHu35wDMYAwEhznxNFF3KXZsVxRv8+
d60RXiZHt0DrvC9hoR1v6uuCTHQYIuc+KwLzlABAvHgMu7d6ZYixwryMhNJvePkfw9YXR6uGfAZS
Oe1glKV8+04REl5xvQhPlcy3yg2K/ZQnt/kUsrk7skl6dan/8HEMBpPNez/zSNUPCQXKPVGjCJFd
Mf+vpuQJ7tB2MqINWkLAIYjbpkn71+EQCeuzBLMVV3Sn2NRRTLJa4eTvEwpQgixgdkvFgm0uubEq
9MpnCYJn7QXDDUkHHaQXF1qmDwQGfw6s6+j7e7c8BMfJsH8Vwd5y2YqGgD0Y5QgD2qmzSQJrNxpI
hp61HBCTTzygYIW27N282n6mpRH/0PKVGiCnLZW8WXiHVn1rik3X+ke3Bq5ZyZeIJzEnWHGp0pjK
YDJSRIdJ6owBdVGVpjLN8SaKMVzJ9qmT5qtrJN3O6MdrgHaxdQUmnzQIOuJcUan1a84jkCgucNnS
d1kAO/1HbDN9K/SqEh9DAnaLrW/DI74SD4Py4GW0Z7qWSCf1bHHzITgWtjEf/Cfil8YpU8FZ1FjS
6Py9VHlNGMtGwZg6eSxygx/KzMuaDtUHF3puN8AcAsKXTsMlM6DmcRYvS83utKSRnGx98I7Fgks+
eHJsXdzAYpx8bXEYfV72fuBw7Vkt+tKhNHL+NGdsB6otHrzQBak02/5KBij6/BzuWpkSRSK5vped
9+Ghr9yI6dfiO7h+51NvW/UeVsgPLi4WtRC1cyuUAwFlvoHS+IOWbST+JsXTPHNaTpVxVBZVpDgY
voyQ/omZl23td/js4/vFwUKcEH4gotgMmxxNY0P3wuPkZcveUP5+TtUVNoW1ys3iLZ6tb1N69iqn
0x5ttbAxwJH1gl1mhyVhsAWVXRFo8WMv3QS9SXQpL6YbOgJsXE29nb529Ixu+7RpNiVbpV8BclWX
f1ZWflAeEeLS9LCOFFg+YK222zZlMAc6bqxJLe2E1YKk82ugjOX0EtM+7U5Nufbc7KflzflOpj8C
T0T7UVFPK1VzGxQsG4y+wvamjHXdGU91NsabPs3flKNeYuw3MVI2cHvrsaO1ka3/lsioqPL+TbTW
l1mM+bmHLxJYMT/ACEOzJFS9cmrAnw0a0YyiwSOpcGQIcytvt33j7JwBWdPGENl75f2iyh+xg28L
jqdO0vKG8oW7I7o/rEUOH4F1wmnu0wcuq6hB35FnhHvwzfSum5BtguiL6e8tmedw58fkceVcHGIl
YfYH6QLpNPqWsHbXmKJIlBomjcV6NThO76ZnPJcjtMOqHAQTljqh0zAd4LNgi30H2IeoZlX9kt2b
dMeJNFPz0QRYHcK54Fw2258zngUYXe4WWQsjMg+A2qYKlcpzDIFuvglzNmSWf+5r91jNAIhJFYG/
WMLdZA539MMcF1woTwa+ipUSCid39+aEuiWAG5Py7Ie88MPNvVOm7yzCgEtEOVdcmqpCd3yLYp1z
V95XVE32nrUb6BACz2KsepqHzQcz+cwi96n33L0clpeZmmFMgIV9qyANOCbrxIa6Udwomx4uLNTt
+NnIPJcZLDUPbfXuqJgwWIXTevIBxnO/Y3ZgeTUJ1LX2PmUTy/up2cOSVivhd+Mm8KAVdeXMVskU
u7aG3TIq/XUl8ohHY8apX8fbKbZf5EKw2HWmTeZ+thmjYcC2SCyIXnjsJx9+Ti7areyal1TO1RYA
074qIyqCpk2bhWCpeTIkdtfss3af2KDQqbrhPWfnu1wixNlucjI9BM7aAguDSMGSZmw25BUe08m7
QSC9G+juXaHNkEIb0GfwdhuUjdMRMj/XDVyWNs7BXo/8hb67gBia040XUEKch+2n1AEC7jDmQP1D
4/3MbHykXgmgkeYzOv2OSc2XVoTJ2zT0TzO676rv3YMfi2YbKW8P1HPvFhW3jRn7a82yrCyumevd
VqQwyvh+FOlV+YHmR/Nap6WF+7GOfulen5XyatKC4twQPIMIlbNMYiZuQu8Qmg+w8DAIhs0eYvi6
S1n2MRni9gntH7+Fgv/2Of1T9FVdqxzsT9n97Z/558+qpjArivv/8I9/u00+WRVW3/0/69/2v37Z
X3/T356qgv/8X3/J//EP+sufy1//55e3ee/f//IPWHKSfr5XX+388NWpvP/9NfCN6F/5//ov/wFd
xdECyH8CYfvX//4v/+MXTU9f//XPP/j4CylCoJL8/t3/JqxY4g/EClv4PsKKlkignP3ZXen/IXwk
GCGlhWrML/h3YcX6w4azRrOloBHacSRfzN+FFfGH75jS9UzbclxYbME/JqyI/yisINJgUwnYT3no
Kh5CzV+ElSzhiVqFk7vOicZmU1rzmCiOI+5Dba3A45YxJYcED/Ng3EbmnKxR0uGOKPvIbOpjHprv
Sqd96NsFtJn/2DTph0rBf9cmNxdrADqDgipd3BBxAi6phK9d8WggK+TvOriDPI3EgwdaxaFjzip+
Rt2I/wNXdNAWN7StwDyFpRMABaGCwa9cChIcnRXhwzV+oymv66Q7zBPMnWH4MJoCq3NTbXsjfo7C
4hGoOkb7qL2Hi0qizbgsEyXgLpVguBA/p6zut5HMD91CyndJACOVjGCDgkchajxSrVV+US7m70v7
MaprfhLFSLQ67B5KMqcrywb00I8xACGMNdy3nvJuGbYmNoDHLISxxlGYsm11rr521xj5+JDU6Wdq
cW8WNdbhZGwuqiE5Q3vhHdaHkIkwe8PZdMX8SpqrKEl+ZL5NTL1lK5mBt5XU/HD3ZMOXvqKDIbsX
do4WAB82JLCE8+RUEyUjg5iQkAoiXNCTFWTHfCqvsWAL6+AZRhXC4cdST2onoAqcr8lwr8RJCXHH
M9x1JbcdKjU3uJSGCEaFsGdjG8ZcQgL6FyfhwnLyFQbOhKRrXYGFsvXtUnX0U0jlbfIihWHe34gA
1kaaMaDAUreXhPOclBC3jco7zZ13yC0Cc+Vge8SM6UYKXJ24UywX45DUqwPudC1jJDBrxuCIljzy
fZxK4T5i7HUxucGm4BZCopuDeOL3bDkh/VXD9df3JvbULNRRxNd1TsjEg2KFfITPzEnupoxbjqEE
Qo3AverAAFlb7vBuwYzYADiwVmOm9n6Mv3oRBnzV6BMotbzRZp6B9ox12lc1NWtzcYot7J/lAjYt
tOyN6/IQx/Xdx167r5nu1iKs+NhM8lzRHXYtjO9W0K+Jk1eu81jPOywZc8PZTti/V55vnIOAhU9R
UBwCnntDpd6PCl2ldYkEhO3MF4VrUqN0DH987e3ii44WbCJlyQ2bQHqhcwkO4QozjxrQbawY4r7A
BdlbMyyhJ0J4uHaJAGLInGhiTCktsF6KBkifb50qszGwevR89MlrMO2ygLPhbi2jIJLosUbOLePe
p/2JZbZHymDMSXHMVxUED4tNTrGq+EkOTkf3CjT0mnUBPX3VzidxA+wquQmTih9SQKQ+Iqd8RX0e
Vz77PIvV38rs+cvxec4t6QkfK4IV8j2I3HnwvNmn/4P9TM+CNnIsQC5t2qD8Llz4okNoh8+YrtO7
MVUVBmQueW3Giy5oA1lbSymZ/QISuJGxnwNdPFuzslWO36xczSVj+5/PLsllAako5Ka+pjmt2iiB
Sxl7Q+OTC1Oi3dsS/zu7XA+ZNKOdsqmBo9CzFi2y3YQhDIGIYfq8dJex9NqLOddv40J2GIsZo9nM
zg2rDvlYGB8JkBImtoWCL/RSh3TQYnHkh3zSYxlDHzDImHlYW1bYgbFLfeVt9YiES/mtzT2llmn7
NIeSJyYMqJzuEuYcdmyZxa1aXAovDDYDV+l9BZmgbZYLrSusCQASVRHUOp1GGtrmtpXo5Y6DCBZk
o+Q5/1A0XU09lZ6/x/4O7yAkxJG6HrP6kiAwV0HOaAEhm4RPVyOslyBqBjpbrgrPalemI2sGK77x
dGK6SmkdZUMA7LYig9i0vHtADmgrl2USLxdGJvfCsomIYbfaLSo6R37I47AEKW6pI8t1lpANg4d2
FKZdTJa0I++cQLbmTZLYECt4LaPxQfbj0a4ZPXp7ZpMFl6SM8pnICbSJ3Eg/PakRf8imuYNO3TgP
VuTtNJyQdA77c9dkje2VrIlEkK6z56iHMDL04YO0849eZPdGXRDniPtD5/FMilseuvVQzrvcplEr
xZXZyQadmNkSww+1vlNNiZ5ke5SmFvFYNJstTTBaN56wfGVwREa8emPZ4MZqKwPCTXKkPZIq0YCK
Zb4S/MwFC+qR6Y915fMom5THK+GDbuIYYNFVTsZrZ5NZi1hUCd5X63Faov1Qi2dGEb56bBn7xSXZ
lpU+g3eZbzl/n4TbdJDfQZ+OpXwMGO8wTjDbWqpbz2lwYAKPDkPIK4QHGbliABhUCQgJ2fAKbxm7
o4+Rcq7Aa9BRQs/b1eGtvhmMGq4xiVNRF2guBpyepVQ/OgV6o47n6iQjPJTMPtvUrAoORc6snFOj
xXEgaly8cX6fRQyipTuexqb80UBIAGzc3dLO97qY6mA5upmtWT57ZyRa3XM+p+CQyHaU5wpc4wSY
KOy4ypQ1pV8TXx7OU4OM+BjPJ8OR97VR2NSQlQzf+RMteN8ysHCTR+G1w+MMhIKxFsNjs0pt52Mx
IJ6a/QwbPUK20JL3unWDd7qk2FvXZHIAB8Q5xTypS7LcmDoAC/aNL4r+QLLkxk9oS15sOtJi/Hl4
rOg/aFHvJu76LO7xXrEkYG3isyA2MEyYcxWSvXvJK4lHNGvmbQ3YqjJo8DTd5qlnHuR8KM5QAI7Z
RGvs6GT0FfIMEeDZYVRFp3LxTX6wsD47LKwK+ijPIXU/hkTT6W7iHuGtk4ZIgO1nLHFZhhJQHEx7
P3XJ7Vwp6oWKBW6Bab5li+kdswyVnkLy9GSMKetRF6CnR1vD4LHsqI3kOyygUebRPq6OYfq5UKC5
4kHUbJ05+3Ba0DHUvSXbIaPCq+uAjrRxu1fKoalIUs+ZmRsfaMupiUlQd/U7YiM8OguOx5x9WVM4
7KN20UTfrR1OtF1MhBd4gLqK5+6gWVFR0m2tNMCz5xLiTtbVCNy307YLWNf8v/iX3WG/hrKBmsxL
4rIgHA32hnbcZEDGiY10uKLO8YCKThQDq7nrvJYA/qAjdqcKwW8dRxT3qIZFd3wyooIHuXLRheYr
O87q7PHh2IdAznDT9/KW2kW/hWJJAYY6Ybflw7ywCFNGWPHQBQ1oNc1h8WO+HItjqOYgy/Ehgp1h
zdmFp17X6ZaG/1HUFtsJHV2L3nNdvFvQwAsElXYLXcorXWCTVsepVW8tWntx4vPu8ynyNbJiC28Q
BHFfwSanHhEyAlSeHg/wAAoU6eG9pBm4pCG4aOa3wMav49gBvDSL5eFU8aZPaRZuU+1+1GXDMJhx
j466gniiizjQFscJpsl6MAZURa5O+VTH64nyIHrAWMCUCQ8ijLjMyiBLCCZg46EtYvbLnYERhLeQ
d1/7RkfMZOJK6OPHLwVZMilZwddc9Rad56Rh2U2bqwZEr4vcxdWRdXtk83ZnUhwMEZd6bY+K9CGY
XwczyveYVZ05/aTpAhmqot45Hih6rnTls6PLnzvPfMTY45yShYiKmx1TXRRtuB3xIkKbg6zQl0Zu
xnYPQEcXTBNUY9s6vYiyvBHlpFu9nnKsB2A/2cLMkY7U5KxyLMwUAw3WPPhaggGVLoxSZ9KD7Ogj
btS111NenzSbqrA+HVbGtCfnG19Sk02FGEvkoDuGukJbKuJadDUR0qZtHdFtQ0ckWovAUxA6l9Dj
JtPNlHInup670UXdHY3dnq7u9nWJd1zYv2xavQNJvbdFz7elC7+d/GTWbMmXwXE3nmcDMp7ujZbr
nsNEQm4pwBxDrfxG9bjgugm1UNiptQvqcefmzhm6KgnaerzyaJpXAeW2ktvxlIEDgvfy0c35xxCh
jedW8tH0EPhoutzCH4ksZbOBMqp10o40sif+Jslcvt+JLSPffCfHdzslgNomzetMAxuPrXAlGyzv
s2BtFrhca4OBjvWG1qwNnbAu/7TNTL38pDcKjzjHmirurMV9ju3kOzOpyE7slPzZRVk2vbdF9s3d
4K1GG1yF3nRsE/9t9Olar1vnOWxYjI1etgkdSCWS0BTXmWZf63p2ZyLWKhTdMrq63aPDPTUpcx90
rXvtNU9DY7i7JiVATUDhbFIEPOgyeKebFaS39KdhFOWBjelrr6vjpS6RH3SbvK6V54J3lGl63w/4
+/IiQeiP0gdbl9Gb5MH3lj0/2lnobUNdWV/RXW/pEvsMOxaILZtzn/xa36KABX38pHj4LyQCWMlT
jrgIVP2BCW0YjWWDnUvi7oZkGQaAnf25vEC83pkRPyKSqWCPOxh9rn5fNeyERYYZ3rBAZuHrzhnt
ggk7QTIdMp6LSIjReAeX2kO3FKJk+2rbHeoeieklPAzkzVal62D+YUXWNBEb37nYSO9D+fJsBVzH
7VpwedGjT1iCUKJ+bisnvEBNeTdFbwbFvAfD65ptklXJNu64ReTJdxco8+D4AD+kp2BSVwpfFADw
Egs8BRwShogXPLojwzj5UHoepNrItAATJaYXYxp4zwluiGsmfco7Brpp4hh52CMKiXGNyT1Dj4ik
u/bT2SLw9pInQbhbe+b8C5spJqIKJSFLjAu7vZfGpDMwpjrhVJsQDbqRZII/zMu+SOfpAmh8zZxv
7pyEzGmjwh/DTACuodV9jaEBU14SZdyN5Q+aj9Wmj5VeTTosOrLvZi6u8YzoSxGEsQ5kyYfCybds
GQL0cX60UxG1NwNFohhJ0njlIuDu6iB8o0D2IQqIw2f4oFYjL1bUgOsIazhj0Nkvtk4PQ9UEaEk7
Is9YcA6iydZ+Xb+FQFMXNqCsTpZsW6M3wiX1e15idjl9NDzilHtNrOI1wzm2zmZqJyFMGGv3J98X
/jALQBCXqTEWdOOqBuywxzw3kCKBEUQDO8aLkB0nCgIXOVpIOsbzALsZ00A4rCeiL4Cj1U3uuTB0
SqDkYQYa3NBvpNwFWENlJMtNwNUmXvliNjYxjNHeeAxc+eWF3+Q+oLdPGNtF2Ty7NVygCqTTQuza
7L3upgNvM4XTsu8TkNwatNHRXj14mCAtxfkg48fIdpa9SNTVcEaQgJluSB1h/vtZTyiZcGYr6A2W
7n2kOACWSzs17Y0Q/X2PM5Hd8nqqgvgQuwPeNNoRDfU5LsnbnJvqZKiDaRPv7SGvrIXRTSBCKKbz
F3xxRUdCbcjQ82A5bwfbANpaUw7VpHxoc/KW0kXdyBMDmbThljhkloEnB10Xb+pFemG868iy4EQW
JApgM4TDAPV0IQY1pc9JhSvBDiN3r6z+FETJ1yLD5laUxzC0/B8Jjjj/qeJ+i+8VPRsGI2wekui+
41HfgnoX2/W4twWzy4u7YIjNFEwR+1dNf9Wtp99T5aD2UXlH52G4azUtMiH6Onfgmye7b7fcrHgp
6ZCuk+DZVXO0r+fwkVUKfHjICzgXKUHuOo9MfwFyHNWJogPKQykmIlXXl/NXMKiTmpAuYWldA43g
xLhAUUzlOde67tzzEtI1X0zrtC3b+9hhJid0CtoC3mp8UxRWdBeY6QgJEvkcRtZ+8ufbqBKfS28f
bBwEW8yqHon4hQ2OCi7d8jn2HTWBnv9BdBBtADpskFLwaOvjsmPQj9j7pAWEVBJ32HRtsbUdgBdZ
3tNUtBzayKLYjylCBSRxJKFvNiu2d7YG99iH6gp6/CmAoMmNg90URb38ITxUQwWCq5aA+OvZ8w5k
S2hMoJrj3hgxFBoj09bU/EK+uZO+icxnPJi2z7poHI4cpdUmXKq1WmKitN6CssB7Z+0qIMIV2dYm
Oo73QbfjyUlgFKD2q8gq+paXutzgkQXxSY6kkt0jXSCIEFFFjMjLfgSTEIe6Z7YLa7Xn7RMzalR0
ytJ+kXUG/fIxyRI6Zlb8NJbN6IX35MFRjNPUBlran3rILttu1gVDXklLV7v2iP25KTnYDD9VEAwP
ZiMfDOmYGzAznylrrDW/HLOC0+ElcB8dQRcDek9pjOTKO+ObZQRxtmlywH+94cAJWHfZ49bHCM8H
xiuNc1aXF8qp0EZ7xUXhJkpnkLMmBApeBi5SMwGbf1wh+f9O+/hdIYNG8Z9oHxfCGf97puTvv/nP
TIn/B3kS8j2ma9kOkQ6khT+lD/cPP/CpbkR18PmXgr+wrNo/gyOWMM2AZ43n++J3ac2f0ocM/gg8
KayAQ10QfUFK+bsK9Bc569/lrf/C9uxaIY+REeG3omz8m+ylhRqPpZK0iKYEWDtcoiWu/1flg6Eh
JsUPebkV7mcrZmjZGffP1mmuvkc1BHmAo+zhuHGV2vB52MxUNm65oA1rb2ntI4w7unqZskRs3huZ
PoLx3JhSvrQ9lsBFV+XG+YfB3i5zq33rmaAOkc4586CgtcKjyoJQX8PMR/SRTq/ZxlA4fPaDrXEi
1ALijdrR1r41o2Df0TxCrvrnYHTvEduEXYNSnzNFFV51H0YJhc1hxODffHTtnbR7TlobLAE3THea
55254DwlqH3LQ0aE0b27KJoWR5XQAuE8URT94MIm4fbRCPbH1iYnEwkc6EtgKVpRqmutTScMALBa
5G0YyQKHhq7WTX+axjhseif4HigWSRT0tdmKjvVEDwwbFk25JwRu21fk8Ix+9IEFJYUDgoqOUuhx
1rV3CWHpfb3M11iPzR2bt3VPd+B6HOl3LsUaC4FGJuOkqzq4L457IkIj8aLTb275rzzHJZdvTgiQ
DFIfxWxSYHEdsMP0h2nE3q53bPEgaOMilIjbxyxbd08/DH7BKVtO9cIzqg7Fj5QNLwjU6JWX4I4E
tHucYFUEfUH8PljgprIqjU3OO8tH3HJxhRNjZFs4CNzS1Ufh2ViBRYL+4A7nITbhMY6sUqXP+Fq4
n03kfkVd8YYhQXTs6FWI043LHE5rGjbSQJ4HAgLrEZd/VkCeGGfjqYsQqCODssZ58APuUv7aL+bd
qOf8qZ32gx3zDVjP6OCocugF3F1wXnDeW5bPPjIFzckMmjsU/wa9U6+Hwr6BAx6c52hhQrDDz6yK
T3S/QKFIwQmU0t4OM8CWRkARtRtyyoViv2G9VpZHh8fQPagK5MXouE8lVokoYXnYsNjbwSe5BzVN
/VpO5MoVxXlyohf6tCUgoxtnbJt9OPVUDdGnvLH67s5ZmGYw8DHpsOrFGR7u3SbP9kNfPYRF6d/+
/p9F3HRcFbcZiLT1MBGFyAdiPlUdPrBtHVfwlJIt/KU3XwPgRfpStO9hfrLs+wIM33qIAiI/Y3ZL
r3pyKL1lm9CYpld5VONSBEOMapPb75NfdncUqwP/HVuo7kDq40SWexYidLwTqQWcd7Fr5zmfunYl
WhHup5pTykhIScWHsizrTT6aNDVC5o6b+ewwaFmOj7dlGqA2cfIDLLm1U0y1wUDn31CXVyvQVWoF
92kx33QyhI3avM0YYzmIWUcghtDvQwCZnvADCgSmDnRk0JUswJzSICdqglGVC1MIxuaBpXAAHGT+
RGppkBg25ehe0eLqFV3nHRdOOl3EXD1hpln3Un63eEl1Fidt/XMc1I/mYH0YaeCsrYbPu52ODIm1
HW94j9cUBlo/WpNmvLAobnCpA+IbzFc5sEOzquYpga22KxoCDYPb1UwdJyAmEfgk9E9zqU4eFuB+
IRWeLJQ/qjjZlZGmqDrBNp7VPd4tliXe2xA4FtzKodjT9XsBLyJAV6Jg+nn+Vs1mw5omxF9Y9MT5
Eklxd0UUv7oKLissT1g710devYReSKe867jKBvpOm+rbrTVNq8wjqFPrm6+B+824MfR9GDK/0Pdj
HqJfAxdmqW/OFEEngHfSZ59LtaFv13wwEjxX3Lh7rt5YAWGUVQBBG5J6XgYfoopdGlQqF0YSHZrb
OjHuEsaLDfyVaNW2lnFT6ts+F6fy1OsJINezgI5xmHo6AFFewMmfTA6Dw6InCL7Ft4WRoma04GDY
zXrWUAwdiuHDZAjp9DRi345WOJ4c977Ts8rYQF7vsKNWRN+oH+GhHrnMNnR0XmmIhp/L2GPq+Wdk
EKKibZPryUgxIs16VkKEvnNQh28Gh+IYPU/h61mbDFilnrRSPXP54XfICOa0T6D/zw6onzJwMS3+
dEmYwW9AdgiCrDg7c36/0KS8rmOIwR7lO6EzDmu7qa9BaBTrWklnI/m8sGnxb6wi0vhw3muWK8d7
1qGW7OQ5YHnW9v3JN2knkTbb29yrbir97pyi4q2FVUYsMD/NTRMfU4zek24kjHU34UBJoRQF/h79
PprpL1woMrR/NxrqbsNatxx6ID3aJcZTnuz8wXnPoDpuBQuHzdjFTw64TdsI6TkcEecxnUIcLMKd
RbFi64y3zUDTYqE7FxPdvsjK86HWfYyLCB6hklD6RVVjG6irP6O0kpyDPZTtnDR8d5bxCpui2CmT
W0PaqRgsSe9sGHX5c0Ye9a7rkpFbgCPgqdUBJ7jBOAwhOtv3Rm9dHMfezRk5x7AhetrIkVKwSRx8
McQE3lo+GGF0AIYR8VDFNpx2jAvY+dG7Z+PihbSZLMFMvy5H5wQJiIQtHsFJsdkPoeWjO3B8UIqB
VEF3WJ5Zt3CwVs6Qv84NVII6NJDAWePImRVSlnjJjg5lIFvVeFZjerBrkJRdNV4GpF6sdGZDT4AW
60V+y5HwBEgp2pozQDec1tXFmOgy73Qyx0g4FAWZr7UF2eeQBtUJ/z43m4WIyoAJPC1sXYE2JPxZ
pPutlF43N6QlqQYESPI2oPqrSM7WZP9P9s5jOXYmS9LvMnuUAQjIxWxSCyZlUm5gvBTQQEAE1NP3
F3e6y3q6Z6ytt2Oz4aKsfpIXTABx/Lh//plwZ22kmTx4ObBrQpgev6C170ewal0BAEjZIcuAzDxp
y3YY1e52Tqdrat9ifjhnhfE9YSiAmHOSPdl7HvrN1vTcI3CVTTLSgiPrYWvIJtqPPe0WXvpIEuKr
LYIHe3H/iClIAExXT0RbCv0Q+VDGcESOh4SYmHejxdkA4jhrzYXDDEIJ+Iq7wORFnQxdwW9i82Di
mOUO2p2LOWIczS8/1ccLB3M5AO8tpViQIhSyO8jAQ4CB/Vy27lM8pNZmMoGwG9l3n8l2NQUSQXWq
410URGdZzT7RYjCjDcHBTWEkNOdIb9mx+8OWGYdbIcrx2mAZY5NevDXITagC0Z+FhcclDl6canAf
CB/32JKRcgZKo/aGb19Q3mBgkX22Lf7TJGqJ7nos5CIfW6hX3ToG7HIkvZu2B6RlZuINSS44lbL0
L0pVD1ATNh2S1QMLiUEX0gQ1ex3bz5+o0SoPXh/Pu7DDoN2nNDFlE7UByTwe3AJDTGJJyCVdfRNG
3akgLvkMNeE2VGUAlXTwTzjLx72NVYleGblR6Oir3r3icVA3fS5IMQQI9tNi6eB29s61ZBbwrX6T
FpHBhokHeZd7Ox/SloAZ5/hyggtTXgz1K4EjkDOaWESlztuc0frRxqwoxwaOQ8mXteHGNxOrxVN6
b9nleApYn69aBc4jm1rYKXXGGc+81AhtK5HLcts5GTdbE+Pq8VMOU83Vqy1xLq1kT+ZvH6rZvy3K
+L4seKQ7RCtIrGIkbehdU3FWbAAnHdvmQ2YfJpL8WmLEDJeQXYRh/5lr94+D9omRk4qfMdEVmm6+
FY71Mbn5Y6e3PmWlnluPioGlgj4iaTUpaNqIXFYveZHSdxJ+BkHEJ9e+9fIc8aR/MbBQsO//mB12
15Md3I3E0VbxVNNfVlWC2pHubHfQV2abD7xFF7moFJEcwnh132xztmS7uVvU8+R0j3KpZ7Iy8cUJ
TQiPqgY6WC3euq/CZ2uyucUtJKcIhXNnR5TZiCJdZ5jBGEtWoz80QF3pWejYXIiKPe0AxRIWY8y6
UA37IvQpY+j00t5lM/G//h+sEto8frQG8wwOEM0/LV8aOpRlCCcRknS9jXOHB3pP/Vdv/co2BRhS
RB9lmtwsjSSVMIVf8CvPNQUGtkknvMJlbWNfQJe3tmPu/eFJ+UTzNG6AhvENGJxNnREwp41vPITG
qRPkNYoI/k3Fjnrt1TgISN/ThVhQntgNw7GMIvcMAQh7buqcwPVZTCKkCUrM+DhbqNdpeT/ExAvc
jrJQq7gLCdqUJg8AYooGyLfhtIzYoWr0zq29T0cUcNYgwaHJJWnKKtuHZvahbYDr2ZLdqXeHb1/G
PGChPJtjV+5TPNArfBGsiinmKytbnBsYs2Vm8k8qsjUGsyYl71ngPqndaNn7Y/7SsJMby7ZcxxVN
Wpzmt6wx12SeohVvOnX0+vu8hkKJs29T4gDbErfwEDxBXdv84Q0WkqMVUOoHnp8/mG3yJ8m9HK55
rscou/1M4Yd2XXVfJBzw59a5Myv7lcwjvUoNz3iIF5BzOgxqoOa2bQe9BLOHzuLRJAu+CarXiGY2
OzkaPb2ZXuTC7QVstRowTBkk3FkbMEXaMbkhI/A7Qo3Wd1HUzw3lchWElbOyyUCCfuWvUHafBhlZ
D4sZivv0XlQ5YFQnf/OchqxuF38iOe9No937qoMaSjlSi/6LwcG8JW5xqNv2SnoMJwxrd3uG8+ca
mjpbkQ2KOSn6wbsow886xxI4yzszyK6wALBvGk1FpxaTMy0Unaju7FHv4AM6wcmzZDwh1twanGWs
mepDPx93g9diVAvydQ0ibf/f18f+r8bf/81P/P+civbXA4ze9F+oaPcksj5b+fn1fzYR8w3+1UQs
/oEHmABUgEplWr6LVPXPJmdtBrbxBP8VxP4po2ETth2HaH9AdlPQ5PxPBzEyGqoc3wVFDDKIluX+
GzKaxanzP+ho/Ai+v0/EnDwAvwk+5n+PZvEtrD5eEIbrNOo5x9Ez0krg9Sah7adB8jRzDLFmp8k4
qg1XvJvZ61h5svXprGQVSQCIMwooAFqXclowDBYBJBJ55U4HDzbWUAAsusTTQ5EeU7ZTWWetBUlk
ZvA1HZZVLjbz8uFbn45BT9yA69FCK+l3KBDo/7wWlKQm6lMm0FEVj4LZ/izfCNixsMB1hVwxOl8N
HMqs1KsYbBLzS7IwNWE9zodjx09AwQIZii242WTlx9SLtRLzLpCPsnmtVPb4UcZXLParYLrY9J5U
RLLPYkaRCpkLLDKkwQPiArOx53I/0zsFhNqydQybgFB7MeSDWx9YwhIN2/guSwHjoyouIXU8cS4x
OmWULM2r2n+TfFNbcaR+hJS8giAgP2ueOuBEI3XoCRLXbofvRHcVsvE11wGBGEWFkgGT4wSkdd0U
x858z/0zjtyN1fKahc5Khmjg/GM7p8H69TvYEQA/5PQzUO0rDPGocvfkJBq/xmq7BrRyoxDiFw+k
IuM+p9CKnXPmsBJiToIejX99N7hQwnqico4uuW3Az4jXquXMY7/blJD64kip7ozpUAS7PuVg4F8G
jFG585qWX6HguE8Rk18QwmOYqmlMMMa7xjimLCZdvMIJHEkTwG4/EbCJeKXgLaf3kcBlgi+TrTqD
wWLa26gt0MEeSgdWSEBpJV4DkzydQzOcCLm6yDUJvgxK7obDLJ7GkM0qtbItaxT6LS4AAdaVYm2v
udPRJfDItyItQsEa3OESKpZyOQ5EFmVR9BgqCozwEHXQY5L8Bgo5b9wmO+pGtSy4huFmEs/CcUEm
qAdO+iHDTgIqHPkYx/PdRF45G+4XXrYJ3GNirgTw7yRnXRKrNyXNJw3UoDpYjrKtv4dk5/u7mT5j
5yWLHogWpgDa8Nr0exF8IC+VQXqCpbZqqxk4gNiMwAiCIXy0MmB/SFOzHew70lOyeA7wOjU5ECTq
VE16bhV1YdFIRCk08L3QGIOxGCrGKsnaLTHoNbm+o5EeWpnci1bBbV22ypswWwAJmXM8L5++2Htq
0+3naLggmDTBS9ZQJS2xP6opORBgXuqXxUMevamwTtvvQRzdUnuytvE/2dgxNfZzCstzAXyosD/b
5VfYz03Bd5xBsI0YZPJd01jAH9xz0JZ711l76DBpB+4hEd0Ov+sa8CPzY8oaspPNoR/H69hjCPNW
cTUdhvQ1CEiSTcXeT/I9nR2vBn7CckA1ME8wMbfGdJdWn05Y3ZjNVdF7zToxxVq2cB4euvEjy0+9
/EqWPz5URTtCm4v46IV/CvFAR+3jwJZwBgQX8ZGSXG+vfo5Y71OaAecNF3k673LTp2DkydW9alVL
YKLYJq59KDSLKnMG6oXvZutC7QsNDlV7Kup0n5a/A08i3+Sz1J7MKd9Wpb0T0j3m8k/nY1cbaCvF
PTA5w9a1wlM8YBwdTnbSb0z7ITMZAsUdrr0dg852UcvWwR3k8LiIUWeHRVyiztfCAa6g9pjib1mM
c2uT7M/xRpHP7Q5Ru/zJqFhQ/tuSwKFsO8CnU598DgKKQtlss6EaVn0R29veZ6itLEanoc+Bm7CG
1vASNr6C6QNLGRt5EJ8ixN1SctrEc3hxw7G8ddCWx4koqhUBo3Hr+b6l3aVi0032UAudy7ezFBgn
Z2+idcZoL/XJ4NSNG8N+M5v0C941Fngj2MXh5J/wVr/glwMnGxtfYUIm242L02TYZ0yzBBeJmOHV
rjZeW7iHysXCCgB1Np7mPENs7sJhG+DQpq57Z7N+QRQNjI3TiXnrAXyCJkoqM1A/VoeGUJfuyLSV
T6yHgGN7YfqEi+yhSQfuD9HjTx08lMyCNCV6fdWTSW/Y3xMgIphRp79xZoYHHu3I/CrHglexjXIW
UEGkLOJwQNGLJnXEEZ4W5H1VvR4aPDuTdMkkUrG1MyROJ+fBJlUJAXGDR/GUVBNIahjpZMesDZTp
365ZU28vqRGmTWoqalqzveyno4KbK9hQvFXPiirKmdEbv3dDtG3fua999D6RSloFPU2jY3HvkKNd
1VCvD+HUfs9UdZJ8XJLsfpknio/nsDz2A8UtGW7poGm+7LR/GGfnT4IR+AGdtybDaCjah/Wmw59Y
+EvzZ7J46zUND8Zovo3MdNf3tFr5CdidlgUD3cD0nf7ycMO2bxGzDlJcrEUyPhYYWx9pMmbvz8M+
DUkHFL26syJ/2IuOgpNi3qc2eHECl8MWrOXOSRe1ZWh7zrH8ngp//iDK/gfe67SVCxtpayBbBJgn
6MtrN8IH0J+Mlu5ilvyyL18IezwvJiZWtwkek/atnzLuAJLadiqqw2TyTO79ZD7MPEnckZksc5LX
BvQ7JDZ6iZel3w/ZEMCjIbASx9wfYTseCX6dksRUZ87x3W4M7BfIq8klS/3oEA0ZD8D+qyljxX6j
XnVcHNJAVXYiiZNquOJsOy/LhHmtZzHLjGuNfGzIRsNkJHSdrIiq5euuJdFAL4PUAMdc/oX7amOD
xjtWcB5deI+OBj/ijSJL/hcGqbGQqvg0QyKp9CqzTNSuyawDRGBwoW9H8c6G30XlYYaLGIg2loZP
4kXCImFvbI2lTDWgMviLqhTx94TVCTi6Zk9qoCU5014DLpVGXbYaeonX/NvvhrOx8HgwQv34ZYcY
xDQN5KCJ3WkYd1aLUWZuBNl2v94ukLuiFFJGp4hxVfGke3ZwZ9atOa597VzNYzCdaOjhTTMSXa5u
uDkGpltzoTx0V4Z3viyjG5kmV1rf51eIUhwYC3ELevUP8F4UHjSTlQ+4iPUkW4xEyvAuGKeLJpxO
s0hPXhLQ49Dcxia3T8+1wTjHk6Bxmi/RchRoNao0BFn6F10Kw7TXMFOETfZv8E1jwk+HXiNPXQ0/
HUs/21cqPQe8zI89SLB9ASt10tDUrAOfWsNR5WiT7MuueK+XJds5Ja9ZkD98B4ZoCYc1Hpp3qC7x
tsPVV2pU62zAbNXw1h6KaxB2vxwyWRtowCsQsW011C+kcW8a9LEgx95jDDX9bGSh26B8NSeBXIx9
HEtizHsSlGy8oFrTt1rqtXWsbZiB69xPGkA7aBQtjDPuC42n9TWoFjIH67D+MwKHS6s1/00dDI+q
gaQkPU6JgUbe2qjMGNdQ7zQO14WLG2auT4ydsx2flB2AQkmuK882srFwzrDuDDRiN9Kw3Vh/fCX8
3UmDeG0bJG/qyLcay7ZG9dKNjQhSb2u4JxX1iwB9G0KaSP5o9q1r+4fWFfzl2vg2BSVyqHrjvYAN
jJxPhU3HPeQlvMLaiWMZvyfDg8YKLyyGFJzhAN5wUNdoMmN7U8waRayhxL3GE1fOfX9Nc7hBRMvx
+kAx9kx2VJC5q0NM6MLWpOOJlV6bkxv2knY4siDILbZDsUARgtgawW5r7hKOxkC5m02hccojXOWk
Fs4evMojLSPfvUYvMw9cEw1j9qRV7wClmbd2/V16stlJEzAChETfwY3rp0CdY4EMWbfuO8CY8Dxo
9LNNvj+xQ+0zokjeLBHYi2i8YvnoycJoKgsUaVPjpGNiou1fwDSk6U4jpz0qe8J945vjlv3c2dBo
6kRDqkPggw4ft0DTq6FYJ9NY39SG8xLEvbs3WOGA5fnINPlaI7BhhFA1ivtfKfDYKZzsIr/kGpsN
iFtuZkjaeWejhHF/rmaN2SYzw0nrL3pbXKQFihuKCoB06NxYreb1Aq8bBu/Jh99taZB3pJHefUfK
BMR3rWHfxPos5jRnT/9LvVcaCT73G6cFEd7BT+Fdzdu10QBxBUkckkxGAG2wHtKlfylLhN7MSc2t
K6oz+CiOrGK+t3xpHY2yoIvNkJz6219DA8wnSOaeRpp7Gm4uoZz3f3HncM+lBqAvvQNz3UGx1nD0
eACTHmpgOvVH95FGqDuw1EcNVScwc4UBdzYscOthD/zI7ILD4jDjdZ22XJMH3AvmZcAd/i+FJqum
8uNT7Ro7r3F+Y94Yuxzt2mh6yrGlmR95T2HEXkPFAAiv0fCEkmdig/5DKq0XX+PjeezyBtBIedDc
21RD5g1o89LkxOTBn29y8UkGRHUMSV2UXUo7Yj21vFIUdjIsKS+Ry6g423h/MbueYm94Ly2iXliK
3kmvRTQaLB8mpe/QAGj/JXDwng3pDo0N53d+9qj1YL+H572Hmc48SLrKHlo8+0G3iWv8NSR4nlIB
yN8qtbeOBRz4uZ64gHFX2NmPH9QPpXZI9B2jDw/3GxOJdp1ldKf29A2sm4EGUCt9oPbuHDj5naPQ
0oMJ17XhJd2GNFV44wZSS+bj41jKZM8yIgMIVW8nSy6bhk3ALSi1HcArqk5agky1bkUr0X07pBGW
hhNF7hXxSJWyshWR0x+x3ayEHZsPMmolL1DOmSapTeLO8QlSRbGeR//Tie7cuLlSOeueWYRvCM79
ppkmLORJ8IhLdOV3WUTby8SaQdic4ZU4GCF2zxyHwWixSu27oTuYFfC50owPPfLlylDiFr7qyffB
XFvjcBaLyW865yFRS2ppGspbBrDs3dGRdrQrcMNuPGlsBqg3q3GoPs3YYYWPV3WohzOVEsu68uGf
1BWRJcE/0M6nH6vmb12nE+ok1w5zbku5YYMRqhnZ/Q8QNahyHjaZ413KAN5pN6TjasZEfiRkz9Du
G/1mGQL3nC0M/8G7it85ALj3cxb1e+YK7tZoeQ6zLFgZfhog3kJstUaQFwWjnQtYLK6976V0vpMg
ws08G+RDcGa19KJLLzyUWY29Kh1YqyjLO1kRIJwm9Wy6F2BlcaceJJDbAz4NFlEbxVOatIi66SC4
46DxvnPHqDYdPOKDWTPv9BnCbggtkrPg3szptMy6x6yNQ4R4jJhV4NLwY9BgoneltHy91L1HdZ+Q
/s0YNJ9jlh/96TPqkx9e0cfAhhqemIO1a6uUwQ2LRmMxLlqKYX1GHF/5/YT5RQ43glY8XxjQZEKs
kx4dhb7Bs4EApi7rUzMR6DmG5tfEVnLwp+WOLXZ5pjWOkqEB69WQVuGpBfMpvnmFIuXh6Ft3Li+L
CYNsH3LogXQIwC6HMRr43hcnZ84cfrWsLJUROyE8waEtI1ACXR0FDPztGzaVhREWU5HBqKZxZetZ
wOooyEOrsOUfjg9vD+Hnvct8d13A6F8vAgOIZGEqDQpcimB6zbLufmjdgIlGnxHMjXDA2rXG0+SR
n1PuZ5kODpc/upqcTlgY4nFFOcHdIuqzi3NkjcupIH+U88DKbezxnIskZ/tyKfNHO5DfuUho4RQj
PPW5zG+4OyVHDZ9MRLXQGDP1QIWa4a42eLEZfgh6Kc9eIz/aWGaGHkOj58CGDRctJN4SlZb9LvnS
dEY8o0GZx6MVTzxaSLoUhsn5ffGc2xyn34SdjP7hZGuXU7ZJgzo/NiFR2SCBTzjWxCJatgxmiOmD
0gPGEF5AoYfo1fWvZZoR8pzzs50BA4rlZNwrP0H5Mpc3pnaYKopkVuRRJyUWViZt8z1mLtFcCyu7
Cjb26zI46cYtADOIykLKoMCqBVhp5XO1KQvOHC7ypHLoRVJZdCrJx0Pe4oXmesCtA3ZTkahrFqF+
xtNF0Zlj/9EMgsgVNH0T5C2pvvPp9GExMz2k6XgYqXRcS92bO6cOGXFffjTSZ4VYYZS2c/cnHj2y
4IzVAE05UmHUTKySvb2b31wQbkgy9sSha+F+zeF7JtpbWzGDUGQLlNSwrwyMf3H5+UYMjEmTwQHe
9LmMvU1Xc4k40rclcdGZXLWPrki6vuRL8qrQ5DexB0SXKAukWuO4tOGjITaLm0LVbZ298EcDE3l+
I7UEmupWv7kInquC8pWsXzgcWAYlVSPM0nEeQfkUVI/PbIgSegXnxv+ZELAZ7TlHWaXug0k2+fQ8
FXxMlgykQhfTNh1i23voxbdbq193DsPdUHokhfIvjv0cGcnoFMgsaYQRESgxp2T4Zlu0OUyRBH5z
HruyNneJLyLeLfSgBxbjoWDTQDjOoxqSOzyO8TTyehUUtPnoTnFl7GaB6iNsc2/WnXXbh/79MjQ2
gn3NJ2UR615NPA7Kezd+88fuQhnhmU9VkzXPRvTLifRe2OWT20/pxs4oOiRIts1cMK2g+1iTpT8V
yXgbhQU/i/K2vWW558Qg708WZTcnC2JeKu2DaQiMR3CSibnV5LWoT6Dn0pbHhiuxz3tyoVbzUakY
gG4CYMoDHuZb1MnO1XaJPxuMMETmiI5FwI8q1R1Uq+7roDwbrfqObcxXHRe9zmiABF20cr8DaXwS
MPN3Q5r9uhlm1cE24WY5ebat6Ti44ZR8KVtCoGyRj27suCfigIoEhJkyYuCFajxO8ZhxLwu9ouEc
GjcdowMG0XfHNd4mmxi3x3yVqPipC81+l0+PodW1u8VWv/aEF6vJc7l1Kh5akg9bYTjZFo8eBwXv
GPh+f6QLaOHvxA+fHqdwRZphn2Gu1x6NWExE5utvyE7bKv5jZdG5zXTxJLFL8UkeG4O+f+i7+nEo
8muSzRx5i30ZvffOyNORblpTHlO6Sp3S2ycxTCsZnsOQiFQfy5OhCXZGfaJ2bN1Q30U0nejUmtjH
ovL7kDyZAuNWkswV7sZDyAkIhrUqPwxh+d7QU59O8Xle8neaYIiPTrs6eG9t9uhjBC9WJH9yg/Hz
q6k8kiMPzTtB/XvLeo3FB3fcCYr7qohxRVs05jrhSVbVLYVxdOS1fzwgph1LoPFVtaRrpRqew2G6
jAFP7ADEMPC0BSKAGqlmargKimi027VnrKFkMRkkQH65wP2UuSdc9+gROa7CHWoAuo2LbAKa5MF2
vI92cLYBnih2xSEqljt1ULKhltDGhohA0l5F4KbllojJ08gyxFe/sWjQ5kIBroY90hhaRy/LDviw
Xl2ZfDv5dKu4MsKP32uZs27m4mHNTvzpGnckSggxNs29sodv23q2SF3xNFmBnthmObcnDl3He5zN
+KbjDk6M4BY66TzDzPz/u9yfv0yp6yx//uf/+Pwu0wqFrG/Tr/4/8Zw8k2aL/2KXC1bwk0Kd2riv
y7r9z9kIVsJ/v82/ZiPCf7DIE1bo0pcoPDTJf9voWv4/bNe2RWhrRRoAAT/637IR4h8wpByX/+2f
+95/w0JBjILg5FG34WsMwn8TC0X64T8sdW2WuToh4YCFMs1Q8Fv8+6Vuy2+WQRNgLIqTg+hIWqVQ
Bg41omJZ4w4xbL2l7bEkz2MynExXBhgbbrFHOJdQ5+HZf9JC2zPZx/F8n/G8jHR6Xg3ZKaz631TH
6nW+vmb5tOTEVOsqeGWCV6swMKm17DLrJjGBVrbLnJ+cAosboK1d34pzm/ufo2dRQTl1qLjjg8Ax
yCT7gmzwlLfqTRg9I4O7CSFSlwlazo1TAcwHwPnJ1S021iI4BIuId17O4U5aETolR9nc4vidjdXZ
IOa7JeAt6GMjs2gB7mWLrY6hE5X7Rmbfk5rRp1LoGf4db/uvROHV5HyLHf9lpjnJIsTZcSylr+PV
VdNv6Qbfhkk5vILM0vWDd0iS4FZ4TBkYWZfzUiFvNYpUYJgDV+dYH7ZIY0NKJ+wgrJvKGl8XvSJQ
C2ak0Pmt6/h5GapHd4leldEdmj4++gm7Jn9Ib43RKFalbs6ronzbmTOQfPlqhra/Lnmbb8qMwmmH
EAomKiDn1Eizv8RWPLPVpg/r1NP6totL+7XPc4cGuxLlErPInPKNlCkJTHcB3iHgK61JmrcyQRJY
TnOlIhyrvxGWCEBc/Yo3eSDGO80M8us62LQ940CNDbCxepiR1QSKEhDF3ASckl22cQAVZ+1nUgpf
UjXgnVJ9SANlKEEF1gEW8s5MAAmvBjZZt0nevQDlGw5cHTB4ON8K0tNt073Usbp3vTjctVZ14Sbs
1k4wZBsxjs/pWA473qSsJHjAZ94VXdXcmECJKAQQEIYj75FYPN7gJv0ztQ+OLXneymnahdSMMlnV
j3X+tsABIO3cPtPSTN8sV4KEwqmPHiLRHeyhv5fx8lE2Mt6l7Q85TigZvXgzRn5UR63AHUCLXZ7V
bDWWEC3R67rDNSfMLS0+i9jAvhwICqR5jesSFmCk9Zeqdq6dd1vGaAOIN9ke2g1tqgAK6RRXRJPP
JNfPtHg8d7X4TmkXC5B+QQGnxXL0q/DHF+pUOxJz+cVx24dS+U+RyUKj8MMLoxw8wTIV+JTUY5KA
MRcxIcKYaTtosjseSrjodPRbiPhpdubNtDTzde5ov56UCyLSP0xMBxyvvwbvpsjhb6QegUCzPnOa
vFVwFoa+vLjJaF45jzdBoD4mjE9Tmt/lhbcnupUd5tyvsDwT4AvHfF+442sqkzdOXLchk1CFrSuc
oJswPbGDpUr0Ajqb8+XictSwaYquNDiC+dcNaX1T+MIwfPPbDuONqZCxK3xb00LTqm0cKIY48AC8
oFFD+rLKnbAGboz6oVD+JXPld71kzdoI1Ven6DDg04JXAYL11Lb3EQqB6MQZw+khaNQL+TLmS5kh
UhNLXfI/EwW8DXWdQRKEaCLFp5qw+FrOa5JGt30bPwYyva3z6GjTJW1l5BQcV94asWopkP92bLe/
j8g/FGHParWqyGEMbnhTDs5nSMUL5VowPH3QdWEtfrpM3sYKu0huXOpQBnrjP69Ffkdeq99nc/Na
Gvl06obspSreCyc+NGHzCz/hT8ucvi5xmEzAguycVWpbC6bbDmuKMkdzbU6K3hN/eswidsd0ce9S
i5NPA+SKoT3YtXP9MRnqnlKlwzwag4ZYaZx7fGyWpN67SdhtIyPcRviXF9M0mLgMzW+yglvHy+d1
wTyyHxByswAq9iIwEoclXR8tC0rJHA10mi1u3bKKjOPNwCqNk3jXj93Wt/ybbDHehrYMT1nlJGAf
KPmmskmQPF3VSwB5WPVPLcy1Mnlwh4CGypbdtHZ4uG176lIHH2A0qkO8dMY6ogxt30rz4pf9ZRQL
7z2OjqYfNysJbxmZu++3kLLfcqqadhJsAfTxY0sMcJXnNQv4otq7GeuhuucGTn1fYXqR8ZlUFbYN
bYBt+dh6eA2bgfaoJDuEEfTuJgSFSxrgST4ZRKIT27yhC3nrLkSms0rcgN7eVmb4KpT36Rr9Q2rH
d33VnSfPXYtyfveS6hIG+WuVEjyzAnH1wIin9gFr5I6dT1F2SEqGA22mOudx/CDH4KVmed20iFey
JLnsACAPudSey/xtFeF76KkXTrsMFwqsf3Ms2vDdwOleJwagm+WDlF5q/ND9hCN2wXxl/FSUdbLO
ph/aELtlyRNC7tXFLrstLZHX4tfSlLm5w9MJ8lqZLn/uOKG4yKd+Zllj/b0Qh3ryxSEz3HvXtn4i
Vr90lJ1LItEnUhk8S6hKbv2LaXY+jtBadzKkL/kojn78Zca0S0C3p5H1ldqBh5Yjhx8ex24B9oat
OXJLgCmGuS++TNM9s0p+t/tkA5iOEmLarg/VYj6nZXnK8WaWTvLN958ZsNI3DzI2o+OPUS3POW2l
hKb8gjrk4JvGwBPJxCc5FFvDYC9tpCf4JdBKsGCiHSB3EPQ/5Xw32r2dVZ2WV9qEUAHyvj3EXvUc
2gHUSfC55aLa9RCw7mzT8laZnbhHoSz4rfc476+thJ27TQZ5Un7fHD1DlZdBpN9d4qWoVQ7qZ5/d
e2H2hqvoz5C90SJyre3ka5TFmQrQlGLwvGqQEYs7SYlJPyB8wI54zKAU7t0ICf3vF3hd+ZmfcOMy
Hx3muYnOKLsY43k/p+nkboWENwAEdIPQdU1S8RE3zWczjx+BL09Zw0NXEtt5Gumr2NkjVeoEedQu
D8l4glc8egFrBFPFx+xPZxvx2QBOXPgEGau+vJuk2EUD2ZcZdBybtIvXvUWT8LkHYGEZGsjejpC+
fPaZjVymnej862y5t9VyGjAIHMq5u6uH8Jq455bqhB3lKYRJ1TsYrXcw24Q/mxneBGpnoRg9vWwO
Hso4xM6EKathYUUn0Uug45BNWxznXLFbHX6kPi+9h6IbEG0C5D05idOUeeLUWLPalV31krr9eA5Q
jMEIMOE5ki71boo4HBZxefn7pYGAiRmvem5UfxdVoH6AC8BCGXhdNA9j2Vy5bj92glSZJNsiNL9t
N3qZaMTUHT8/3QBJxbHuOSvmq44gBoevNNgRa7itO4lQlcG+aeSXV5U/I/gUTEfxtM362DtDzsG+
39SH1OHxPcjPRniSsE17nF0QjNDCOrxkg9jX2Uvq4f93irupmXgnVO7RYv/R+qCjelLUm6wq9940
3WpySF+Y2Ljq4qZxZskyT3Hka15i0quTEV8Xj2o2WqHOqS4fGKfvuPKIHTaYuubhqmWel+LVr2x2
OvKuHBME0Th7mYd32JcHWU+vdep/LKI+LHV5J1x5FbYkfhFm5zwhZ9YRBW7SsEPRBlwl7GLaDgUi
UMh+L3UDb1eyEiTV82vXl5Yj/QzoapUs4sZ11Zvy85+AcxUgNE7aRs7PFuErlLM9fLtrqp6WJtpB
ZbuyPIedmNFB3KR8cLmfVlPj8+BPW2Njubwuuzg6d2apvQc444ppHPdqAUdlxKz4QWF+JB5b/cUC
NTOFw3524zNMEgzkCzcEn2V4LiDVWRRTcCb06tQOyLP1mmoR6DOsvPfYG7o0Ww0FTQUSWDiVBTTK
Ikn2S9Xds/09G0NxN+pDdiwOiN2UfybZd6PpoM6MGw6bxwgTde3UccCF6O6qzHtUVkxJYMa9DwQI
NyAtxrHEHfjY8MhdLx3HpNDPvnJmL644X1oa6KkewPjApkM22Md5iZNaI5RItBoXIjj0qMBx6Iyv
SDKgqjLV7KA87tn0wfJeXhqTLp7MRvsl2mOQzwOlOXm8OifMmEf5L+ydR3PkSJpEfxHaAjpwTS2Y
SSZVkbzAyCoSWgMB8ev3RY/trLBdW5v7HrrMaqa7upkJhPjc/Xn5QwnJd2cWN+4Xr0BoAH6Nsf4X
9u2OWmhjZQmbaW0zyvU0NC/tMn4qq8Rs2FOPDql7iTFAjjOp8nesjLT0qDg6Gf5yFVBCIbF6apU0
1t1YQ96POiLAM0dV/9le4ETShHqaYdJc0S1AoJGPboV56BrKzg2RP9ulCyvI9V67XHJwmBTEsLR/
SHV63lyjewNFU+LqRsljBR5nUwWom4U7nTzaLXYT4R64kIcS17BABnnoFWU9RTE7mwQeGv0PwXAm
alhtfEbvTZeOx7K1izX7hs9DGrz4Znhnys54ZLbebnycXlEBTmtMzfeMZPpWDXghiw45o3CeyliK
59Su37Ki9S6t17mXwBUHJ54uA7ZWIu4zBwy8VFOABTFrQQbi33VwSmCXLc0NV0owkhZqmS2NgykS
gjJGdEn7ObqSwN/MSfjSWcieBn/cEtB6McDj1O02h74yD0szkY4hi5eYdkerhPtTRKGxc7BGXitO
iLBlqW8bQ84HJvcaty6eLPgrK3/a10P908oMTic53zM0Lri+tUvfIAaIbOqOo+kXdz32pDvPVJ/1
PL5Dn31trGlXNj9uiCuuzDwOWkQgiOt2Z44/54iwPj7N7oSVimfoyVb9i0FiiWdxPtoYN9aUuyeE
oqtgR6fhnU8xghPpp8fNbpjwv5qoxsXqOncSDMMGmGS1ab38cTYwAjSv8VgOG4Nqm20c4lVvx2Da
GmowkVzIKzrggL3u1ps1UfEOuBZ65cWloDwlTZ5YxeMYJHRQCrtcq5RbJVG3Z1gMK94zGuEyrMJR
MyxnWYpoZ9oJTcyS1SSB9YSle4m5ZRZIJgNHxl4L9hajlh4ywHYILbW3dFtUyaAcizZ0OoEpJeKR
oNMgqQDYS387p8jhedYtJyfRC3StfcvdSzQVBESb9EKY5ib7UZ7JvDz2tjpzG422GBoecWs991V6
FqH1mwkPr3H0Ug3EjpeqmVadydGsrEwgzaQ3XR3KNalVaSJC4PBkb73TnbzZPvkwEMag+W48m8Bv
9VTZ/r2yjGFTgvDaeD5LDuGGajeE5vjYO4v/UBcZ14KK5r8xfwMec+uM9JBDS5bmgGyai5ILRlpR
kR592R6G3jzMXvBaXIbss+jj+0YBwFKgmMvJo83CcGCyTYAOCORkO+Bs4xYxuj2gOz/1Q/4eqCg4
i8HCkYLLKZR4Yus09zBOBzjaMU4A9EBvt9On2nLuTfz1wmLHWly8RKQEV1bYcOPF2GxDe7N5nqXd
fRd02bJHYcEaQvHloTIeYzNQO8ywqLh2Cojc6BCLJB0tfQqEVFFNYuT3ZC3vRTW816N3yjOFaoML
uQ/bb0vgOpia7M1uwtNUjhul5F13QFU8BuReF3qca9mAG8FlMUfczqZ4uObtfB278jBW3DqJBDyV
gWB/PuaBurr63xS6QM51A0b+GNXpsQtijNANAHfROBdCrx+llb0q9UgsBGATGVYunOVD19+VWtyf
ury9Nm770+AMOqdG+1rbfAhycfaW21zVgmFRNhYt4xMpXgweeP5FiGbpx84hlQ2H5mU5w3Dk2AjX
Y8GDlBjdkxk0rKsi2RO7v6e5jkx8cU4KehGU1Z0X23i3lwD+QjbtEPbvsWx91fn44FYVl/P5KfIH
7EiYbUgLDO0liQdwbrcGx1jvkuCMk3dCs3BJj2qKPhwmSX3v0Lki4Rk3wCAS093CdLkW4jmm+wGE
9Ncw8jF6fX2AuPGcsZmtk6LLeCSm2xTH5lm1mnDiFZ+D5T9DUeAVYvM3veFKZyhFVYV1MS3/JPz4
5Df1bSrNh6znw6jMQq24L7UOlbep4P11GLZxddTTfarkvCz4gUDxZXdih0a5naRz3/RMy0wJ64Fs
t7alZdaNMAjkD6LNhFIeK1G1l86FXwA6KYYwjcrtWxkgGEaKRRLsHEBWadH/6jVTAvZSjWy3h12p
QxbBhPnLx8qk7vkRhoETTdXW9nYKyez31HatSMbb6yAxpz0WkGQ7FrBdB1VdR2dJjxWSFZ4Swz/g
NK9Obue9VB0EDXpN39LKPgZuuREtYpL5OZmlDye01pgZ72b4s9q1GzEuapMRtF2Bgn9Jk+UWjWNB
tDNjt/VX1MGzduPlKgfUEy58EFcBzfr5+Nv1cE9J+j9Txfc4Orm3SayR5B4MkStypc2YYPzK0+kl
b5kz9CJl34HSugXwAWuhvAsW73dsD4BiAFM7jouhWpynqQRXrEuEYRFbzd2UqFPU9We5tL97AayX
oYa4eKmHqaIwLrP1YCbViMXA/l1E9kAtS0xAStZnhZKbY5DiwUAurOA5067Uby1z/sL/JLYe82Ka
fOE9W2QOMaKKNQZzoiQ9d3ymKkw8qeLB0jS21kdbsAnOAr8dnWTZztcgu6D1owPXAyxURs3Qu7X2
aWbcF1X2PmfJhzFaTNfEZZLKQFWf/CNQnRYuaH8sOnArZs+RenRLjiNL/ewb8SuU2XsWV+iPTI2X
AR6endwWzP5NOWKhK7YUj/k7UBosPSjujkndWf6EueqxjJOvKsRf1YCC37SW9Usm/NRuIB69UcJe
SM2nyPWPMwHvQ2xjRxDONWyaRyY7r1mFK91SVb/r6mVXRyRcjPxs7OMseAgN+0QeiDuse7Q9ZplF
G2NWIo5w/n8B7F8RwAj1/R8C2OVzoc/5+3/MMtKA8p+yjKZtkmV0pOD7lQhL/4gymsFflkdoMXBN
0zel/5+YYPZfji9tGfh2EARalfpnmNE1/wIFRs+8y8QPdK3j/CthRjQ53SP/X6BgpkCnswNa7dnA
CEj+V90rq5g5woxELu5BNyaj3KU6GYJr3tzkgw4JAQmYgxR/PFwei97Z1krPqiE/2Ksfge4kQ5iK
pTuwTMYJrSR9+ZPgeWF9LV6tcvj2LdBWRdwpuNQII5wy1jZWEJAdqL14Q9wOQTylcHwdNO4mrKqQ
Jo59qjz44Y1VrEDZatMVbg6un5/5lOKqXRxrRT/1T5twmIxL7fUCgzqnpB+lh+u9XNSutnAw4KCD
nT/V/MOjY2yC5EGmFjx69dxS44RHwGAsrTzEcERyFDkY5+0nO3W4IknibgbObs10ZiiF3D10rM6y
7rCHVjf4L5S90pTuxKZD3S3jdPMpG0HP4wPbGBUl44swbk4gf6GVA5p20GziIqV3Zkoe5QD/HUZ9
sxvwAKFB7ZwOj1gEXmg75jNOXAt8GZH7YD/M71GlDUML012XkdjIvJltTxdfDuBM0oZsmuSSiJMH
T4+3l8F3P+X5va1TnFNP97P/MpSpf62K4Ga5bwsGr9eiBPaQLD9WDDHKNUuKoevhD6G7kuZgnHJ0
VT+0vtOAi5XHVAacpt2IylMvfG5SsK9hIlyOCfOnqzgV8QA9YDtoGK5HfIWD9134bkX8YWxXgFNh
vvkSnyF7NNtmeyxdP9oMPSJaJKmy7UHPcOUk3DhmxY3JFAF1v7hMjvtnZCNL/BGqchqodUcod1uD
RQU7Za2TbgnJO8b1IcHqXKDb9LP5ZBn4XW3T5nAYu9VOqe/GFSR/kubeNuRNZuMXyonclaY6uNTA
HRS5MG+ul2Nmq4dsjKKDX9regc6jh4S3EOZOTt8H/u51No3YQovdlFT+RsSUVTYmSJWqD1+qCZPe
kkbBvScJtigvFruJe1AMwwzGA/HB0nim43tHBgxSHhYkKhrKbqdCF85vQkX8iO0MRwNQ1+Hm5PFm
jCkt5XbvbDQqyAsy+mISNiiRUEHLwQsqPsP3Ga9L4VaUx43kK+dUk9LnxxQX+7rt53obDzwvWY59
NoVXMuU9Mwp/W/hNs/N1utiX9Q7z4xMXva9a1sEWHBOeTy+557JQbEHD7jiBY5c3eHq9gjgDsZbP
IMq/QD9NDhQdqft0kAOaTQ+/d+XkDDyaobtrWiZKSa/HI3EBYqea9t6oM5a9ibLRBBs0pYuiwO1S
z9PK7GO1I7eD37l8GXO7I3oj5k0OjDuMO+s8mqW1S3RHrOPj8HQBikzAapOSQfncEwf2HPuhzEFM
1KUxwwm+Mh3yt5gESchl2WNlcJ9yMwga5MVWRQHOTcRzBK8sAcDJ0kXdILra8OlXubizCu8R7S5Z
G82ktqGiI7Hz8SIJkD1mYm0z0b2rQMNddWTAJCpNVm6CYZgplPviiznhpU6jJ0CeyClRYPNoPAal
/eDOHv6kCpG/I8JO+JHktuXn7r11a4iIkG+LqUKJ0x9YsRDl5oWBGZixzut/G61jMiayNmLihpYH
1Nma5iZgcI0zFWafvbSQmjwRnlTOB1zyhFlB/dokGLRMOfkYeRn39m8kfcXajJJXBv4AgOUht2PJ
kNfdm8HC5V2A35L5U5RFZ479UBdJj927aUxXPPgNSG7U1OU9U99suick1mJQh8jTC+ugSgu9STRU
IQ0IDE2NOy3J7H2ANsi+IkA+0K5hjgkIXSNVwMTynZFTK+OPr3WBATeKUZ4N7qyds7O5rW7CNK8g
kPt/PNxt+JT68eT3ASljotheSphyBGe8MojSe03T3OV1icvTmDezNi7NtPe4FGEg1+Ki9Oz4Us7t
d1OxJJEllHwoy0dlfXIrfSgXDp1VJ5dDhr1WQZ5iXcFYWHcDL8QrL8B86Nz+hrlP3StgKavG6ekT
tc3vVoZElPs/Jmb+hyWv4PGIfJM7Nvku41PlvCaAHH9ky48ee+G2KZPfIGPnteIsDs2qPLSKFGXb
E0z0eZAJ2zEWCSSPq4OpY930xV3eMOIlhrYNCmcALbQ8MILEuWbBBcA1IlbGkkVUi90iEhk7H2+e
V6bLcT7wrE4HzNPeynf0eLdLjmgUYMjK4WoV/bzFUk1dC6SzFp6wLXqYt8NlqLwtlaYObzVcM4yG
3ObxvcuR4Flioq/XzLlYmuCCJC0hFdllVP2atwhBmIqDuSHM2TxV82MnuYB5rWNtcHHowtT5IfAE
fR/zExA4lDCjqLaOygT6Cb7kUSW6fCla95YvdoDVuC5UMtz6GUNNpUj3hwEdS4zX91HU/GDAniAq
JK9OzW0QNyie5DhXV9+YME33KCdZBxibZwiETYxOLmCjULewxWyNCbSijKzN39s2B3PlURZldtxG
2dV3EpM0gYZl69a92Ka+Yt/GnLJJ2pxnmBBRAFAYiddrrlj4oBHSA0H3wcUW6bS3K65PZviUovB0
AtJakZHtx0oOkd6Nh2MP7YVE4Ljqbbhy/gJUz2eS4vYpfoscHoykrpiahjHClGzWXIQmxCVi0Iws
cMjuZU7ZxBL/gun3LKre35jR/ETO481NSRWMPDYIbscsX658L/UGRyz4zN4DeDRA1Y7tjTLr6Qx6
AemnV+bGi6R/DjDLGCkxwXFy10vBM9E2v0AoXoTfPnvzjnr6ZuOm+DMHik2SGiV55u2brH7kGTA+
U6mi7eD7y0o5WH4SJCngUvSauSF9tYH1GBNYAVUAeBL/KDUJtdwbtDdzekMY6ulJh/nJECl+pSH+
oQiGt4R21z5jbB4C4gZDm2zTCBeMnfXvVlk+ZkFMlsccLo0c7mZHvS6x9WFnNA7lpn1xFd5wGjDu
STfBHk+JSonSpLSMoFU9D9/OrBM51IUDmAOqRAmME83QotoSdgRugwxsHUz2YVf70We0IDcFtJmY
zpsWtFwNaChmX9AyAXyt4W1HzeMtmmnZBiz45iXtFx7qDA+9k5Eg658dVezacfroUKq3iwJEQQka
42GKr1bRjI9a1MVHPKQPfW3EuxGgUckwpk9mQYJZ3VspZs2/f/GofloH1IjubM6ubRufutyL906X
RFQvDO9GdQiM4BbRqXvSf411Q9xKgCJMTXpRJZkOh8jziolfvokG8UZOzKXg0GoEjk9d0CLfOis1
9xB09tbcfyUp5/saBu5KBcOr31aRbnrJd+DERgXWPiHctK9nuWWRLo4J9rGh7YNzXBrq1NryYPqe
OkdLymJm0h7Yu/CUyhhxyXDximJME2kOg22xHgyvevC73tk1AEa51Gb38VQdjYB2PXiJjKmGzzxW
BeUvE6JIykAwaYFaNuGdm53wlY5P0vKgsETyw1y6N5zUGycFRj8iOK1di2rBue/cUxN9z15GKZA/
nHt8CncCEiJiSf9clbF9TZom3xjWTybHB6WsvSgQ+3yXcENWLe/V1stQSKq5Xy+j/4d41S8vY75r
wfktFfGW4QXrCFIfUMnOBQtnvsJIf8sH6G8mTblJdmz1WahCfFtPAS7Zxe6OjcvbYg4N9VZ5rTZT
hyEWrzaNPNMcaLITC3Jw7d1dWzF6b7CFObssdFk0zXAvyQ86DZa2MbRPGR0eG9RDxpwedI8wMaCZ
MM7Q7vogTbjfVOgTwSW1XIDD2I92QsoLnOSdVbZfxDJA0k42YxWnybkHNXx6YfIiezxcWRt2/K50
d2D7PkSUv3Xp724qv7MoIGDZbUzlvzYcHVsxceDsfofEgJmkHhzbzI6dsJ+ygswybKlxNzEJ3w3w
jCnV+Z6z/qo6nxRn593aQfwiGyoZoXRfqR2ku8nKb3PlXhaRsA5YIyp+Fp1IO9x3WKeFa0Bj0wa/
sZdfNZfCjYjEB61PdDIaB3d5HPMnI6AsbBzxPbS4FtZ5nnzOlX/Rqxg6QvEjbUxbTvmHhfXchA8k
xIEAe+SAo/GptoW3KVg4tlXtXf32nI/gbizrAXagzQdv+qyw2KHFGH3Fy6XO0FuaMfLA0ljRkz3f
jTFhSbvv6z8DTx2FEZ2k1IdE9wUXx6n1sY1nGXTaxTVhiy3hq8OiuoLkv19KWkGTDmGNREtjEzQf
orLRDimy4VXyFaJtYa0DilBgRNqBeLWucg7XxGi4EavA+jVOVkIrNl65v3+blTRpmEl3zMW5wtyx
CfL8FLS2A8XbfDSW+nfLAt5xfD65YXMWBU8OAObXsWPqyWaZLRkmVmKwhVwIH8aVLjL3DmWB2VPP
eosy+UrJRjOgzvI1wWwu9YNBrKpl+Er/2yYJl5sIIPMYrKjhxbeM4oCMzCCyal7DNjjWUsBKCuYf
rjbXgE3QiopTO6RnO75n2nkx7TTfLVmqNk4/HSFlf3RusDyoptiAx6FRMPIo1DaXVQSO4hQN2fPc
vuREb47GsjRbRSvf6AT9wYmaA/qOt7en8DebfMc9ga+JKzVXrs4heFNGbUcKu8mvSTyhQ8YGFUMm
l+CofIdhRBWh6m8CpNPKLUYgoi0XE0VcAyglZqhqOJSysfelKu7MyiQWZOpTQWeeAFjtWFHs0YZF
IlmJHeuOuCdqvku5jas3FSO/SBl8cCEiDqvtNmUVnJMMP3+NmO2HWPyoT3mtYM8Mo/ywRtgw9XAk
8fUyTPOrnaGZjMZbXzlf0vk9OUl3FVY33WeKy7dw1GNCHgcb1BBulKinXZrW4b5Q0CMSImxRAC97
CYKzlXMfbwv3BqrgMy08NOliqeE/jh9Vm8wnTYjeLPKpErxd07QUr5yKwBEnxYdN5cwET5A1CAzt
DESc9FzSs12YM/Gbthz2o7qEAg2M5AZ7es44s7HBtoQOmCHeRnxTBThpaOVVHlUYy/gMRw+ww2Tz
tLT+ix8f4xn2JUGJ3kAKK7vsmSy1BG+XO1tnRsPs3rIUy43r5T+zwhaWdShZygyZvxTySnEJzITA
z4/taLzEfOe7tHY4/kO3HqMUio0gTg9DFZeZmAoEPE6SS45zM262/PwgiwbG60xsOSuVQEHjUT+M
6eo7TeJf/oT0n2iNDrTkHfn0M7vfGoH8wWmaK+7YjxqGoPFT5ikjAr1tjrJFWImjzWSxhhEo27eC
FLOxAEkEPQPNH7ZFsgCfzQnKd1E0nnT3MnmkxloX/fIxVu11ILLnVR+m0z2EcXYlAg40vHG2rdff
Rxq6S1CK8LxXvZpKniPYZmyPYMHsAGeVW5mAowpGEJQb0keM5L4qlbc3Ge75UnAzHplFoMNeUsEO
Y3BX4FRPkaAsPuPJfYvz/IM4pliFE3pMT+3FkjufU1XxTVG6Ttcl3qqIM1e6z8f+PbLH79Z0fsuu
2GVJOR4XN83Wg3KvoWWdnYGebwJM95ziaF0UNBfxJ7jexYeqNEwpQAw8R5tAjSZqWlvtUcPve8Md
9t1iFMeas3Pe18kpd4bfGNPabe1id44MlZ3HNorOwUeoHMBLAmqAQwjXcKsLMTyUhemU9ekvTms/
JsBSZYzNOiD1vcowR7egHGhR5TQEwvJtLH0mLsu0mYaCK1XaQBzGBrSL3LZeMcXs9mwPeyXsV0f5
BSUg+dXAtGA7IwnOjj+74gfuwultIYYEvd/elcJ4ZDPaxDEtrsbi4nGRzgd2+RZJlEsdaS2DTVm2
eJKyPnlXhfGQ1ctXy0a7CozoPma9IBTJ8BaKUa+xMmA/Y48ueY46L0mrI9sEpVva/aA0KWg13qZk
KU6r1Md6478kZvrg1twyhvAmZ2eNgRfzbr81RfmnybgXBTY30cg6c6/4iMxdYSbxpchJqA2dx3hC
/3YcITTTWMjFUG6DlFFOMnklirxxsGw5cwP2GKcQsjCj/sGIi48lA+zl8UEnaq5W9FLGO1uKW8Ja
ZWo/rhI4cwPt0W20W9fUvl32VfR8Rmba0Rt23peXVtwIo0PBlQ7jb64dwAlWYEd7gq3sHvzFvC61
W1hq27CVXuhPudaj+O4DAGFtwiVZchTMsRxn2ns8ahcybj65IrN3Xy0D/7HjnyjGsexiXYZlwjEL
MzPIzCNW8uuAyTnB7GzwmSlttsAEzS0FRQtb9MwIRGRfnnZLD9o3zfCL9s3hNQ7sA4Odc9jLQ9DV
DxaGa187r1vtwQ4xY1NhwSeDPTvDpk1F3s3Ctg0fmaliZuE7sy8Fxu4Eg/eM0bvC8N0FEV+9O9yx
vT0OFftX38as7S6Tj8DI951h3Fkx7vao0vks7Softb881E7zCst5iPUcxsK1keGvuh9+SazpxoxH
HQhLySES3zregP2IkX3E0F5rZztJSCfG6T5gee9xAFVtcBXGiVmxvSq0N3707mbj96wd843p4kcq
3f0MXClPw+m5gabGXfhxMdBOAwZKK9r97mftxbcw5fOpQ4fFpt9qvz6+YE3CNi7B315+TP025v45
v5RY/e2ip4jK+7bafjnCXwfM8RWnG3zef1yCAkFbn4u0E+eBguYZt1aNKY3KLRYlnTJoSRsQOqAu
GVuh/oVZ0PPoKtosnOS3SUWnPiA9Pbk6vxApN1vzjZBpINzQ65QD11gBhEW81ZFPxtv/g3Ms2vVq
/AAv94Cx8tCFt4TgxESAYtJJinSuX8oU3HmdvUndAqEzFwzRph14f3LSEZ4aP/7ixkYj5uw9CrOp
z2R7rkMBSNF3l/iRYhl/F9vGnr2fu0xkHMKlBaomf5V9/uhE4XObWj95qLDWMSNs6+GXH4k7v0ol
OgjAAObhRPX88cy1jyDjzIypnpdzO/IBRKR2WtaJQ0+OJ9SBHpIYfxwSPiVJn5bEjyD5MzFma5vX
Jhj2lLpAFCEhVNeMNf3oKcBXmSzRH2wRxb5Cj6i5tKxTxzG3M36YdVv549aQ+bkjwIKyCstHNXzQ
DkklyjpmBqgzZF28mtg9jA+HmdraPmGrPkjSThRBWjr8xOXrrSENVZCKQvNe2aSkBGkppWNTDfkp
X3eiWt1orNv4T8mha9VV5MixPnMNCIlvl9+mblY1YmbPumuVI2uB4W2WmB35O7BcJjDymoW6R93U
GlLZ6lLdqhq73U1h++npY4Jud+XK4LIkE/Bhi7Lrbs8ciNFuxuiECVCydVoYtc5MYaxujiW7iJk8
/R1VR2jeRQ6uHsz1z+Cz/+a6ezbWLbQhLDpT99LSaE1iazHBI5vm26jba4mxO2s4PpdWN9vi3OL1
sXTfbdwwgk+5DVG3iuWaUty5G259TRQUchmJE973hes4lqzkJEcbLmQIasgxi3thsyuWhTyOqSzu
Om98A/vxXOpu3rwoDnY+UqweYUeak19TwVkylCLC1MfbruyIShmidFSF03NeIFwsugs4ohR41u3A
WS4L0OL2uWuH/iBm97xAYcp0pzAKPrsX8dKICWDpo/upPvqKdBNxpzuJBWyT7ax7iima+MIrg/dc
dxi3us2YJ/2BlGG9aSk67vJnlhi4Z7oBefG9m4XQqSs6cG9gbdu0ccSxSncns9CD7HP37J3lXYLp
OtI9y50LznwW4++QU/bZqHt+ZufX6DaXWrc0qwbKNLXNzBvydZTfFt3nbLU0O/e64zkYwaDS+Tzp
9mebdl0Oa9WJVr9xP1MRDfqHrmgsXqvUYrYzUCQNwYd2UqqlU90xjfUPlUO+dl7gnIT85Sy12lq6
l5rGcTJ1IYFrW7dWTynwPIse60zAqdPN1lViPZW+HW3lwKl3pv66owY71X3Ys27G9nskwoqQ9sqP
5pdxoS1BjiYzRRvdNesIS2UB4NJ41VK63XcMxpXu4eYM/mLrZu4laIgyQzQ1DOCEkQQFkVLkDeML
/onu9rZ0y7ej+7590DRpRDUnZ4NyqzgHrvN6we9XI4DIfLJ2g+9l8IwW6itG4OSZvQXCMe8gfOTr
bhiYfwFU8GG8b11R3Kq2+mqn6MnoaCpPX6QIiFWVGP2maCy2tW415+unBUnumvxpcjXB1hxMdo7p
lhnp77ZHY16masaBTJ/MYNlAByYX5txEm/P8WDXMr1tW5lh3rVOGgXIMZxXFWrN+A1gtEdjxPh+P
jm5rJym5n6lvL/7ucbdodF90t7upW94jvqDYTrAk1wxfCt0Fb3H9HHQ7PHuHbkeJce7THA/1Yzvo
LvlRt8oPHf3ypcN50Q15Lh0wMEwDqm+DESJ8foc7X3/lmoxjKK7ooIR8lY3O2dNt9oodi/Bodal1
gx0trfdZVcL1AVA0t81yD0JjiHxjb2HxJQ1yH5oTnZRTxVKXx8UWgek8hc5H5aTts7IBTMyOBfGs
rZ7SJPyOrbPXIGcFxtJvIidudmVOXUGJLGtx9kSXY2WVMZx7mi3WHbgaKd1oEw8soKlJqmvhx7ZA
IEyQJ8lK3Me2qO4AjbdQIBy8uRjJyA/WPMCsu6Ib/K3joEoo0e5bySQY8ypikFj7OdeTsIgRndwI
YsA8pefScUk0hGeLF3QVWjHKYwT+FSNeuE9y/8mC6nsQRQyDI+Ns3SSUs6oUtK8wgpQpfvjiZMkh
nq1vs+W45Uzk/2l/JZUH4snzZ7lfcveRphLUHAkXcGrdD63Wit7YWQ31n5KYNFjJERXJqh5wIieH
ICFyMJdTctYqYGAP4MgMAROlfm0XhphlZUcsiDHj2CB49Or5YRjzXVn7y1qmlMXXIrh1ETH7slP1
xi4A0OLiIIdsgJizoTxENCbsMiiSDpJbIcQrYH6SPorYTs73kKpq28unpGOpDixE0VlhXYtDiRs+
M3fElfRYhr3XTnSrqJWtJyP9TqfhF20nNMB+RZMpTswXLqlnjXd0U7DNY/SrPLgVlZ/tg5C7YxOD
HUTutBlWI6HucUZFGzKP1rbL4D5jn90w62QB33niUwmIxT4pEr9IXfCQythk81Qg2biXgXK69TTg
JaWF5JW+kZvV0CU7uTHC/HtbjOE2XajaHMk5YFsGojy5l2g0Pi3ay9eiLDC7wVKrDOtoTBMMEosS
RLvSdUtl9Jh1E2w/PMTJEsOBNjH1N8PMb0EJBQPHL62e4qmi8QZb8nqcbYnHP35P8rY6LlFXbAcv
2/YuO50zS3X0lX2bVXSa6CAnIhvVEAxLMpOd2MQtqtNS4ASpzIHVc2I2BvfsSBEyLcsdwl1dRQ9j
XRMj6dHBvSrSVFaalFKkxiGGwGMyiKM2pl1jaIhR/dhbmqVna5UlYHv52RTuVnIQ3UWsvK3Cgj4C
zV/XswvRpX90BvsuNYFGyCTgOtuxpUOv6UrPvqQ1SarQPRE2Qp016CRAfn5sXRIU1Nd/5qXz4+HD
3xr0GPQYlOFOTMMmXlqUImXtWi9Sq4KPgmYWlidjxLedET8sLHc7jZDPZZmPbIFiSzbM25pIRjrB
8Tq2wV4M0y2mNmqDhXbjceHYuAUTiA7xjiai+bqUaXRnR/PvglrAYcimfZjYyRYp5MtPhdizruCx
RnXAGnBBEF61KVekJBskSz+Jm5m9ZMUkWW3t3DzZAAuI2gKMGz6MiU1HttGftIkdbfdcGVMrT3gG
vzzyQb5vvpv8F+wNu/agcvCL8Fh9uUNH6ih4yP/+3xoZeae5K9JT1dTbhDNj5/TNfjBJU/Ve9ijq
iAX3tDgpyMaFDzzvOAPRY0c+c/rwc8a9ZchPX7F4O95N1Dyf+WxRCcvq6Zo0jwioPKYgwP7/Tr5/
xcmHee7/cPJRS5B//i8EC/7pf3YSBI5ngZpwgFT8w6/3DyOfZf4F6UJa+PWCv/8v2gr+nWDh/EWG
xgcuYeKuAy3xH0Y+6y/L90zh+/9o/bTlv2LkM13/vwMstHfPw2MoYGKAlDb/G8AiVU7XALUpN03g
ZYdEsNUQl+zZbxw0wJa6nR0uWxal4k5lFvs93SO/lqp98FxoqySfov2i5vXoTeJ1DJw/3Ifv+jh+
V11U/ZJE7KrFfy0DcoW14TYHEcMCLHrs2qk378MWWBaJK+JFjGkfXSMg52sx6dJTkgCLRGvUT2Jk
jlvHW66ajGJAv9i9+zFwC1m7TqEu5uRsiwWPXe5x280kxTaBzN9Lif2qSh8CNSS7meMZ4WmMzzWK
erksYj0xW90zkEXYGW8hNdZTaGM4c/s/cjCAVzoyeAwTkMtgpSgOKNWuKZyvKhPxKcWFt5GD2cFR
9X/qf2PvPJZj564s/S41bijgzaAm6R29vZwgaOE9cGDG9Wr9Xv1tSi2pKqK7QvMaKEXyv7wmmQmc
vfZa62NbeXBglkbEjrBKGmcPAFfHLZw+gqWNcPvV5Nlhg2HVWzmzDlsHFQe92l264xJndIotVCI8
axeDvXZqfwUmNVIzIbVXRoSpms4lTcxA0yW/wv2AWjdqihDpQJoOnA97iqMCtHhuZ+mN3xLqjQ4m
poQUx450IlWiDRckFMKXnnoGN4Zg486b2j2WtJnF4IqgOTJSWGcxBYRqDLHwjPmjjSA/mKMcEBJ1
Uzxzrnu22zS9bqaeySMd433vfaqecc6dCLXlbscinUkJdmOwGSn2a8L4diSTt08HVrH07wZVf0qG
/IBAZu2VSlnsx9OwY2tONRu+91U1ItpVZK5wnQxrNFjWfVbhriMyOeuJsz0g6y032d4bd27e7iLr
oeE8xk5/o5twjMFEToSnJ2KtOjWcRjN9IJW0pDjaeQ9GdlpTxK09Yn6ZK4NLdVKLbZxElemU1tZx
bzpjxKkSl4+T/xAS6Eq4xVkRgCL1ubj03mOVa0dGacR7g8N6gA8vXGYcp0QApiu2wUwz1P9R00QH
iEtgpWUXQ1XtJowp91DmymIWqGziZQ5d8sy9NZK3ZbII/cnNlqUAdXv2kxX1hxGyOm4atdx3GoGM
6IMi5I3PTyt13knsUCGVrvIKgxFMVXtDkyXp6S/PSndg+xA/aFgjUK1INMZAOqosBw0xHbrkNDlv
Rdnvqmo4hs6nokUYAXxdB09GCjmEwgTMi52NKzcaN329b+2DbK5SUI8gz+gOmJp9XuJ7sZrdSLYt
H02q6BCedWKaNsjW99QmxdRfJxKreSzqF58uNaV3R+nnh3AJ5pROijuaYxgKipXFJFxBY2Ult0nU
H7iV66I5YHNbVXp3SbyL1d0B11wVVrrJ9LcRe58yXkAUsQHSVzGiqBY+EtrD9POqmFWMlP2mWxL+
5EaO47XklFbwrOH63CQUE5OgQ7gv6Gqe8S2MKBAG+t2NxxLG8mTTTuE305pLMq071bSjCQTVGcmB
Id/dzcPe6Gk+PTst7YA3rjtu9GzexT2UU3s/dsIleVPGfU3AGLsBPb4MGNWmWraSowABRw6Z0FFI
ZSH1tCTLiZivNUru7BkYxpfNHq3oL9aQcu5qORads+QLHPzGzAdAqJs4eyvqkIH/huAU4R2qv/He
VVwM3ivaW8vmgD9rVev51mK4NzTQWR0nxKTZTTw1ANyQlhqqxzTvNSAEOCSvNU/NxPTj8FOpgDpU
7NgVJhPgAQZarzfvBv9l6ZH8jOu6S4F21Sva88BREGSvX1OMCOzs+pBoe7Fm6qiNc6S+zfC2vg3J
DatEcci8mug+hczAiQa837FzziMElD4Fn7Lca7RZujH+ifbshY/mjMLA9b7Mov2UPxapknYAau4f
5hEJ7HPh6DuZt0381SQnYJAEbZ6y8WoOvkNVbyWzW9jsz0CeQ2Bj/U1Lir5zoAfMB5dS+JIt+HdA
rIbc3zHnTdyyKNScfucGP27O1WVp9xluJsf91uNuTSNyj7tRpdGukaribmXYTzpHTG5nHLlPmOvi
8JykTyXrNYcsWobdtP6h4X5V+tfdeKjsO653bCB2BnuYMJ/WBZdu41T5MlPt8W3tSLMdKUuhSeRO
a7aeBnGK3puUFmAfpXtbta8GGfUx/4wi8ocsFsLqeRrPurvzwcsnHZogrSFsz1Iq8TAWUTL7Tplg
hdtnytZNcQqoTaO4cOXeqrncFeZrm/1wo12ZDt5ZrpZWUu2WkldDCiS7eaZ2ZF0XRysjok6q/hDl
b46+HZsvJmxyu6Q6P11qqLTwCZGy2DlNqx88hUnOW9Bgyvyxwzd/61f33qwTsoN1hsarPuexjjYV
ya6jMbNa93zIixU2xwa82LYrzW7nMDlRJZ1qG2JOpNn66i6jFV/Pl29Lt/+4C+d2bEfSTeCED4Fz
M3YDGIDEftaSYFOPoCDMBuzX2MxfsVMggykc6Qzfry3eRPbr8L/HQb9GtzqR6ssujlfsp8m/tlTq
PA39m4nbfVuSyN6MKFC5r90xo0f3dv4ZADw+mBOXKs3uITC5JkueUv3QvPHi5tw99UR+gndi0bUS
96ELW39P19XOjbo/hiq7j6JBoC+ourPbIttBEYMjNHDB12Ld2MbmGO0KfT2MFyNg59rczMMTMU3k
vWltefgbwzsj4c3gIZrw5zgldNoHk5oGBrlE/5gyHbDyfckiN5gJYtDp4/9QfOTpt3OFnYGNl0sF
RGv+hL2MqtV+GX96+r7Gx0a7+PmXraV32FfXtIR5xNSoDHnMUkwa1gB8UK2xJrCIAb+HKdi17/Hl
rCOHixuwbSO7KqfnQNnXZPk1NoiaQt9IruXmiNyLqGpvs3i8tDb/mpjykAkgE3yK8RYLQLkxoff0
if4nb83rpYhL1vTaMVvCYO04TY3PXxb9CIp+59L+hLSt+cZXB4zGRme/KLVOw3i5bbCnxBpHHiAA
3B/dIibd6DhnQh/1njs/eT1Khpvxxhksgn4LP5yocw+kvKjGxGEIj+mSlNl1orjezT6ZscoY6fnM
3AdojlvdI2BSaUhbZl2TGW14g/QFhU5mw/y6UAs8prp3m2vpJWTVC0u+YSzl3Wj6KfgdKPX52E1Y
U6Nnv1bVlUn34lZhFlsNS37xrYGeRt3u70P7GhfQfZL3HvWhnQAX0USXop05F5lS8MHioiDaVjS4
R5LEJXF5wuE+bbDDmKgPpCamub7Kl/IwhWl9iJvsg5I8Uw7Exp4z3THwuoWf1GaoNCKa8Eaymzai
UdXxBhz3Wr+tpuLNQKLYdunH7OjTKcCCo3XAM7usodkqy7+ph19pFbgktASuHgN/IZ6NTeMbz1Xi
jLyGbvnH0YEQ+Kxd+2TXhtzf21YnpjCwKkloxiwc/j0NTydRmtnhxGjsw9hrWJPhTU3iQ033Hf66
2Mckw6qW6qFgHeHVmfAWMJPjERWildbXMp1wUoxkaaNlbI29jKUlzeQPhTMeKM7iHBG7EKLMkkAw
t/7WqP6UfQorIDlhZ1Xrksq2FTlEuGvh9KQsAWP6BMVp0XrVqQwHbtpsjHg6wuZ90jX/YpM3xNTD
mNEUr1YJPGUqvl2/v9LwBvQzSWJazLkMQflNemxZCcVwh4VJZ+vpDR77xP6wlENsIM+ujRF5M1xs
fz+x50gbfpapFb31UfTEqnU/IPDsy3LZehQIsZjJnnCn0JJi9WQQvAlQT+acQ5yjqk2jI8HnI6wK
hJHIHrZLZ1OXOWG6cpqOc2jZ8DpJR3xlZo1jeeHYIp0yGjtzUsun2UX3byat3hkNSNIpopCzpX49
tbfstmAGgQ4+UFIfbaKJ0uFwwG+pzy3Ns2lxa7OOmBWGgaDUfkwr+yl4o17m1Hlpi7Y9YwFRe1qZ
013TcNIHyR7fulyAY8BZhTHn28qo3hwj3BEf6HcOoZx1XCAHl/GECkzN687B+s/23wbLZmcBryP1
guVFX9c+4jbPRAF94Vwt5U3F+uIM7MTGgW1SWTLpj2UytAerHthnmcQJnHZp9lT4ftSF1mKjgsw1
tvEx8ad6U8y4ouvY4nTbfeqNQy7UVhE8sPmS9B2m9bEhQKZVXEDJ7iE5OlKicgkSt7uv6ZpK4qJi
nijXXgDzJ54X66D4/4Yi4VBRkk4HxrSJK7IGnvYS942zqzMOtEnAxLiIZwVuMAt1Lz1jPqloEjlE
ustaDMELtfWcZf5dHHsMeelT3rtH14nfhza9t/ok4hjsYiY1H9us5bx/iVKbmv/c5YeLihpb2UcS
m8R/l/ESRK3xnBVjtp1H+qXdQL8iOIIiSsQl9cEbWQFzSYbim7YWMw6DkldGnHsirsid+enaYj0j
bEC62HzWK/uVLpYV+TLea44CTuizIayjSRTj+BEFu+WAGnTbEVDNboLNY4808+BR5aCdaljoiHl5
53qZd6Hh2NfR3Jwr4zotifX02dCDZ8Pk2BbdRlkUlpDq718LyrpsMmEPE+fFiG6E26bw7mpCTs99
OG6d0KhvHMYmIlf5bbY0f7jDjRsIc5wN6S8JKqqMfNBXVugA6h0h4ybJeWhJEfBCSXejGg6WyuiT
SXRU0GyicSEhGuXG27ZtDBDt05vC/UPDWUnC4W6mK33jGz3wBIyGK4/a/5AFys00VB99l0UHkoAE
yK0cCBctPXpb97Itiq/98IPbCS8HjziBj5/AgBHEqQzGNWUoG812/dXgLm8UEu06p2J/r0/trc57
j/krvSztROhRlful0b/SnN51Nwcj3VeAdhYCIVNns0yg1GU1Dl1wXVCvsC5ZheYaPxtjumVGd0M3
xPKav3A2s06+05lb9WtyxO1ox2Z/GFhAhWKEzMQSObVPWp890oI10faPaZLD6X0kNsoBP2UrxsoE
hyXufOqhsFzqYr4scGGalEvgyTTwZvoMLkXUXtfp+BMUVI8EuDg73Jyj2Dqt1C4OwXLVmPYTQ9s+
xv/JXpD5gWWt8tJhbWM4Y+bkJpCIcTTHQZr/WknxlPZ4S7tfk6ka9M0c6/3Wd+KfmLOrbbnnZfKe
9QgjGAiHc6bM+QQehAtw/ZniZq3hvSIMpSe85xO7kbMuxtcUB2wkzlgw3vVOiT3299NcLLMe3lk2
y+Y17kmySVaEsTb3kWjx2qJyRJte7Lc1kwiVItrtLCR5bkGbKaBtRF58Oe7dWWy8qRh6tTZwNgse
X83D7Nvi+sUD0OMBNnvMwPT1EHeYLwC2oof61zAs1uE8uPLT9MND5F5BOcVcrMf2fjZsconBg9ue
YQde52JHzgusW1B0HsjFPvZiWU6W27r3z6NNkxFqhIWzGUcjRB68ztOivSmA9aRK/Oiw6LjpRufe
XtDpDp6YpWm9fKvEPo0I9IHxEmung7W6xWMNAuOGNAarDnOkdxkb9oQfezTzu0QM2nnb8Q1Ythu8
2yMe7kHM3EnTXueMj2FHbbpmNjuCuTgsxQJOA9LDaPQM6LjDA1ziCre4xJUarH2TGwCTYXXohdct
7vI2/VzwmkPheVNiPk/Fhg7rQd/gZn3C30UIRczqo9jWHXcejpTGfcw42hec7Z1Y3BMTs7tzExWg
YHwxwWcsZE2xxbseh46lmA5pBIYpFfO8KzZ6Cz+9brn7UNNoVcFoD3RgR0Psthy2dbQnPgQBHEyH
2PNDMer3LQonWiJvErHx12Lon3H243OvsLGMILm7xFgl/kF5XgH3e7hoRvZqJy+6wSHDGoOFrrH7
pGUCJkcwu1zQG/9Yu9ZLCYDE88iBuWHyaPNiXP74EkcwJJiQ0oOeBcNtSuC6JtFRSoQhJsuwSKih
k3hDTM5hksBDHX1PEoCg3RUbkIQiIgejRUxOQpe8BLkJTwIUuerHh74/tUl05fbW1pAFF9YmdANX
L7ZeOr3TEnyMQoIZCQmNoSxuME0wJhfcExbgfbyObn3uzbuc6raFIzH+ef42Ev2wJAQSLQCLJnNS
hMi9A6qTOkEUIjQi6RGJkVTkSWIJlijeB2uqiGKJnFCGEx0HUiiNxFEaiwtvGDYfiZERtvD1vTu8
hm24D3sG6NCUHd6miuZXys3zje3X6HUSf0nIwYwSiFESjXHJyGjywKRwF1ZE5YY//Ki4ykusBgrE
ySRn40vgBjsI6CRJ4vw+2ORyOgnoTBLVoSSrk+hOoOLbzklZOBHq8WMPZ0JSSghbo35Ywj/NOL1Z
rPIXUkGJxIMqt8UAYfYfFckhKBa0rDssqzrMKJucRVUoZFgjZrNVkz0qySBFZJG0mU4RskmhhJRC
iSsh1Ms4xM1boky6hJoS0k2a+WLrSN/Ip9+RxJ8WclC4wWAHSDSqICNlDCGWHFJTpsSnCBW8ucn8
PFNMWJOvSiVoxVr+3luQ9EQPn3UvIePvkTdkKc/f7C0nr1WT2zLiZ/p+MZh1NIKS/ESkD5svkEf+
3ib1pfnEvyKffwq9zPf8sX+qmFh7LGGxQWJjvQTIEomSkVx5HyVcRmielyhxsx7zlC0BtE7Hwoz1
O0uGx5CEWtO8zBJYC0vTwVpu309O+0KnoX8ePJ2lpQTdBom8DWTfSIo2XD64+Uosjlm03pA/uk77
9kiUlRsLGbqhm18dTz0sEq4L3PhJG2jZLDF3SPwuLhigTQJ5NBFx6ZKQnixCZ4ntOViqxEjukudz
JdjXScQPaglxjLBao18MR7NNUbpsSky6sG/WCtQSHrlHk3yAKfFBN8AL7Kkt0yGJ/zqPdhnrY9UY
z/+zE/xXdoLs4f6bneDLO2bS//0fUnBP0cfw/yq45zf623rQBEDOdjDwPdt0Pcf7O7Kcng/Dcgw4
TQ4tIKzoWCn+03rQ9gyPlQYFB77lBP/YD1p/kSWe45tW4PGCCP6log+DZhGKPP5T0Qd/vKsz6PqW
DXRZlyKQz/f7hBKuf/8343/l6WKaXURhRZyTi8PTThpcnPSaxn3XTL0rg7RiaWxTd9mFWoLEggef
A9E5bLxrKyizdSo+fQ+pEK41PUHjd62pP0Bp9pPCBVhHV4k4/Wcs/zrWf71ZAhbtskchFZAQD8hR
q7uhfu/tMLxNa4reRcANEVJUREOgGlIlpb/cij0qiPA/ss2sNsZvKKH6zScQVFCSWBiVb1J2EZ7j
rH2ODdBkkYz7JZVNVY8HT5IPARGIyRpuaTh9gzkYpf11ERpvY6fMtS/ZCYIAECglT9FqbCnqju1o
BlwN+epcEmSFxahV1MxZG4QopuWqP9D6CP1DUhs18Q2oSkv87hDp0Ih2QEpcz0Q9utC98BSX7NIk
BUIc5KtzOO7V8/zWIFQHkhmhv9rdNJIjSfGABpIscXG56ZI1SSV1Ekj+xFYlDB1ALHgiHfzhZIQt
J37uaLc7UkONYY4oyyCZFt2OBqavhqskgZdUki+6++oQhEklERNINqYiJDNIWobz4VvCNdSPj5Me
PEXQvGilQ6CsyZ+PSJ8bw0NgoVK1vLRjie9Ekjk2ER2SXd55IrRDnQwNduoKtMhel1RPLPmeRpI+
jmR+HHUgi7xeDLZrdGY7LVZbahXLZzswwq1WPRYahW1V2s6n1Jjfwtqt91oegqcv9Het9O5MM6CZ
KyzCc93EzTo0kUJjzkoTJcZLPU67sNPDzVyQSdcJXWYzJZo+ms8NuO/uOgMI47sfGUEok0AUoDos
KOFjQFDKGAlMxfiIuQZPRvGsEQ+BGgzQNiNjVRC2qrj5bnXJXwGneLMJZPUjt6HM1LaJMol1Rrid
Ju6lemDgal1ZhLoCwl21pwZa3XkOYW1d0nKmTXFRBwQWbIZsb6gUSOnQQPEzJDmWj+oO+tK0iow/
wMlwHg9U7iQlAa9k0PNrrxi7Tcd2bZ2phMB97KG42JJWw4b+6cl8V8qkBxf6peGOeQC5ozMKNj2o
4BQTc8Xat4qs4Hq2e+bG3wmSUbKTmdKR6ZICHWiSDJytTJ4zI6j+O4sylPYynbYyp8qhsGdwpZkT
p3gFhpbCx3XsLMOu9JGmke6kCHlmo/mZu1ly3VkkhmoHFHwuc7Lihh9jvjnkqFthOJg3ykJw+p2u
Zc6eZOL2xruKAXyQSdxlJLdshXmLnpltS7FWlKJ4DT5i0hKX75WnDi03y13B24r01DmVqT9t2e4n
QCqxG6AJ0HTgxLTzVXUNAjfp/7hVUdway7TKjai5maJ5G+TR+JxUwZ3N2/w2Bz0N16N9CEFaFWru
X9OyiU7mRBCwjdGnXJNgQSGsTe0aYzzQm8y5zp2F7XXhn0uNH04CJm11RUmxv8stpkLHI85ckS5Z
nA66V5M+VqKl0Pur05eEvqJEaemQXBakl9qynynaLcVS16zs2PnUjZwEv0qeSC6wlkU/CrBRrBqF
i6mIk347sPNFUH13TfPKnTBSdaGRbevCNp6XGqULTe0UIRjBckp2RMXvtAQtKbrWhkEc8k8L6cV7
ry/YKJIUQMZ5d3zv6CFKRYhTrHnvGtBxGc6zKGRdEfF3OfgE4aYsEw4h7fXcK2Ybw7+hsJ4FBWZa
1b8inSyYOKBGDi4yWSKqGXIldb7WodQS6WOooFzWAPAMd80ypr8veE/VYb0pCXnBtWKxMRQDUmRA
aKEr9AviGn+I6Hgmgp4J93VXWPoDNfqU+SP6oa2DExEdUEcQpOoEtVU0QlvUQlC05CFEQcyQEk3R
FGtRF2tkxsQ8W6I6knXBzC5KpIck2Ys22YtK6YpemYlyyTvRXyWiZhrQldcjC9pd4CNb5+1bgYWQ
gFp8aaSyVVTRVvTRQJRSpBu170Q9XZBRSYH6lyGMf0IE1kWUVt7IzBS8OEWD1USNjUWXbUWhtUSr
jRJU2xr5NhYdl1X4j4mw24rC2xCUXkMTObXwCpa6oli8nSnDYxdckdflcolWaVSYiLG06nBLQEO5
IB625kxNcqB5AN7a6GgygMBHO4e1E+zNhA5WPYV5HkzFk5bSxAwalabVvKUed9nHVfJE6/EbYhQ6
NGI3Zjd/r4v+bSCEe0OYbBglP7RJRRstt8m9xwhBjYNGEiX9RuE7B3aAJ7adgBAb6io3vz3NGm5i
u3rltpbjng6lcuQSmcaTiWDfiXAvCj4+itdRa2v2rUSDvEJ/ahQabCXKfyg7gMh2pPxc3c6Ta0E+
ztmo1FstwibPpPqMwZ6OM4QVwBiMJ5HRAtlRRnK2kolZvUZVOP9+bjdMs3QWPMxTtpyYaqjpzDUw
eb8f/n7x9yF3PO5g5thDTJAPf7/YN1rA4V/dBE0QnHAhjQ53fT6cE2mPjAxaylzufSTYIiwN1Ujc
ACQpmRYeJi9c/vrw+7V/fPr7X//L137/a9+P//xtdbnEJ789VWBMWcizhznNKuzoKepSism0hQyA
1d8GxO/2QEbJedDyXtFPr6d/+1AvPMW+Rm/7o4/Zn5pvQlNqqMiEy38w2LPq4Nj9fD5pNa7PlaNT
RPbXB0XAIx0VbGVz8k4t3Z+n34/qv3/0109JtB2tRMqlFZJ/9n8fLCSCtelHvOCln/+3qd9gAdh1
6bJvmYfLuT9T8dX99YHSk/5sycN/+VrYaKS+C7WtvdRj594jS8tHjjK9s5nN1tqdO4REacDsS8uE
SeeQuU2HPyhATHZl3PeXgXZmiqvCcleZdXqweNZiqgfO/pQlmPqthJWNuO+11PpPn8dTtJzjl3/8
gt/v+v2lQ8m6jOoYWH36pF2Swfvbw2KTPNEgCO3YmROZNWAODRCEqer9SBuM/UQLPgqTYdKjCXdl
MdLzcp88bm8ax5T1YGwUp0HSOQ8azbIbojr+JgTmpjqU/xzOaWs3J8RVAlwViunoONswKKgxDW9b
UiC0YSwU+rSQyRN/sLYxrrzYiBfqnTX7RoMQcnAfdK4RfW1pu3DpydxTkVMy2YCpJOZvqvKop2W9
dXpeESLiJ2GVrJLORy2iCLdIUOe05ahlDQb3XFT4mjJ0xAiuUpZ+4KIabXQnPWjUpeFctsad52AG
WqbkwNKBe/+QoJTYxIKQ0hlQfgL+l+dq3MSEtQ9mG73M8XCvSrAhfqK+i5BVqj21NLlON0M04ht0
qFhm0kArr56MUQckFA3Jxde1A+n44KCaERtUbai118xHTHDf02A/4EIm6BWQYNVb97jkEyUqVj1t
/QXSpZ5SO8h2+BxY9l1ffo6TXW3J5377nOaIXBEzCf0X7N24wTuq/VQb7HyDWqDYw0kDWiHBoJjt
O1q29m4ukYUhu7YdOz4FFTZlw7mipWxfGhxQYl7+tmNcaEvQdj3Qg3PVJOMK8k/HfbRBkSAROQzG
3lSUjFOSPeekGHTvs4BQAvvP/qA5mj29/2rU/Z7xI8/z18ivqf7F4daPxMOo9ZruhRNUuUa7t9h5
p1mO+uDE+6ScOJQEZbwvFoV5oPasIwbnU2eVj3RYHqolvIljEATDZjLC+kBNPQHTxLyrEWfAYkdo
OeOHObHKDHNaKVqKzn3NAQdP7UDLAEGezjj2NmCbJtMIyaHSbVRcfowEOOnQNXAOtj+eqm/qBXHT
MahIRb4iptFF2yacBl679a6anevZr1GpWMLJyvorTYIPypPQib0AIM3svUqbpFjg+TFceSMqfoBR
djaeCWe8Ew4hGDKRb50Bpw7WQrN3GqQgHXMsC+F4rji4Uh1oHtIEA57H2BhMrGJy92KYg3/wdXVo
tDTYzbX2FNmhgfdNZB5PbRobN1ZIjHAPMXiXFYypmmdwGkwC3Ihz+1xW44MqFm/rS+c2K47CwFtV
tEA1EnTtYTZ3mrNrfMVX5uKrABMQp3BZaQ6otb69s/DhdZSbLEN95gJTr+KC8iWrf6qVtavS5J0b
ZHDLYtRbZ5r90vTTeUy1myZq4DcU/PqMTXn3ZsdcN6zpcaGFfa0P6hpFYcRChxjgePlLjLGd43yx
h6vUXhgVB8kPm1FPp0/bVrtOY2cJ4gbj33zOB0yPyInXuBDHYDe6NG+qJbuKADU7I6cWfX6MffuW
zT3+mfqJY9sNHXGPw6LugJRw4gu9l5asHTdt8tlGPv8pK9okQ/PZTTNWDPw5/ahlIANo1Zp6Ex62
m38NPlSB+T4aSTi4zNwp3Vlz9bB0y3uOHY4eYKTy6kuLeZPPQLG8Xm1Mh1b23rpVbvqtN9aZ08rt
nGWP9czkXlQP4RB8G3CAfI1wlPlozXF0tdgMDXHlnItkWS56lfwAK9jyr9yr+b1oAKA4WEMSvcTj
6cO7yZGZ2H9QyMW986A55ZP6peMIJ6fy08fcbAA5g9AJMlg6HplasuokHCkz5m5sJqfU2RlDtgWM
8ZAA5OHS8tUJoScVVg/DxxNB+2/aDC9zn7xSTU9PIL9b2rTHGNwP+LKniBTDQbetcM9GlBRG9CeL
7HMGyUhnowk3aBaCECawB2XQL0w/UlTeOdr8ogEcMiJFy8anH5nHMomeU5Py+0WHUOS23lUqzCI9
2eXCMLKAGQUCNQJulAA5cq3DAPKIuenKdxDNWWFmIJGUDhtJ17F0z/O2VvbEOEc+Q380YCmlMJVA
pyJNQFlCmf9MRwepJoh/NF8tB5JXxGN/Jnzhy1sprCaYTRnspgiGE2rIdWEuR98dnnUYT47Annyo
TxRpNNsKDhQYmIiWFm1TQYhKIUUFSQE51mNtiKd98V9nrWOKNA+OcdZ96zHtGL/qqnxxqYpITf1P
z+gSe/05mZMbmvruTIhVBeSqsqCWKrAvweREnFiGbQTjKgRcUD3Ywr0SY7wvKCw3Tg9u0NCi43In
EFxWzRXew1lKdWJ0jj2QWpGUQQUDHtSl7cq9X7G2bEij1+2xdyxWxtTG78bMeZ38BcvPwm+wCMKr
47KurMVfu0V/1dT6VSC4L+6s2rrBOndoBQZGrvjEJgGBLimolYIYVlEoYQ2Xvm4f7BxbM0wx4gvm
dp6mfF02BhSMIfBPCRwyYtWXrDU7VhrsNlyMg7RO2pDLakGYVTzVZKAhIAneLBTQmdWMYC97amyt
Zm8JDG1kFLruSMizU9AJj0pvRC4NEr1c7nNplfj9VNPpNKzeasM6xwbifw12yqSQgsYF2sPtl4Bd
L9nIOxd/erPktyyhn9Q4eLeeq105g7cZ8kZRwNr/UErl37vk55qleoqkF6OWhoxZujJMPMjlJi+p
EYzZ8GFPosbEGD+WIrhNKdvwuKuvbenfcOqVRR1HIr0cXL3eQmnqiBj1KGmzWDZr9xllHpjVI0pn
9FfKXrO1rFHIfPqbtnMffKpALOkEGSgHaTR/T2ivo9NQ8RsTzN31E/OboePDnQIbEFke3Gje9BrU
sviSDpKUMhJfWkkYLRq0P+IOFJakffoSsZbWevSfubkCLo2Jtq2+Bsev1xMOcZpPtJAOlEraULjI
tNuMgpRMmlIqNhntQndKJy0qKXUqqfSq/M/W4V/ZOhDZ+W+2Drf/H5Yu3/13lq5LDMkMTN9wDdc0
jL9Xirt/8QzdMTh1kwUlrPTPmwYKxR2iQbZhGLju+Z6uomP53//Nsf7i6C73HEv3+WbbDf6lJJLl
/NckEo2ONhkpXUJRNnkk2UT806ahiQjQRwMFQZXG7nFcqEgMkuzeaEy4QSmlsxtwZebeS9StO7E7
7QU1xN/92Rb4UOqVj3pGD7UF5AlCD4VUtX8gA+FdJ7o6pS2xbdpvH9tSP/htf1B1+hJDOworLp2Z
xWIgtYzrIKyjE2o+i+nkDZluP8NMqmEndab5NQhMqYGqNA7NUyeYJUO3cOMNnKnwKzJ1CI5pqgrB
dk7PvlHdoQN959ZPbjHOkJsGVSpQp9ai7RgoAoOzDvKpgf1kwIAiXrVPBAplwKjH/vVi5gQrrHip
OIYaOyUoKQumVNOQQ+XslWzsIUX4A80rAKrfBx8mFfPgvELJ4JlU9w6mLUZ0dqmpdy8fUKRco4H4
90023NhYyjggrXUEZgykjgYnlfqO2M6/XDi6QPPswwQ5C+/oDQ2W50GQWrXAtRS63NZC5Rnhbsmx
umnqW41c2ACXaxZAFyXtPo0OUyitqbglC5yLKCUrQ9BelMbSNtMlkDGmfbmYASXEoHvINL8tUuUY
anLRt61x33RYLfWa83pnaByw8mgdmCOd7E5c7eyCqtguatepZ8EUymiuUHDJdPhk6fBQufljnoFz
gF5WC8YMUgmVSgurCQhnrjNwcXQuMxV+YIi4Ds9XIUXeqzzGPMAiYMfEvhqEmrZYqNxezIRQC1MN
oh3rphgrwcjTbqJZp1H3qGXVzQyQLZrst94fXmhh4rlDpKdXSPhtCyA3F6Bb9kIHh/M8qcdFaG9a
QQo1Hacvty+2ThtftAR7XZ+nj3j/gHH1z3WmVjMLcdb6BeqCTqcHNxUPzJw2UFBbEf+xLKoXaoEt
m+4xABBCL39acErflelz1cKuKxYodqgV1sar2uOMd/u6jLv32bHvZmHfDUDwEqHhkXeetnbDgdzV
qu8IZJ6Xuk/lL0NvgLxYoVO3wtczhbQXgdzzg+QPK5lv7sT8dIHyZcD5FqH0GdQ1Ae2rouqx127x
glJh1IY8005zFGdCEJRPBNbpYRcM4O+DNHSxUqIpOrcgBXo1WbJY6IF5Vz67lTPs8jCxT3PqWqee
LsAVnjZKLt57svEqm7+TQF2Z/YJRdMb5Sg3zKNxCSCu5cAwdIRpmwjbEsj2sq5mnLAF8mABAjNzh
zwAQsREyYp9cbFN7DIfhZsRFwKB6SibvOtWDx1rIii5FwY2wFpeauJWleWjrWujtZ/e1i/P2KkZI
F7MVzvidKKyZMBxbhKHMqOJz8tEL49GBmbcAfUyBH+BxhgNpCBHSDlS1o/7TflDRhPuzrU5IFG+R
Xb5HACXdoHgMhDBpgpqMhTnZCX0yA0M5CY+Ssrjy4IKopC8kO0Pi/ttD4pI3ykFa0stLg02rvyhg
l91UXWI4BM64VXV+LkFidqAxh/S15RjjYnHW2/zWYNvMe/b/sHceSZIkaXa+CmT2VjBT4xBML9zd
nJPgkRkbk2BpnHPbASI4BIBj4AiYvhc+jazqrizW3ZMQDASCWoRUZkS6hzM11fe/970gXttt+sY7
m9LGQFREmaq9gpXBBuWa38EXhdWjea3a6JjyM54uDjG1PM5kAIvi8CWAdMHxhxli+kUIZ5ZHsAOZ
imBZN3VwiuN7uHV3Jjt0l5MTV73bgpMUg4M7g5MVB1Bq9rJ3ozGvdE5emjyCRUG4sweam93qjXz9
CvA4HAjWJM5uoDLYiw7u04Ba0KlQL3gVi7cWa8xVmdIQZ/r0M45GzYWiq89Z8mjHbItCTf0cuowU
dJYqbEzyNMmxEu/ldegOd0rfXDgd3dd4nAh/XuW2egePal8ow3HgnDrKA+tIW5D01s5Yq+z5xq7U
Qy4PuDUfLDgsBILk4ZdVUDslxSqRx+JAHpDxhiw5nD1m8uiMFDuwee7PeuaPUNTGO6jrK9T7pw94
NNcPeQwfwpBA1HxIOZ/DK8PnXPnuFX11z5pmrMOAMm/O9BQJsdiE9SHRk+dZGxdta9ZwGreYh+MN
drdFVpZvk2XChwo2Aof+WjR4TzLO6SU+tDg5NmHIUtWZthe3GKWd9kFJmTzVMXvbpplNL7XctYjM
ih5Hiuxmt1sVFarVEOFMrAL3njoGRIyy2wope2TW0UznBi0R2IcyBnuberwgb5N1WfUHRtYanGMt
3jLg1wCfo1lirN02WcACiOpSTQQOUGEc1BgXVaZFnbFRaWoONmnOnDayRzh/KDkCRSdKzQluBiKh
QYuhPVSEgrWOLUHodVJQAcvLNUyKRA5qUYhqZMnzxIiOxFX9xZTCEsbGyOuk2KRI2alBf8qlEEVU
yMR1gG7p++usUnNiMd3LFGEdr9CxQvSsWgpbk5S44PXTPnIqpfJVIyO45d3oI/JrsbHLlAn2IhAz
Gl257AxSQkvQ0gw0tVKKaxLa1km5rZPCWycluJBDW4YmB8lCoNBRwvSp7FjuQvvFV9rw6FRvViMA
dQLpkhIfS5q20VD9MtS/FOAgpu2UXxJKx8FMR2U9DPqxTLAJ4Mq/itARA2GefHRFUwqMWHHPVcxl
F7iKs0kCWNgR9Est4jjqcIZYGvWEZtNEXuMyXCfP81iTvXClsJlDyxql1Nnlrz7Kp44CysOGqCRF
UVPKo6oUSkMpmVpSPC21fEPA291T6MzecNo4fX/mEGl7ZVldZbBFDw34M2Wyn0HLcnBVYgXDNvWq
ZRkdP750jhIeLTH9+EdbyfeB0/u8ZaBbAarGOV9Gj3Y7sROCpbHVgsQ6OAgogGr8q3ka3SsHqfxK
hykUNlkFgTY0aOckxL6YsShik3T2vZKOj1i91jQAhjtDFe1m9NVnQ5+nQ6uq4PUx/6yaUZtu7RDA
Xa+MN1z3NyY2+jsdL885jtrjpNXvDpTfrTvBXw3dtj77dE2dI1kiHtMjvRh9r4Qe4y9SNc1O+th4
WtvbYqlmprrHRgSSeIR45hJrruI+3jvOLA5p6opDLL9ULRuqOgivCnkNneU1VDFqY28l7bAn394g
JBWND8tKn4/CyK5LEO8a7w9vguy/nEGZyXTfbo7m7RQ2SIg5SgtotWzT6lm463zlsdRzQsTgXtai
HuKLMdHA0/VseK2s+0RxiQkcDPiTXc9bw27w7/XGpmTarEJY4tZNX5ZyUP7IQdzP3G1kh56oe3tr
9fpBZPmmGXWLekKYVDSogDdqJ3ulA9KCJMKKyY8ai4E6kpvUdVmGYnL3GBKWZm4xL61Aduh4Juiu
pVhg4NUzRmm8b26DVHq7/Uy6AU0u0sTVMqd24fZ86nSR42iqoQRYYCyd5mnU7XdAxzghG8niSzQ6
JOrtTOJZVFzSNPVt0MSjnjUclzXdogesXrTGtCNkRIN9bEOiK3jkjWK33kSXysJRxzs7Z8QWVvNb
GpJg8n0SmTCKOlZ9hTTZeFQVEqQK7vMl43fAnRU6Gc5ctecyQqY6whWo3c3NcB9HL0NJpFwZwkvZ
RvcTkKekV4+1xVJlYhAidYsQS2aFMwj/bqREgDQCzeAZmjNoIzKqA/XMDDJKP514LQlFcwjZY9F/
9oc+XEwBsD98aec89u8mDRR8zocH1mNBxth4VAt2RIb9VhvWox7Fz3qFhbYXj+4QNWQDKeekh13u
cJ/hKl6Ah1FZ5EbgtVtiYjR7VE57RSVvCqAr71eZq6/dEH+XS96Tl/CJPhxz8UZzo8q0Gy0xahV+
dBTkCfjxcODvIcDMC6ond76FOu6Tm/RHl3aqZO5JMwGDrMxIrEIqRWKbJXb2OYXp5pIB5FugTIyI
5Y1r2bhvg4IwADHjyKwLOX7e4jE5sjXbEQqki88Nh33kzIvc50LdjxQYS0fB6GupF2WfgGLrHK3c
xzjomKkkWG20nvOWfAfgC2PlnbMvYYwF7ePWuvFoNcDJeqJLWCPSVUT1kVc1N6HthqAvgKDbdb+c
J5JIWqpc4b6+bUuftH2mrRyKSw6I7pho9MJa49aO02Zj51Z535uneELxAZJRkZlO6dBhJxFWXUvS
rV7Y9Gru7dkuj9gZ34YJfN9IGeqiZF2ZBH7+0K/dqyIIPtlz7FM3MT84hOtoUZ71BAaA01M5Go8o
saBpVHckl52kqE09T/HUydxWVu/6rId/RoPQgi0303wa7zw7SHbRhsLEmcpWcIMWecxr4Tww0A8g
kYBl00EX1F2+TymXIriOssRcklYiojKwlKyQ0L+LGj8D8NXwsqMGOOWe2u8thyOGnyH8aZPmGCgX
o3mFN3BeWZN19YtF8WN5dMwONkSlscj15XRwVN2lKYHioQaO5OHjiwDk6/kVlqwa0x1eSLlIayPD
njYKNdL8rmfqKMgfX/omDcifKhtO0Oqxk1+A8skPsb39+CuhudoWA8hJiwuSMzkA/Al/EQTUDiA4
H3yWvYLxkcvhtM1C3GjW2B4/vrBdqQ4VxBHIle7p40uaJ/bRxA0kJ1EWpqddI0sKcxxE12birNlz
07sbTxRSGMIAqBA310iYWZ5vkLZ1vBRo2c48BkcKi2/VxuNSkn2C4+4egnhoFx0skbhNzVvwUjBJ
aGZI5Z+ieVKWTo0qEyiM94iI6PuomrtDpQjG4VW7kRbZUzSEDdmPAug1KFgO7QHtUyI80v9knUqw
ncvaEudKZ+mx8v5lVsnjjhqM+iBIzh3OklXg43GffLEXlmUsQq4BJ6wACwvPzyY3ybBEzIpqw4GF
Es43KMdAJdLE2djx2xgQ2LHreheH8/M0FNhWm9fB7bEZqAOoVKdeqxkIWCOjIAEHPvI8RndAe8hC
fUf9ewckzrFoEuFtNOtnapNuOme4DyjNqZwHJ8S/digYFWZdu4sZTXFkfwob68JlsVlgHfJcikZm
L9ZUMGSudbEtgkxi8r3ewdLZNcZnu3Ou7SHH1SEq16MUl3xSPpC6i5N9Ew8Ht6Hzy3EgTUuuJe1S
bJFaaKUGn3RyuegkWgZNJiCj7tuXLBOvReT5ecb7yJ8oMNGnm0gnOlPM4IL7aTsN9fbjozKFzvuo
k0+bJh+AGPsB0N4FDseWaDc+V0yEdxgHjkKpHT7LkPK64dkJ6bKRa3FRGrvUVnacd1cKIBtCy/pZ
mdXNGMG5bYrI+iw0j+jxSpNs4jlToVq6LYU88/g05NV7EbPkknseG3LWYp80xb4q09s44KqDuP+g
O7z5Ke04kf+Vn20dMTyu9okV3WRi9GgjLa9UzEcrpbfvmzBTSHJ1Z4PBnqFuAkQsvIom/BHS/xkp
45maDs69cvbQLJyyzYlYuMg9vX7M3IEIbte8+dPFNLTz4OjHpEmJ2SPcJ0mJ1VmhkDN8ThyTNKOG
nmWpIHWGBPuadpM7IJFz/E4XklwSNdCs27SGG+QW/jbq4WybLmZQxXfmgzrfVMMkTpFLzycZrKUo
AuNitv2Gdwh1yAm5AB2nj2+VuFJ5FzKt8b0i5ByVtT5tEBzjenIHRHC5rlnqFBIwVYRnA6ffDpQI
kAN9bTP8oLz4j3Q865uJpNDUMnDWAoH71zBv6eHhAMofinFmbqXGX4CwauhZ/mVqmsSLG4dZglPq
q8ZNPlsKJYF+Nq8GCgjslF1ESx1aSuWMiSd7iRu7d4bP6pD7W7sOrxW3ggvXoyjC4dfl5S5d01ux
5moUbVsInp46whZxs6jY1zVuTJ9FbjWoxETUPNzqebYp1bxauxa+OtKPXtHFM6xrQZ47GQ9ILb5f
QvkB1dGHbPJGAZWChZgDN3cbXmMOSOW9bmfg5Kso9bFjOQ9NfDd3SG257LWjVTHZ6oHqrPFg3yas
uJbdYfUo4nI3Wsxa/bxj2Im1FgmUzhyHFrUhJv45la9lZcWHqNbPs+JjsCxVShoS9TFT2is0bKb6
TfIAPvbzGLlXBJI0r2TCxtnRBhYyDxTvVQTpmiAiOVq+tm21FvjFKNqj48d5DjNaLSOogCtMWqAz
ucICK5+ACUv4A4XCy8zgzBtpUAUU+xkcbb2rZ5auRndPfk1hpYZ1dtVX2CkJSPbUrVPufOk11Yss
82oGVnxhw0F9DA2ZhXsi6H2Ns4wQrEmBXdeeMNfDvkTAEOalU0WznH3b5DNQ7BqtKc4Adh1TS4+h
Ll7+/5TnH5ny2H9zyvP0/BoWb3lUlH8w7uFmfhz3WD+4tqBjQQgbNIamUy37FTynGT9oGOEd1zLx
BGmqxiTmr8kShj2u5XKEFl/jI3+Z9whwdapjuxbfdVzD1P+heY8p+M2+SZZoIKRdR/6GOmI6ELpv
5z1ln9tGFKZ4eES+xTXSVIQRqFnNuNCzLe1697kwwEHlLeCtzhUPpdxwTyh5gcihcNnlFrcOHroX
d2I6nqacMrCr75DJElmKVG5KQqhzybUxxtwQRZmyt+/EkM/bUPF3OMeh+mi40rO0PWKWO+OkvXEs
HKxVwPFBVCO/SZWstFh5xHL+EmOckOcnYw8RdZdBw4Bnlu/7MmrZkaY6kRTN8YJuuLKVqFnzg4+F
cWdYPrhbFWBoHJY0X+FamEMVKzEjWoAoXDb64mKMSsYg5XFicn9kiEEVhaWuoJjjt+6iT8hO+JXn
dzOBKW6V+n1OH420pCvLZmiIQvjztlecS+ii2cXmKpaadKZmPh0HnCVpMJ8U/U23u4Q5AuOr1j0y
engaJnVbCPWidg4IjnE8FPU8sgN76OaLXiawtfFpmy1cbjOcYuovgcGQU2ef9uZO8Pkn/aTM4rXb
lnH72AFBWE4zlMqB2OJAKmWI7lokCfaOZAZxK8AzdSFHKSxkzghGqkH+rTKgYn79WDs7swrOqRuf
Michzw4yxLMtXlYj84nDkEGP4FkAMgnOWume3NpRd0ak3Q6lzfgfSeuipLA8zHHG/RFrF0dJxT6O
7Gu9dhjJCONqJg1KiQKlWUWnYHurlIvVVfmRCPlOVaXnvsu8TOUwBpKNRAnr79pEU464ltJba+uL
lGsyFkMBY1q7t7CTLHwVVnRJ+4VOawrzeLpdw0H13E7xsA5RHdASmNcPeBSesBtUXiaYcfm4/xad
7dI0Yc/H0OiOeauQ+B0JH+bMppycdsp+MG46GwM0NBi6MtUBW2Xk7NyUC2dvutnG1dhwB2MUn3QM
FmpqEf8kQUkFI6rRlGOd/PhSg14JGhLCsXU9aOOXrmdfDtEAA7OsSwCMFWFCjXuOaTEPiwtwvmd7
0mxFY0NKrIRFWLPYRrrygEUjP7qdpkAUBIFD2ORQKtU9yFr44kCXF6XVfcF2tXFr9qYh2XNQQ7WO
pTx5KKMGl8IoCcva51SpIk9XgpeZ2go/98+JGQLbQ94gfHlxxXOVPsy2cY5q9VZ3NoXePWcRgk1Y
5F+wPV5j/xs0HRu0fh1X2YNNknURIAU7iBr6NcIoKgIu6sl5yMi0LWY66jfAmM+Gklwzflolts++
qXzI7Yxdv30zTIj87iOssupcK+YjA8gQGy0H5r54aMzyk1Pltykh9KxX9k7cHGZDSodw7OkUxVzc
BcEVFM8NdLwHzJVg+fqq2DmC63QZFzU2QGMdFwoW7obaBPguJQVO/ks6T+aubS5akSVnzjYQnTUh
O3Ph9vnZbvCVngPOSGxNaBOmopkMHqzf3jEOMUGfoGNMGHf2vdEql7bvDxHWIs0U7dLk92Z+HSRe
g45Ts+YsjnQoP5g+oLsiwGs7K8ZWdUIm3BqnHB4e74BgE9txIzf0pExFy4TZ1UzPIE1zqsUQbyof
DojFLnNLYvBYZjV9ak106xhZzoCOKHtlpE/zYNTHoXgtTfYXBjZlr4wxIFaFtqur/KZq+XgJwgFE
9pUv5oBKh4M1C5mJK0q8niLxRBjjSVT3fgnP3kEDcCLjfKhLKJcjJfcrfYyu48C4SUjApmOysTsB
EIxpRjiIct3pe72Yr/h/xrWkk+F7xJzMG/dzkTDCGML2sxOU79GoSCTacrgecnapAfBsryNS2Lkv
oIq7XcoGq3ihC5fNq3BObuo/jHDb+nnYsQVfugiiC9vkwO1ae0Gb3IIDUJxE1P1ZKlxUdckOVH54
uk9fzCJfdZT4Dbm6ydTq5LDJnJz9mIItmQCH0eV0PxfMN/Bx7tTQfw6sRl2cYs29byTIpcvtOx89
O7GnRzHKplRnPJtQNjo+Y3Gh3QilBTMXMB+NlIvftD1AHoYcem3d5oZHKgq5b+RkNCh0DhF1AYcz
WSvArLLVJ9pCe0yXFYQWtRhACTryDToqb20ptn68VZX0CahrQIAl35vMM5Z9hOiX05luKT3nlGJa
z+TEFqlNHlJRw62in4kITj6SGXV01CkLT53Lt7AAOFq568QGcaangYc7/4ry9NNUVrflDK1yRAyW
6tiW8163GImjEUVs8WEYxSWYxb0psNKnOSFtPt85DvWZpgVDNaYln3+MgE7o2ZCgvIGxKYESY5+q
xknNoQVEybGIgJ4C7t6VgYOYkRYdClR9sUZ4nY0a0gpYcppmgLv1fYWcp2HyRMfm41SBubeg3Kcp
YlkTaKVnA3AMMlU7CKP+rBkMPPE1EDkKLSRTZbpNHEEXJ6fUzA24QJjw+h1HhuGNT7OqUsejSIFm
W9gVQq//xrxCpjbDjW8o29aAbDZi0adSfnrpwfsf8wsbc+DdqMh0xEJ0CUnl6EzMnR4zWZx1e9/g
044RnLAOs3Pq8kBFZrBp7Wo8+HP8ubMrNF5yryJOIb7FeBgK/546WCAV9y7kiBWU24ajT7bluvea
afo9n0HqZ1Dh1UAzDmYyWsgUJdE6MH3bwsVZXhndQm/BWk4WhTkYwy5k8NJj2oXqIvZBucydTXsp
iHmaI+JPVP/izGviheloL/ZYXydG84BnkfreflM7CBVRRBcD/L19NdafXEGGkmJtqyzUdeXaD2PI
0W6MsFhOQ8YvU3UvyZR94nRvHIm1LrXRingyPvdFTBxp0Jt1pSrsr/xoreeKuCA2YW5u2VzEwSOc
QAhi88nMm02IAJYmYbKe5SEylcfJvt5QLyDfBAvQn+NB4dwJE2imvGr2fHkkZcBXrWeyj8RHt8FA
jk1Qh7DKaVAi8FfR2IHQz+YQz0g/xdsDqKW1OYYZ3PWYXYRSDcu5IEqn1PG1Jg/NA6dnyXBwTB8t
h/qYOWWjwTl75LytcO625QG85SQu5JE8kYdzehEST+G87siDu8oJvpRHeabymDk53aec8r/+QR78
LZgfU1PrG0Ygj2Nj07w1TK8g+LZYmbttIAUEU0oJrhQVZl3lmUZfE/CglqWUHgCiAi2VcoQthQls
3rgtoBRJycJCu9CliEEJ5jKWskYtBQ5tvgkUBA93IjheceBFBEEO6aQwwpRpbUmppJCiSSHlEx8d
pUVPoeoaf7WNmDtoNcwKcHQW7EApwoSoMTGqjJEKQIkzpUuXCc0ml+JNmJlHiPpshUAvS0Zvg93V
U6XkIxhIwVT54HU9hlIWEuhDRcd5dzirPHY0Jvc+cX13lce0aUHUY5Id3TRSbHKl7KSiPyXoULaV
UdSoiIeeYZWMAN06CM4gSPYKGpbR1DfwaKmXeWexfWKPrjKYQ/RC1cNDjA7Gy9lKWQzluAHtpW4E
ilmgIp3RGLDK0NJKNDVfimsuKpuO2jaBt8/QL1Z5Gpyah2Egcd3qvCKFifdXt7hGEZJv11hQkfEs
/z3Bt8pMotmGFJPrme1sLXLf2hjPNymJLzCpRN0Kz7eN185xL7aUDSspILZwbqWgGElpMagRGWvL
fW40A+ORFCBblMhcTfdhM+cLn+zV0vcH19NrsK8OCmaPkjlISVNH23SkyDmiduaTBbGZ4oH+gbEG
EH5E0QB1tLD6J8VS74TT7YKY5Sk+2rQ/OQ+KIFGCvkqJ903bmeecKTyTDkQgE8wMgmwjpdlIirSp
lGupA1hrUsAtw5YGODZFHHrtvWa/TnmjL8ABPjuov5OUgZ34rZSysCIFYox1N2C+qQiR4nGBihw1
Vr+xMs4bUmDWpdQ8ozmHUnzuP2RoKz27ahWvVClR22jVWPlI/KNelxXQAbCR1MgrerKssXXtkmDc
lk5QHHKwSCtkcpzNBHhJHffFapBt0wPXw6ihL92iCxODbpmdC5NeucmNFoXe4HeLho2DkfrONj/F
1XyqOUdd2s7Pzm1HB5koLgATKlZCqC9DfWdr7nBsRIUXMWyYUaE895RqFFzH4OhmD6k/0ZDRUY4X
mdgCVfol4vHAm0M7KpNPt4KOBEztU34ZavVAPBfzDfbnQxME+RY2ZL9QFftTygHhMY3VBK8/3cPT
uic5hdf/C6cWyxsnipoKhPZrcmJUhPqXXrXSjV6z6Q/gmMTtiDgess2ZplZdN1arnQqQSlSrHyvm
LqsyZQTbTWF2YAe2jfXqKbBNbdXolrPl3bDvxqQ/THb/Cli1W095TGJ+dO8cWrB4VvCyWOV0stnU
WyNxHB0r1io2hXFMIrEeu4C0Eed/QsYMV1sSO5jC1HKpTv1DZ1qAABMXPpGi3ZZqDyjG11hLbdm5
RJT7QF/IycJ0s7Gm/oaB0lOSJsMqZUPstkO+F37/irLfH/tcur9nFm+u0h9zdsedEkR3vEo9p8Pa
CECn5VG1DTvntu4Y/dVlay1CummYtQ/BUacBjqe+2g/0sy1bwnmg59K7mR0Z1x+DfUjxHjNUhhlD
ZU/zCTrRCIQsjz3RmDpZCWc6mArmDUuLLlkHlKgxOmDEWUDF+3jWU3hBugmGck6J5DK6Icsr6nQ/
U1TEqNJ2t86tpmfFudRbgk2d9mWWh0qQb2wT3SBaVXpwwbc2n/roMSIXfApIip4Rr2AkcyrtbC47
ue+rqwj74uj2zAk689KoVJxFGWYR0wEgOI456NYOTX0oQddgNb4KiU5EXaPxcgFp94ezUZrnInEN
+qDVOyCnlK96ZiPjRrZ61tmGtnBST4oj7uJ6jA91vbZs3juFeHPgYfNxlg0Z6SZgv7NyK451miwJ
zmpQHTSyYdkTvrEp3B7uhDPetAIOQkB+ku6cjBBHGq6VIIi20Na2c6qMG1h51+Ewzp5GDorU/djD
Um851bNFiQOT2QkhzJZkMJtYNqUFlr1FgN/Wc0MtWGmNvuZJQbjXo2wVzcQfMjsxPFX6esdKbLO2
uqK1J1xok2otEh+gJA1lyhLLzdHJoRyVyZTi9GHqmHZ8/uiYKZXA2MXvdj5kK9WmmcTAFoTudOKK
LlbkGpJV2MHFjRHI6JJM1z0hc4IH97ah3fmAcpdOn5LgAiA6D0sLJ+VKSAhejzMhEXuHqdhKTWll
yGIDrLkW4XNytBsnV5N1qxpfBi5AWI2zW9XMX+I8O5mBgKol77ZPMapq4XU3jCqCPzjbvE7vG4c6
hIm6CPOTUvr10qoI9Yu4mddJGJLtlBh1e7TZJdCio3UkY5huL5KgeGpDR13ZOjQFtl5piodFlPNB
pP5u5qB+ztsg8xyZcetyMuMjltF0RgKgfAqEw2SejNkd2MaA6hzi8bHVjZXdfuRC09JjxghSCvD4
0uejv6QUSizFFwKqwyqOqR5McGT4jX1nS7j7hKMCN7M8HtT1NlDqatFjWgoE0XBVbaOlEnAbPmDV
XOxTm+OQIv8p7Aso4FRMjiUfc4nGMPJo0zgYShVxm6aqism35FgGsMFxhsIL8iwFABguo5zdWRzr
TF6n2F6MA84TUUqpfxxWs802jX5EBohFcy7xpWkZz1ivifUMRmFtqXtYXtNmbJIvHw+u5eIC9Hbg
lF+EL5ZhnsOZEgISW5TCZqh1zCk+nvTQIC8c5fxdOKU3mIBuMK6hQQJyB3W7wYnOZoPImduvGyoc
n9gXXVNryGTL6atDE08JW/xuTQmOu0+E+cVAuAOHN5D89al/SMmB4xOstlUKHk4r5mhba8Y2IABl
dRiHEiZIoDLMNUqGecEFf1WaDAqDuN6NJef7OTQYsOmHQe+ntav6L9mcvY4WN1N1E9RcV54TedOK
3gCYFrnwelRUig5zQFEitmwK2v4oKB14S0N9cUDfoGO0OEir/BNMO0ksRw5R5CJfvCXNsKCs8gqv
YgnNtL7SXOUc3FsXCNuhNwLHueIse1N1MwxKLMaaoDBL5U1ftu7NHAV3KRsRWmhpr99H/hOHR/fW
1CiNY+GNcR94bgQNrNNrOv2y0N9bfsfTDjssNyJglK2MY9frHgMnNg6IomlvXmcF3XtODsc56U+D
sc0lRjAPKQLMbFpBdFlKOCqPcIFP0KS7EwvaChBEy4UcGQZy4QUTz9rWVRcD0ZGNplhFsVGAG3Eu
RglhW3Widj/QErcHS67zTtQrFcxw4nt5DTVm4Qr8HGGF0QqQrIFHJr10fY7ZMHm1NTMAl1FEy6TL
j0OUPVS1AlI/9YBX3lgsIEtDbeJlUgfPnE6pBKt411q5f3B7AdXCQTTo5pc+iFFoGYqrylwdO314
ZHSJtqbNJ60anhwbsa+FHtPwcVvMTpdxHSkliMiodrw/LaRVyPxj7BLlNm/yyHIpjBmg9tj2STXd
3sO8KPZTgfOXfhjQ4ckRW96tIoKVi+ouIgQ5syM5kIQdDYJKEa0VtHqLYWw6SelEbYxDMOkHNVG8
BkPOtV4M58ZomiP2+HOQu/XDkGIGNTMe+lReu85s4+Cz4Uu2wPnnvMCJmY3dPlXSVTDBKMR7h3gQ
jd3OYtNCzpsKOo32ckMyKiO6FziFhavOdD+HwiTun9RH8hBcnjl/xL0P40frgPX6Cp+8+rqOU+Wz
2kQb4bS3gEAvJRRbMv/NXolGd2mUYsa4Y/LrYthTXVkD28Bh79Rhn2sqKidYuf1gzncjG4xbG+Xw
mGvaQ6cza7Vy9Ypw6nzlay1YREe8OHq5G5LB8uDq5BsEphEpTN90Fj4v1SbGLR1j8JpBSplRNy+M
QluRSqOOJitOo2bsARi0S5wUnrBYOkJrZAiZvpCIfrDC6hWLAxtnKBPe2F/7cdOTP9Ap1irJMGAe
5fUhRz2DkmDXiVFwmp6R1cK1rY4vQ4dTLKcxFNHer1dDCO/QIlK/RF5c/z82zfz3r+N/CN6L1XP7
7OVt1E7X3Tvp5nf8X23zp//41+9eFVHe3hX/uh/64xv6d3//fBQp9Rfz0Y/f6+OX/qObSZ95bN3b
+z//k+H+4JiuUFl0wNnxH/PQtKDP8uu3hUqxlqq6qvb1uypJN1J3P3uafu+J+OPH+PUZ/eOf+eYB
vBYdWTFeiSAqcoa5Hy/O7g3Ynvv1V/rFS/Prp+AXt/DXp8AUDH4Ni0OgDlxB/vfNUwBx0MAhKHAz
/Rs99ue3LMpXUdPW0Wv7zWNXhQYp9u98An5xM988ATpXMtswna+v8rfvAc3+QQCPBunwFfT4f/7F
/8Vv/rMXXz4Bpksm8pso6D/6ITDVH2Dh2Jph/eKROz+4riFgzmHp+/jv/753gCoIoVJP931PgPaD
EARWGc98fQfwlvr5KiB+cOUiYJviL9/+N1kF/viNgBHje58HlgLXUnVb/GINMH/QWQGI+n59pv+u
j8Df8UN/uaTAYkjfPLmoRe/Nb11zfu8HflpCf/39X6yR3/zg3VS+f73vr58l+ec/ffPkfizxP/vm
T0v+x/38+M9/fIC/vutv7uunR/XTX26j9/q5fg2nj29MP/6a5+eMq9Gxe3nHCBa9f7vK/fQe/+vv
88//9M1v+7OX/Y9u/oLT5nduXaJnP64p8rH9626d4svkuS6fX3/1+38sUrL78jvv4c//bYj+5b+2
NP3hZv/te/nf8DhOz3/+z5ipfuOZ+ngcXAW/+3H8p//5P97m334A0qn13U9T+i//5XeeHy4V33vz
MCLy4s///ffvg7Xje++DD0L3m4/gY4373lt/jN7T5Hdf4o8NxffexaGLnwfJe/4jVx6L6ffeDzjp
Yojef/Mzx0L+/Xfwt+psv/O9+jMydgZN6o/I2N95T3+LhvGdN/932zD/8H5+65Lyl+PGry80Px0j
fuuffXsVlT/xmr4/13/6XwAAAP//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/>
            <a:t>Zrozumienie danych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/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/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/>
            <a:t>Wyciąganie wniosków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/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/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/>
            <a:t>Podejmowanie decyzji biznesowych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/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/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/>
            <a:t>Wsparcie w analizie danych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/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/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/>
            <a:t>Nabywanie wiedzy na temat biznesu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/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/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EDA8C8E-FCFA-4330-858F-B4258605CBC6}">
      <dgm:prSet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/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/>
        </a:p>
      </dgm:t>
    </dgm:pt>
    <dgm:pt modelId="{1E475F7C-F310-490F-8F3A-7DA2E47AC8FA}">
      <dgm:prSet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/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/>
        </a:p>
      </dgm:t>
    </dgm:pt>
    <dgm:pt modelId="{25DE93F1-E7DA-44F1-9E9A-3045E8B5AEDD}">
      <dgm:prSet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/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/>
        </a:p>
      </dgm:t>
    </dgm:pt>
    <dgm:pt modelId="{5B115665-5902-4543-B880-3198D41C74E5}">
      <dgm:prSet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/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EC74412C-ABB6-46DF-8B5B-D7F6B8672B8B}">
      <dgm:prSet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/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/>
        </a:p>
      </dgm:t>
    </dgm:pt>
    <dgm:pt modelId="{558AF1C9-591A-4E02-870D-2FA5179EA67D}">
      <dgm:prSet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/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/>
        </a:p>
      </dgm:t>
    </dgm:pt>
    <dgm:pt modelId="{14ADCA9F-AC2C-4327-8ADE-B83E550E79E7}">
      <dgm:prSet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/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/>
        </a:p>
      </dgm:t>
    </dgm:pt>
    <dgm:pt modelId="{1D3F8F25-D382-4FDD-9AB7-1682EFE69EB1}">
      <dgm:prSet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/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176CA41D-0D62-4EDC-89BB-C9ABEB457716}">
      <dgm:prSet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/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/>
        </a:p>
      </dgm:t>
    </dgm:pt>
    <dgm:pt modelId="{86E6798A-5653-4D7A-9349-B8EE32978BEA}">
      <dgm:prSet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/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/>
        </a:p>
      </dgm:t>
    </dgm:pt>
    <dgm:pt modelId="{F29847DF-7828-4CDF-BBEC-43FF301FD7D1}">
      <dgm:prSet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/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/>
        </a:p>
      </dgm:t>
    </dgm:pt>
    <dgm:pt modelId="{CD59A1BE-C3B4-4F4B-A592-F47D4FFBC3DC}">
      <dgm:prSet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/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200" b="1" i="0" u="none" dirty="0"/>
            <a:t>Nadaje się do analizy trendu</a:t>
          </a:r>
          <a:endParaRPr lang="pl-PL" sz="12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1792DE4F-0705-4750-BF17-FF62571CE66B}">
      <dgm:prSet custT="1"/>
      <dgm:spPr/>
      <dgm:t>
        <a:bodyPr/>
        <a:lstStyle/>
        <a:p>
          <a:r>
            <a:rPr lang="pl-PL" sz="1200" b="1" i="0" u="none" dirty="0"/>
            <a:t>Poprawnie ukazuje miarę czasu</a:t>
          </a:r>
          <a:endParaRPr lang="pl-PL" sz="1200" dirty="0"/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/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/>
        </a:p>
      </dgm:t>
    </dgm:pt>
    <dgm:pt modelId="{B97225C7-19D5-4CF8-9E8A-36B31130CE75}">
      <dgm:prSet custT="1"/>
      <dgm:spPr/>
      <dgm:t>
        <a:bodyPr/>
        <a:lstStyle/>
        <a:p>
          <a:r>
            <a:rPr lang="pl-PL" sz="1200" b="1" i="0" u="none" dirty="0"/>
            <a:t>Dobry do prezentacji relacji między zmiennymi</a:t>
          </a:r>
          <a:endParaRPr lang="pl-PL" sz="1200" dirty="0"/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/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/>
        </a:p>
      </dgm:t>
    </dgm:pt>
    <dgm:pt modelId="{91E4D46F-ACC7-4F1E-B14B-42AF142F5967}">
      <dgm:prSet custT="1"/>
      <dgm:spPr/>
      <dgm:t>
        <a:bodyPr/>
        <a:lstStyle/>
        <a:p>
          <a:r>
            <a:rPr lang="pl-PL" sz="1200" b="1" i="0" u="none" dirty="0"/>
            <a:t>Skuteczny w ukazywaniu danych procentowych</a:t>
          </a:r>
          <a:endParaRPr lang="pl-PL" sz="1200" dirty="0"/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/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/>
        </a:p>
      </dgm:t>
    </dgm:pt>
    <dgm:pt modelId="{1CAB86B1-3C4D-42A9-93C2-1D5381430E68}">
      <dgm:prSet custT="1"/>
      <dgm:spPr/>
      <dgm:t>
        <a:bodyPr/>
        <a:lstStyle/>
        <a:p>
          <a:r>
            <a:rPr lang="pl-PL" sz="1200" b="1" i="0" u="none" dirty="0"/>
            <a:t>Przystępny dla szerokiej publiczności</a:t>
          </a:r>
          <a:endParaRPr lang="pl-PL" sz="1200" dirty="0"/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/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/>
        </a:p>
      </dgm:t>
    </dgm:pt>
    <dgm:pt modelId="{F932A48E-885E-42E2-9A05-77CF3CCCE7FE}">
      <dgm:prSet custT="1"/>
      <dgm:spPr/>
      <dgm:t>
        <a:bodyPr/>
        <a:lstStyle/>
        <a:p>
          <a:r>
            <a:rPr lang="pl-PL" sz="1200" b="1" i="0" u="none" dirty="0"/>
            <a:t>Idealny do porównywania wielkości kategorii</a:t>
          </a:r>
          <a:endParaRPr lang="pl-PL" sz="1200" dirty="0"/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/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/>
            <a:t>Dashboard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/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/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/>
            <a:t>Dane w czasie rzeczywistym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/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/>
        </a:p>
      </dgm:t>
    </dgm:pt>
    <dgm:pt modelId="{9E38B059-3B61-4A53-A111-E77C11343D2C}">
      <dgm:prSet phldrT="[Tekst]"/>
      <dgm:spPr/>
      <dgm:t>
        <a:bodyPr/>
        <a:lstStyle/>
        <a:p>
          <a:r>
            <a:rPr lang="pl-PL" dirty="0"/>
            <a:t>Możliwość poszerzenia analizy</a:t>
          </a: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/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/>
        </a:p>
      </dgm:t>
    </dgm:pt>
    <dgm:pt modelId="{70B246EB-B3D0-495A-AB68-9718E8E84A7A}">
      <dgm:prSet phldrT="[Tekst]"/>
      <dgm:spPr/>
      <dgm:t>
        <a:bodyPr/>
        <a:lstStyle/>
        <a:p>
          <a:r>
            <a:rPr lang="pl-PL" dirty="0"/>
            <a:t>Kaskadowość - od ogółu do szczegółu</a:t>
          </a: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/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/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/>
            <a:t>Wiele wykresów, tabel, map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/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/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/>
            <a:t>Elastyczność</a:t>
          </a: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/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/>
        </a:p>
      </dgm:t>
    </dgm:pt>
    <dgm:pt modelId="{269F864A-05D6-4EBE-B072-4E8963118EF0}">
      <dgm:prSet phldrT="[Tekst]"/>
      <dgm:spPr/>
      <dgm:t>
        <a:bodyPr/>
        <a:lstStyle/>
        <a:p>
          <a:r>
            <a:rPr lang="pl-PL" dirty="0"/>
            <a:t>Pełen monitoring wskaźników / mierników</a:t>
          </a: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/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/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pPr algn="ctr"/>
          <a:r>
            <a:rPr lang="pl-PL" sz="1000" b="1" dirty="0"/>
            <a:t>Zdefiniuj swoich odbiorców i cele</a:t>
          </a: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/>
        </a:p>
      </dgm:t>
    </dgm:pt>
    <dgm:pt modelId="{F379C051-4D91-4B79-9703-77A95DC845A5}" type="sibTrans" cxnId="{463CA5C4-5E78-4C13-A915-4E20130671BE}">
      <dgm:prSet/>
      <dgm:spPr/>
      <dgm:t>
        <a:bodyPr/>
        <a:lstStyle/>
        <a:p>
          <a:endParaRPr lang="pl-PL"/>
        </a:p>
      </dgm:t>
    </dgm:pt>
    <dgm:pt modelId="{3980EFF9-D93C-44B8-92D1-A16A8B837F74}">
      <dgm:prSet phldrT="[Tekst]" custT="1"/>
      <dgm:spPr/>
      <dgm:t>
        <a:bodyPr/>
        <a:lstStyle/>
        <a:p>
          <a:pPr>
            <a:lnSpc>
              <a:spcPct val="120000"/>
            </a:lnSpc>
          </a:pPr>
          <a:r>
            <a:rPr lang="pl-PL" sz="1400" dirty="0"/>
            <a:t>Dla kogo?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/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/>
        </a:p>
      </dgm:t>
    </dgm:pt>
    <dgm:pt modelId="{8368EDF9-782B-42CA-8B01-21146A9D6C1E}">
      <dgm:prSet phldrT="[Tekst]" custT="1"/>
      <dgm:spPr/>
      <dgm:t>
        <a:bodyPr/>
        <a:lstStyle/>
        <a:p>
          <a:pPr algn="ctr"/>
          <a:r>
            <a:rPr lang="pl-PL" sz="1200" b="1" dirty="0"/>
            <a:t>Wybierz swoje dane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/>
        </a:p>
      </dgm:t>
    </dgm:pt>
    <dgm:pt modelId="{0D271B3C-355C-4EF0-91F5-2C9E2FF782B5}" type="sibTrans" cxnId="{880ED09E-4B9A-49FA-92EB-3B1B90EF17BA}">
      <dgm:prSet/>
      <dgm:spPr/>
      <dgm:t>
        <a:bodyPr/>
        <a:lstStyle/>
        <a:p>
          <a:endParaRPr lang="pl-PL"/>
        </a:p>
      </dgm:t>
    </dgm:pt>
    <dgm:pt modelId="{05E1EDE5-1234-4850-A8D2-1171AC00B65D}">
      <dgm:prSet phldrT="[Tekst]" custT="1"/>
      <dgm:spPr/>
      <dgm:t>
        <a:bodyPr/>
        <a:lstStyle/>
        <a:p>
          <a:r>
            <a:rPr lang="pl-PL" sz="1000" dirty="0"/>
            <a:t> </a:t>
          </a:r>
          <a:r>
            <a:rPr lang="pl-PL" sz="1400" dirty="0"/>
            <a:t>Co jest ważne?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/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/>
        </a:p>
      </dgm:t>
    </dgm:pt>
    <dgm:pt modelId="{BC06B4E0-9AC0-4A9D-B77E-A9A9FEB171F2}">
      <dgm:prSet phldrT="[Tekst]" custT="1"/>
      <dgm:spPr/>
      <dgm:t>
        <a:bodyPr anchor="ctr" anchorCtr="0"/>
        <a:lstStyle/>
        <a:p>
          <a:pPr algn="ctr"/>
          <a:r>
            <a:rPr lang="pl-PL" sz="1200" b="1" dirty="0"/>
            <a:t>Wybierz wizualizacje</a:t>
          </a: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/>
        </a:p>
      </dgm:t>
    </dgm:pt>
    <dgm:pt modelId="{4473D329-E08D-482F-9D07-CCDD98C67B9A}" type="sibTrans" cxnId="{DBE0C582-09E5-49FA-B65C-AF99BA692F10}">
      <dgm:prSet/>
      <dgm:spPr/>
      <dgm:t>
        <a:bodyPr/>
        <a:lstStyle/>
        <a:p>
          <a:endParaRPr lang="pl-PL"/>
        </a:p>
      </dgm:t>
    </dgm:pt>
    <dgm:pt modelId="{DDB80903-CB9B-4817-AE69-5DF331278092}">
      <dgm:prSet phldrT="[Tekst]" custT="1"/>
      <dgm:spPr/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pl-PL" sz="1000" dirty="0"/>
            <a:t> </a:t>
          </a:r>
          <a:r>
            <a:rPr lang="pl-PL" sz="1200" dirty="0"/>
            <a:t>Jak zwizualizować?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/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/>
        </a:p>
      </dgm:t>
    </dgm:pt>
    <dgm:pt modelId="{DB7F1150-D4CE-4AA2-81E0-1946E0F01E7E}">
      <dgm:prSet phldrT="[Tekst]" custT="1"/>
      <dgm:spPr/>
      <dgm:t>
        <a:bodyPr anchor="ctr" anchorCtr="0"/>
        <a:lstStyle/>
        <a:p>
          <a:pPr algn="ctr"/>
          <a:r>
            <a:rPr lang="pl-PL" sz="1200" b="1" dirty="0"/>
            <a:t>Użyj szablony</a:t>
          </a: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/>
        </a:p>
      </dgm:t>
    </dgm:pt>
    <dgm:pt modelId="{BE5D609D-49B1-451C-ABDB-2F805B25B353}" type="sibTrans" cxnId="{28DCE095-2218-4EA4-ADB4-2A0986CE3573}">
      <dgm:prSet/>
      <dgm:spPr/>
      <dgm:t>
        <a:bodyPr/>
        <a:lstStyle/>
        <a:p>
          <a:endParaRPr lang="pl-PL"/>
        </a:p>
      </dgm:t>
    </dgm:pt>
    <dgm:pt modelId="{692857F4-D723-442E-ACED-8F940E6BBAEC}">
      <dgm:prSet phldrT="[Tekst]" custT="1"/>
      <dgm:spPr/>
      <dgm:t>
        <a:bodyPr anchor="ctr" anchorCtr="0"/>
        <a:lstStyle/>
        <a:p>
          <a:pPr algn="ctr"/>
          <a:r>
            <a:rPr lang="pl-PL" sz="1200" b="1" dirty="0"/>
            <a:t>Zachowaj prostotę</a:t>
          </a: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/>
        </a:p>
      </dgm:t>
    </dgm:pt>
    <dgm:pt modelId="{791BD246-E735-4878-8F1D-4D735D07FB93}" type="sibTrans" cxnId="{D881A3FC-DD78-4DBF-AE5D-E102D215CEFE}">
      <dgm:prSet/>
      <dgm:spPr/>
      <dgm:t>
        <a:bodyPr/>
        <a:lstStyle/>
        <a:p>
          <a:endParaRPr lang="pl-PL"/>
        </a:p>
      </dgm:t>
    </dgm:pt>
    <dgm:pt modelId="{F23D3CF4-4D6C-4E1E-8EC6-A40E93ACC50F}">
      <dgm:prSet phldrT="[Tekst]" custT="1"/>
      <dgm:spPr/>
      <dgm:t>
        <a:bodyPr/>
        <a:lstStyle/>
        <a:p>
          <a:pPr algn="ctr"/>
          <a:r>
            <a:rPr lang="pl-PL" sz="1200" b="1" dirty="0"/>
            <a:t>Powtarzaj i ulepszaj</a:t>
          </a: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/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/>
        </a:p>
      </dgm:t>
    </dgm:pt>
    <dgm:pt modelId="{04B79DF6-58B8-40E3-94CD-919CD25E5D26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dirty="0"/>
            <a:t>Czy ktoś ma pomysł jak zrobić to lepiej?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/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/>
        </a:p>
      </dgm:t>
    </dgm:pt>
    <dgm:pt modelId="{2C970A9B-278E-40AE-880B-97177FD77F47}">
      <dgm:prSet phldrT="[Tekst]" custT="1"/>
      <dgm:spPr/>
      <dgm:t>
        <a:bodyPr/>
        <a:lstStyle/>
        <a:p>
          <a:r>
            <a:rPr lang="pl-PL" sz="1200" dirty="0"/>
            <a:t>Mniej znaczy więcej</a:t>
          </a: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/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/>
        </a:p>
      </dgm:t>
    </dgm:pt>
    <dgm:pt modelId="{795EC17D-5D67-4BB4-A8B8-38D559A66DA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dirty="0"/>
            <a:t> Czy mogę skorzystać z szablonu?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/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/>
        </a:p>
      </dgm:t>
    </dgm:pt>
    <dgm:pt modelId="{43FECF27-E7A3-4A09-80AF-75ABE6A87AC2}">
      <dgm:prSet phldrT="[Tekst]" custT="1"/>
      <dgm:spPr/>
      <dgm:t>
        <a:bodyPr/>
        <a:lstStyle/>
        <a:p>
          <a:pPr>
            <a:lnSpc>
              <a:spcPct val="120000"/>
            </a:lnSpc>
          </a:pPr>
          <a:r>
            <a:rPr lang="pl-PL" sz="1400" dirty="0"/>
            <a:t>Po co?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/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/>
        </a:p>
      </dgm:t>
    </dgm:pt>
    <dgm:pt modelId="{B85FFC57-97CB-4C61-942C-9AE7F99EA579}">
      <dgm:prSet phldrT="[Tekst]" custT="1"/>
      <dgm:spPr/>
      <dgm:t>
        <a:bodyPr/>
        <a:lstStyle/>
        <a:p>
          <a:r>
            <a:rPr lang="pl-PL" sz="1400" dirty="0"/>
            <a:t> Czy są poprawne?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/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/>
        </a:p>
      </dgm:t>
    </dgm:pt>
    <dgm:pt modelId="{6D6DEF3E-0607-489D-9C3D-563CBB30026C}">
      <dgm:prSet phldrT="[Tekst]" custT="1"/>
      <dgm:spPr/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pl-PL" sz="1200" dirty="0"/>
            <a:t> Czy jest to czytelne</a:t>
          </a:r>
          <a:r>
            <a:rPr lang="pl-PL" sz="1400" dirty="0"/>
            <a:t>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/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/>
        </a:p>
      </dgm:t>
    </dgm:pt>
    <dgm:pt modelId="{87EADDF1-C3F7-4763-8EBD-8AE57665DC12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dirty="0"/>
            <a:t> Czy ktoś już to robił?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/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/>
        </a:p>
      </dgm:t>
    </dgm:pt>
    <dgm:pt modelId="{84F42282-F8B2-498F-A644-B76CD99DAF5A}">
      <dgm:prSet phldrT="[Tekst]" custT="1"/>
      <dgm:spPr/>
      <dgm:t>
        <a:bodyPr/>
        <a:lstStyle/>
        <a:p>
          <a:r>
            <a:rPr lang="pl-PL" sz="1200" dirty="0"/>
            <a:t>Czy nie ma za dużo kolorów?</a:t>
          </a: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/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/>
        </a:p>
      </dgm:t>
    </dgm:pt>
    <dgm:pt modelId="{E42EA916-78D3-44F8-8B49-BF350E7EF153}">
      <dgm:prSet phldrT="[Tekst]" custT="1"/>
      <dgm:spPr/>
      <dgm:t>
        <a:bodyPr/>
        <a:lstStyle/>
        <a:p>
          <a:r>
            <a:rPr lang="pl-PL" sz="1200" dirty="0"/>
            <a:t>Czy nie ma za dużo informacji</a:t>
          </a: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/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/>
        </a:p>
      </dgm:t>
    </dgm:pt>
    <dgm:pt modelId="{B2A4497B-35F7-4ED2-A650-22C410ED891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dirty="0"/>
            <a:t>Czy każdy rozumie </a:t>
          </a:r>
          <a:r>
            <a:rPr lang="pl-PL" sz="1200" dirty="0" err="1"/>
            <a:t>dashboard</a:t>
          </a:r>
          <a:r>
            <a:rPr lang="pl-PL" sz="1200" dirty="0"/>
            <a:t>?</a:t>
          </a: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/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/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 custScaleX="98651" custScaleY="125471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 custScaleX="112074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 custScaleX="114300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Mierniki klientów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/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/>
        </a:p>
      </dgm:t>
    </dgm:pt>
    <dgm:pt modelId="{594F2A7E-5A45-4A0C-9130-EABD50AD0B2D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Informacje finansowe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/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/>
        </a:p>
      </dgm:t>
    </dgm:pt>
    <dgm:pt modelId="{450E988F-FDDC-4498-B3FF-F3F02E392FA0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Informacje sprzedażowe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/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/>
        </a:p>
      </dgm:t>
    </dgm:pt>
    <dgm:pt modelId="{449DD39A-0D33-4922-B5C7-8E4B6266ECC1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Analityka internetowa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/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/>
        </a:p>
      </dgm:t>
    </dgm:pt>
    <dgm:pt modelId="{BDF6D81A-5B73-47AC-97D9-951743122D02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Informacje o produkcji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/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/>
        </a:p>
      </dgm:t>
    </dgm:pt>
    <dgm:pt modelId="{0472C05D-DC0D-4D08-8E96-C657B559AC9D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Dane dotyczące zasobów ludzkich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/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/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Wydajność marketingowa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/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/>
        </a:p>
      </dgm:t>
    </dgm:pt>
    <dgm:pt modelId="{3A22DB8B-4789-4F76-95A9-39290493A213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/>
            <a:t>Informacje logistyczne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/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/>
        </a:p>
      </dgm:t>
    </dgm:pt>
    <dgm:pt modelId="{D5B9DA1B-A009-4E9D-A25D-3F1C86E4BD8D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Dashboardy</a:t>
          </a: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/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/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/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/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/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/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/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/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/>
            <a:t>Qlik</a:t>
          </a:r>
          <a:endParaRPr lang="pl-PL" dirty="0"/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/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/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/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/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/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/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/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/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/>
            <a:t>Wykres kolumnowy / słupkowy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/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/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/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/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/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/>
            <a:t>Wykres liniowy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/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/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/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/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/>
            <a:t>Odchylenia 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/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/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/>
            <a:t>Wykres giełdowy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/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/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/>
            <a:t>Trendy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/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/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/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/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/>
            <a:t>Wykres kołowy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/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/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/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/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/>
            <a:t>Udział 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/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/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C38E69F5-C73A-406B-BCEF-A1D70B7CC751}">
      <dgm:prSet phldrT="[Tekst]"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/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B58A868-37BA-4D42-A914-D6C430FB7A67}">
      <dgm:prSet phldrT="[Tekst]"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/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/>
        </a:p>
      </dgm:t>
    </dgm:pt>
    <dgm:pt modelId="{428AE28B-67F7-4DA1-91F0-4B993ACEF866}">
      <dgm:prSet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/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/>
        </a:p>
      </dgm:t>
    </dgm:pt>
    <dgm:pt modelId="{CB4E77FD-B7A7-44DE-A88F-FE570218653F}">
      <dgm:prSet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/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C38E69F5-C73A-406B-BCEF-A1D70B7CC751}">
      <dgm:prSet phldrT="[Tekst]"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/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B58A868-37BA-4D42-A914-D6C430FB7A67}">
      <dgm:prSet phldrT="[Tekst]"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/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/>
        </a:p>
      </dgm:t>
    </dgm:pt>
    <dgm:pt modelId="{428AE28B-67F7-4DA1-91F0-4B993ACEF866}">
      <dgm:prSet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/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/>
        </a:p>
      </dgm:t>
    </dgm:pt>
    <dgm:pt modelId="{CB4E77FD-B7A7-44DE-A88F-FE570218653F}">
      <dgm:prSet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/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0614D15B-5737-466D-B4F3-96120B774E9B}">
      <dgm:prSet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/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/>
        </a:p>
      </dgm:t>
    </dgm:pt>
    <dgm:pt modelId="{90F380F3-647F-481A-9FEC-1C49A95E74DB}">
      <dgm:prSet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/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/>
        </a:p>
      </dgm:t>
    </dgm:pt>
    <dgm:pt modelId="{C308C996-047C-48B3-A35E-E8363ADA6C59}">
      <dgm:prSet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/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/>
        </a:p>
      </dgm:t>
    </dgm:pt>
    <dgm:pt modelId="{60A2A4F4-0DB7-4DFC-B373-B20FD6FB91A4}">
      <dgm:prSet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/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63678ED6-E871-4E55-BAB2-27CEFC73A0CF}">
      <dgm:prSet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/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/>
        </a:p>
      </dgm:t>
    </dgm:pt>
    <dgm:pt modelId="{C2B717FE-B001-49D0-9186-276F55935C98}">
      <dgm:prSet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/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/>
        </a:p>
      </dgm:t>
    </dgm:pt>
    <dgm:pt modelId="{37F7E83A-1566-4B81-A597-BECBBB31E79B}">
      <dgm:prSet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/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/>
        </a:p>
      </dgm:t>
    </dgm:pt>
    <dgm:pt modelId="{78D2C950-2A1E-4BE0-B434-D36349A3A98C}">
      <dgm:prSet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/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 custT="1"/>
      <dgm:spPr/>
      <dgm:t>
        <a:bodyPr/>
        <a:lstStyle/>
        <a:p>
          <a:r>
            <a:rPr lang="pl-PL" sz="1400" b="1" i="0" u="none" dirty="0"/>
            <a:t>Nadaje się do analizy trendu</a:t>
          </a:r>
          <a:endParaRPr lang="pl-PL" sz="1400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 custT="1"/>
      <dgm:spPr/>
      <dgm:t>
        <a:bodyPr/>
        <a:lstStyle/>
        <a:p>
          <a:r>
            <a:rPr lang="pl-PL" sz="1400" b="1" i="0" u="none" dirty="0"/>
            <a:t>Idealny do porównywania wielkości kategorii</a:t>
          </a:r>
          <a:endParaRPr lang="pl-PL" sz="1400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C2B717FE-B001-49D0-9186-276F55935C98}">
      <dgm:prSet custT="1"/>
      <dgm:spPr/>
      <dgm:t>
        <a:bodyPr/>
        <a:lstStyle/>
        <a:p>
          <a:r>
            <a:rPr lang="pl-PL" sz="1400" b="1" i="0" u="none" dirty="0"/>
            <a:t>Poprawnie ukazuje miarę czasu</a:t>
          </a:r>
          <a:endParaRPr lang="pl-PL" sz="1400" dirty="0"/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/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/>
        </a:p>
      </dgm:t>
    </dgm:pt>
    <dgm:pt modelId="{37F7E83A-1566-4B81-A597-BECBBB31E79B}">
      <dgm:prSet custT="1"/>
      <dgm:spPr/>
      <dgm:t>
        <a:bodyPr/>
        <a:lstStyle/>
        <a:p>
          <a:r>
            <a:rPr lang="pl-PL" sz="1400" b="1" i="0" u="none" dirty="0"/>
            <a:t>Dobry do prezentacji relacji między zmiennymi</a:t>
          </a:r>
          <a:endParaRPr lang="pl-PL" sz="1400" dirty="0"/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/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/>
        </a:p>
      </dgm:t>
    </dgm:pt>
    <dgm:pt modelId="{78D2C950-2A1E-4BE0-B434-D36349A3A98C}">
      <dgm:prSet custT="1"/>
      <dgm:spPr/>
      <dgm:t>
        <a:bodyPr/>
        <a:lstStyle/>
        <a:p>
          <a:r>
            <a:rPr lang="pl-PL" sz="1400" b="1" i="0" u="none" dirty="0"/>
            <a:t>Przystępny dla szerokiej publiczności</a:t>
          </a:r>
          <a:endParaRPr lang="pl-PL" sz="1400" dirty="0"/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/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/>
        </a:p>
      </dgm:t>
    </dgm:pt>
    <dgm:pt modelId="{8A73AB41-705C-4BFF-BD14-303766D077B4}">
      <dgm:prSet custT="1"/>
      <dgm:spPr/>
      <dgm:t>
        <a:bodyPr/>
        <a:lstStyle/>
        <a:p>
          <a:r>
            <a:rPr lang="pl-PL" sz="1400" b="1" i="0" u="none" dirty="0"/>
            <a:t>Skuteczny w ukazywaniu danych procentowych</a:t>
          </a:r>
          <a:endParaRPr lang="pl-PL" sz="1400" dirty="0"/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/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/>
            <a:t>Wykres radarowy</a:t>
          </a:r>
          <a:endParaRPr lang="pl-PL" dirty="0"/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/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/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/>
            <a:t>Histogram / </a:t>
          </a:r>
          <a:r>
            <a:rPr lang="pl-PL" dirty="0" err="1"/>
            <a:t>Pareto</a:t>
          </a:r>
          <a:endParaRPr lang="pl-PL" dirty="0"/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/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/>
        </a:p>
      </dgm:t>
    </dgm:pt>
    <dgm:pt modelId="{283F0A29-116F-4E18-8D29-C1C17F17AF6F}">
      <dgm:prSet phldrT="[Tekst]" custT="1"/>
      <dgm:spPr/>
      <dgm:t>
        <a:bodyPr/>
        <a:lstStyle/>
        <a:p>
          <a:r>
            <a:rPr lang="pl-PL" sz="2000" dirty="0" err="1"/>
            <a:t>Geolokalizacja</a:t>
          </a:r>
          <a:endParaRPr lang="pl-PL" sz="2000" dirty="0"/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/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/>
        </a:p>
      </dgm:t>
    </dgm:pt>
    <dgm:pt modelId="{DBD6E6B4-9098-40A8-A3F9-14B40F772611}">
      <dgm:prSet phldrT="[Tekst]" custT="1"/>
      <dgm:spPr/>
      <dgm:t>
        <a:bodyPr/>
        <a:lstStyle/>
        <a:p>
          <a:r>
            <a:rPr lang="pl-PL" sz="2000" dirty="0"/>
            <a:t>Dane w czasie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/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/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/>
            <a:t>Mapa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/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/>
        </a:p>
      </dgm:t>
    </dgm:pt>
    <dgm:pt modelId="{076C5461-5561-467E-8793-BEAA5E3219E4}">
      <dgm:prSet phldrT="[Tekst]" custT="1"/>
      <dgm:spPr/>
      <dgm:t>
        <a:bodyPr/>
        <a:lstStyle/>
        <a:p>
          <a:r>
            <a:rPr lang="pl-PL" sz="2000" dirty="0"/>
            <a:t>Skala kategorii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/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/>
        </a:p>
      </dgm:t>
    </dgm:pt>
    <dgm:pt modelId="{55E17BF9-B4E9-455A-862F-FD832F7717A6}">
      <dgm:prSet phldrT="[Tekst]" custT="1"/>
      <dgm:spPr/>
      <dgm:t>
        <a:bodyPr/>
        <a:lstStyle/>
        <a:p>
          <a:r>
            <a:rPr lang="pl-PL" sz="2000" dirty="0"/>
            <a:t>Udział kategorii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/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/>
        </a:p>
      </dgm:t>
    </dgm:pt>
    <dgm:pt modelId="{7CC427EC-E7FD-48C7-8AEF-CACC2B676AEA}">
      <dgm:prSet phldrT="[Tekst]" custT="1"/>
      <dgm:spPr/>
      <dgm:t>
        <a:bodyPr/>
        <a:lstStyle/>
        <a:p>
          <a:r>
            <a:rPr lang="pl-PL" sz="2000" dirty="0"/>
            <a:t>Per kategoria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/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/>
        </a:p>
      </dgm:t>
    </dgm:pt>
    <dgm:pt modelId="{B2C56383-6C77-4BF4-BB27-D96D23569A40}">
      <dgm:prSet phldrT="[Tekst]" custT="1"/>
      <dgm:spPr/>
      <dgm:t>
        <a:bodyPr/>
        <a:lstStyle/>
        <a:p>
          <a:r>
            <a:rPr lang="pl-PL" sz="2000" dirty="0"/>
            <a:t>Oceny cech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/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/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/>
            <a:t>Wielofunkcyjność</a:t>
          </a: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/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/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/>
            <a:t>Kombi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/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/>
        </a:p>
      </dgm:t>
    </dgm:pt>
    <dgm:pt modelId="{A1EB1E05-BCFE-4A60-B0B6-27AC0D4BEC30}">
      <dgm:prSet phldrT="[Tekst]" custT="1"/>
      <dgm:spPr/>
      <dgm:t>
        <a:bodyPr/>
        <a:lstStyle/>
        <a:p>
          <a:r>
            <a:rPr lang="pl-PL" sz="2000" dirty="0"/>
            <a:t>Dane w czasie</a:t>
          </a: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/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/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Zrozumienie danych</a:t>
          </a:r>
        </a:p>
      </dsp:txBody>
      <dsp:txXfrm>
        <a:off x="0" y="39687"/>
        <a:ext cx="3286125" cy="1971675"/>
      </dsp:txXfrm>
    </dsp:sp>
    <dsp:sp modelId="{62749486-20FA-4695-816F-2B049383D7A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Wyciąganie wniosków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Podejmowanie decyzji biznesowych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Wsparcie w analizie danych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Nabywanie wiedzy na temat biznesu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694737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718107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492635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69211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342967" y="1715480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492635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68948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2712853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492635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68685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342967" y="371022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694737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718107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492635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69211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2337714" y="1715480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492635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68948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2337714" y="2712853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492635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68685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2337714" y="3710226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387112" y="2128"/>
          <a:ext cx="1252086" cy="62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Tak</a:t>
          </a:r>
        </a:p>
      </dsp:txBody>
      <dsp:txXfrm>
        <a:off x="405448" y="20464"/>
        <a:ext cx="1215414" cy="589371"/>
      </dsp:txXfrm>
    </dsp:sp>
    <dsp:sp modelId="{A6DA6C8D-EE80-4BE5-9418-1AC7B413B3AD}">
      <dsp:nvSpPr>
        <dsp:cNvPr id="0" name=""/>
        <dsp:cNvSpPr/>
      </dsp:nvSpPr>
      <dsp:spPr>
        <a:xfrm>
          <a:off x="512320" y="628172"/>
          <a:ext cx="125208" cy="46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532"/>
              </a:lnTo>
              <a:lnTo>
                <a:pt x="125208" y="469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637529" y="784683"/>
          <a:ext cx="1001669" cy="62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655865" y="803019"/>
        <a:ext cx="964997" cy="589371"/>
      </dsp:txXfrm>
    </dsp:sp>
    <dsp:sp modelId="{D9EED0BD-3812-4D00-BA59-9D7D8D7206AB}">
      <dsp:nvSpPr>
        <dsp:cNvPr id="0" name=""/>
        <dsp:cNvSpPr/>
      </dsp:nvSpPr>
      <dsp:spPr>
        <a:xfrm>
          <a:off x="512320" y="628172"/>
          <a:ext cx="125208" cy="125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086"/>
              </a:lnTo>
              <a:lnTo>
                <a:pt x="125208" y="1252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637529" y="1567237"/>
          <a:ext cx="1001669" cy="62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Poprawnie ukazuje miarę czasu</a:t>
          </a:r>
          <a:endParaRPr lang="pl-PL" sz="1200" kern="1200" dirty="0"/>
        </a:p>
      </dsp:txBody>
      <dsp:txXfrm>
        <a:off x="655865" y="1585573"/>
        <a:ext cx="964997" cy="589371"/>
      </dsp:txXfrm>
    </dsp:sp>
    <dsp:sp modelId="{8B146E6C-B263-425A-B9AE-2EF8EB83849B}">
      <dsp:nvSpPr>
        <dsp:cNvPr id="0" name=""/>
        <dsp:cNvSpPr/>
      </dsp:nvSpPr>
      <dsp:spPr>
        <a:xfrm>
          <a:off x="512320" y="628172"/>
          <a:ext cx="125208" cy="203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641"/>
              </a:lnTo>
              <a:lnTo>
                <a:pt x="125208" y="2034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637529" y="2349791"/>
          <a:ext cx="1001669" cy="62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Dobry do prezentacji relacji między zmiennymi</a:t>
          </a:r>
          <a:endParaRPr lang="pl-PL" sz="1200" kern="1200" dirty="0"/>
        </a:p>
      </dsp:txBody>
      <dsp:txXfrm>
        <a:off x="655865" y="2368127"/>
        <a:ext cx="964997" cy="589371"/>
      </dsp:txXfrm>
    </dsp:sp>
    <dsp:sp modelId="{8AC9094E-E55C-4B24-B23B-AC458C4AA308}">
      <dsp:nvSpPr>
        <dsp:cNvPr id="0" name=""/>
        <dsp:cNvSpPr/>
      </dsp:nvSpPr>
      <dsp:spPr>
        <a:xfrm>
          <a:off x="512320" y="628172"/>
          <a:ext cx="125208" cy="2817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195"/>
              </a:lnTo>
              <a:lnTo>
                <a:pt x="125208" y="2817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637529" y="3132346"/>
          <a:ext cx="1001669" cy="62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655865" y="3150682"/>
        <a:ext cx="964997" cy="589371"/>
      </dsp:txXfrm>
    </dsp:sp>
    <dsp:sp modelId="{361538D8-E62D-4E74-BFA9-3863215A21A5}">
      <dsp:nvSpPr>
        <dsp:cNvPr id="0" name=""/>
        <dsp:cNvSpPr/>
      </dsp:nvSpPr>
      <dsp:spPr>
        <a:xfrm>
          <a:off x="512320" y="628172"/>
          <a:ext cx="125208" cy="35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749"/>
              </a:lnTo>
              <a:lnTo>
                <a:pt x="125208" y="35997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637529" y="3914900"/>
          <a:ext cx="1001669" cy="62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655865" y="3933236"/>
        <a:ext cx="964997" cy="589371"/>
      </dsp:txXfrm>
    </dsp:sp>
    <dsp:sp modelId="{BF158219-876F-4FCC-BDB7-4116AE92315B}">
      <dsp:nvSpPr>
        <dsp:cNvPr id="0" name=""/>
        <dsp:cNvSpPr/>
      </dsp:nvSpPr>
      <dsp:spPr>
        <a:xfrm>
          <a:off x="512320" y="628172"/>
          <a:ext cx="125208" cy="4382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303"/>
              </a:lnTo>
              <a:lnTo>
                <a:pt x="125208" y="4382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637529" y="4697454"/>
          <a:ext cx="1001669" cy="62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655865" y="4715790"/>
        <a:ext cx="964997" cy="589371"/>
      </dsp:txXfrm>
    </dsp:sp>
    <dsp:sp modelId="{711AF815-6A78-40D9-9A60-3120A6DF5813}">
      <dsp:nvSpPr>
        <dsp:cNvPr id="0" name=""/>
        <dsp:cNvSpPr/>
      </dsp:nvSpPr>
      <dsp:spPr>
        <a:xfrm>
          <a:off x="1952220" y="2128"/>
          <a:ext cx="1252086" cy="62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Nie</a:t>
          </a:r>
        </a:p>
      </dsp:txBody>
      <dsp:txXfrm>
        <a:off x="1970556" y="20464"/>
        <a:ext cx="1215414" cy="5893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Dashboard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Dane w czasie rzeczywistym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Możliwość poszerzenia analizy</a:t>
          </a: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Kaskadowość - od ogółu do szczegółu</a:t>
          </a: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Wiele wykresów, tabel, map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Elastyczność</a:t>
          </a: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Pełen monitoring wskaźników / mierników</a:t>
          </a: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6409" y="1040786"/>
          <a:ext cx="1094100" cy="106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/>
            <a:t>Zdefiniuj swoich odbiorców i cele</a:t>
          </a:r>
        </a:p>
      </dsp:txBody>
      <dsp:txXfrm>
        <a:off x="6409" y="1040786"/>
        <a:ext cx="1094100" cy="443624"/>
      </dsp:txXfrm>
    </dsp:sp>
    <dsp:sp modelId="{7B438098-5710-42B8-AD5F-5CB38040B131}">
      <dsp:nvSpPr>
        <dsp:cNvPr id="0" name=""/>
        <dsp:cNvSpPr/>
      </dsp:nvSpPr>
      <dsp:spPr>
        <a:xfrm>
          <a:off x="229192" y="1507081"/>
          <a:ext cx="1124227" cy="1834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Dla kogo?</a:t>
          </a:r>
        </a:p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Po co?</a:t>
          </a:r>
        </a:p>
      </dsp:txBody>
      <dsp:txXfrm>
        <a:off x="262119" y="1540008"/>
        <a:ext cx="1058373" cy="1768643"/>
      </dsp:txXfrm>
    </dsp:sp>
    <dsp:sp modelId="{63A42D0C-8001-49F7-878A-6B8E5DE8C6FC}">
      <dsp:nvSpPr>
        <dsp:cNvPr id="0" name=""/>
        <dsp:cNvSpPr/>
      </dsp:nvSpPr>
      <dsp:spPr>
        <a:xfrm rot="21486">
          <a:off x="1276596" y="1128335"/>
          <a:ext cx="373319" cy="27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1276597" y="1184053"/>
        <a:ext cx="289349" cy="167940"/>
      </dsp:txXfrm>
    </dsp:sp>
    <dsp:sp modelId="{61E070F4-FACA-4AA9-B469-A487D2AFC425}">
      <dsp:nvSpPr>
        <dsp:cNvPr id="0" name=""/>
        <dsp:cNvSpPr/>
      </dsp:nvSpPr>
      <dsp:spPr>
        <a:xfrm>
          <a:off x="1804871" y="1049088"/>
          <a:ext cx="1124227" cy="67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Wybierz swoje dane</a:t>
          </a:r>
        </a:p>
      </dsp:txBody>
      <dsp:txXfrm>
        <a:off x="1804871" y="1049088"/>
        <a:ext cx="1124227" cy="449690"/>
      </dsp:txXfrm>
    </dsp:sp>
    <dsp:sp modelId="{360DF727-F875-4C70-A4B1-05A2637F1E91}">
      <dsp:nvSpPr>
        <dsp:cNvPr id="0" name=""/>
        <dsp:cNvSpPr/>
      </dsp:nvSpPr>
      <dsp:spPr>
        <a:xfrm>
          <a:off x="1967265" y="1498779"/>
          <a:ext cx="1259966" cy="1834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 </a:t>
          </a:r>
          <a:r>
            <a:rPr lang="pl-PL" sz="1400" kern="1200" dirty="0"/>
            <a:t>Co jest ważne?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 Czy są poprawne?</a:t>
          </a:r>
        </a:p>
      </dsp:txBody>
      <dsp:txXfrm>
        <a:off x="2004168" y="1535682"/>
        <a:ext cx="1186160" cy="1760691"/>
      </dsp:txXfrm>
    </dsp:sp>
    <dsp:sp modelId="{71830AE6-E0BD-4597-B7B3-5581AFD5D807}">
      <dsp:nvSpPr>
        <dsp:cNvPr id="0" name=""/>
        <dsp:cNvSpPr/>
      </dsp:nvSpPr>
      <dsp:spPr>
        <a:xfrm>
          <a:off x="3116495" y="1133983"/>
          <a:ext cx="397279" cy="27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3116495" y="1189963"/>
        <a:ext cx="313309" cy="167940"/>
      </dsp:txXfrm>
    </dsp:sp>
    <dsp:sp modelId="{BC31B7D9-3567-40B3-A1B8-211F3914F767}">
      <dsp:nvSpPr>
        <dsp:cNvPr id="0" name=""/>
        <dsp:cNvSpPr/>
      </dsp:nvSpPr>
      <dsp:spPr>
        <a:xfrm>
          <a:off x="3678684" y="1049088"/>
          <a:ext cx="1124227" cy="67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Wybierz wizualizacje</a:t>
          </a:r>
        </a:p>
      </dsp:txBody>
      <dsp:txXfrm>
        <a:off x="3678684" y="1049088"/>
        <a:ext cx="1124227" cy="449690"/>
      </dsp:txXfrm>
    </dsp:sp>
    <dsp:sp modelId="{97AC39E8-8F98-4E28-A758-0DDF1833D47A}">
      <dsp:nvSpPr>
        <dsp:cNvPr id="0" name=""/>
        <dsp:cNvSpPr/>
      </dsp:nvSpPr>
      <dsp:spPr>
        <a:xfrm>
          <a:off x="3828565" y="1498779"/>
          <a:ext cx="1284991" cy="1834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000" kern="1200" dirty="0"/>
            <a:t> </a:t>
          </a:r>
          <a:r>
            <a:rPr lang="pl-PL" sz="1200" kern="1200" dirty="0"/>
            <a:t>Jak zwizualizować?</a:t>
          </a:r>
        </a:p>
        <a:p>
          <a:pPr marL="114300" lvl="1" indent="-114300" algn="l" defTabSz="533400">
            <a:lnSpc>
              <a:spcPct val="11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200" kern="1200" dirty="0"/>
            <a:t> Czy jest to czytelne</a:t>
          </a:r>
          <a:r>
            <a:rPr lang="pl-PL" sz="1400" kern="1200" dirty="0"/>
            <a:t>?</a:t>
          </a:r>
        </a:p>
      </dsp:txBody>
      <dsp:txXfrm>
        <a:off x="3866201" y="1536415"/>
        <a:ext cx="1209719" cy="1759225"/>
      </dsp:txXfrm>
    </dsp:sp>
    <dsp:sp modelId="{FC20D41B-7CCB-4D21-A6AD-FE34836EA88D}">
      <dsp:nvSpPr>
        <dsp:cNvPr id="0" name=""/>
        <dsp:cNvSpPr/>
      </dsp:nvSpPr>
      <dsp:spPr>
        <a:xfrm>
          <a:off x="4993435" y="1133983"/>
          <a:ext cx="403911" cy="27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4993435" y="1189963"/>
        <a:ext cx="319941" cy="167940"/>
      </dsp:txXfrm>
    </dsp:sp>
    <dsp:sp modelId="{AB4739F8-9B70-41E9-B12D-FC1AAF3552E0}">
      <dsp:nvSpPr>
        <dsp:cNvPr id="0" name=""/>
        <dsp:cNvSpPr/>
      </dsp:nvSpPr>
      <dsp:spPr>
        <a:xfrm>
          <a:off x="5565009" y="1049088"/>
          <a:ext cx="1124227" cy="67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Użyj szablony</a:t>
          </a:r>
        </a:p>
      </dsp:txBody>
      <dsp:txXfrm>
        <a:off x="5565009" y="1049088"/>
        <a:ext cx="1124227" cy="449690"/>
      </dsp:txXfrm>
    </dsp:sp>
    <dsp:sp modelId="{DC89BC98-C04A-4A85-AB1F-E764CCB112F0}">
      <dsp:nvSpPr>
        <dsp:cNvPr id="0" name=""/>
        <dsp:cNvSpPr/>
      </dsp:nvSpPr>
      <dsp:spPr>
        <a:xfrm>
          <a:off x="5795272" y="1498779"/>
          <a:ext cx="1124227" cy="1834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 Czy mogę skorzystać z szablonu?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 Czy ktoś już to robił?</a:t>
          </a:r>
        </a:p>
      </dsp:txBody>
      <dsp:txXfrm>
        <a:off x="5828199" y="1531706"/>
        <a:ext cx="1058373" cy="1768643"/>
      </dsp:txXfrm>
    </dsp:sp>
    <dsp:sp modelId="{64B4CC99-4E25-4D58-B74B-6274205EA8F0}">
      <dsp:nvSpPr>
        <dsp:cNvPr id="0" name=""/>
        <dsp:cNvSpPr/>
      </dsp:nvSpPr>
      <dsp:spPr>
        <a:xfrm>
          <a:off x="6859665" y="1133983"/>
          <a:ext cx="361309" cy="27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6859665" y="1189963"/>
        <a:ext cx="277339" cy="167940"/>
      </dsp:txXfrm>
    </dsp:sp>
    <dsp:sp modelId="{F9157D11-D3A2-4172-8D32-81330F67E4A6}">
      <dsp:nvSpPr>
        <dsp:cNvPr id="0" name=""/>
        <dsp:cNvSpPr/>
      </dsp:nvSpPr>
      <dsp:spPr>
        <a:xfrm>
          <a:off x="7370951" y="1049088"/>
          <a:ext cx="1124227" cy="67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Zachowaj prostotę</a:t>
          </a:r>
        </a:p>
      </dsp:txBody>
      <dsp:txXfrm>
        <a:off x="7370951" y="1049088"/>
        <a:ext cx="1124227" cy="449690"/>
      </dsp:txXfrm>
    </dsp:sp>
    <dsp:sp modelId="{7D831D0A-B5FE-4AA8-91DF-8D94FE80D0B0}">
      <dsp:nvSpPr>
        <dsp:cNvPr id="0" name=""/>
        <dsp:cNvSpPr/>
      </dsp:nvSpPr>
      <dsp:spPr>
        <a:xfrm>
          <a:off x="7601215" y="1498779"/>
          <a:ext cx="1124227" cy="1834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Mniej znaczy więcej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Czy nie ma za dużo kolorów?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Czy nie ma za dużo informacji</a:t>
          </a:r>
        </a:p>
      </dsp:txBody>
      <dsp:txXfrm>
        <a:off x="7634142" y="1531706"/>
        <a:ext cx="1058373" cy="1768643"/>
      </dsp:txXfrm>
    </dsp:sp>
    <dsp:sp modelId="{62A99CCC-74FE-4F8A-ABD0-7595187600CB}">
      <dsp:nvSpPr>
        <dsp:cNvPr id="0" name=""/>
        <dsp:cNvSpPr/>
      </dsp:nvSpPr>
      <dsp:spPr>
        <a:xfrm>
          <a:off x="8665608" y="1133983"/>
          <a:ext cx="361309" cy="279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/>
        </a:p>
      </dsp:txBody>
      <dsp:txXfrm>
        <a:off x="8665608" y="1189963"/>
        <a:ext cx="277339" cy="167940"/>
      </dsp:txXfrm>
    </dsp:sp>
    <dsp:sp modelId="{DFA76B2D-8918-484C-8478-521721DE21F3}">
      <dsp:nvSpPr>
        <dsp:cNvPr id="0" name=""/>
        <dsp:cNvSpPr/>
      </dsp:nvSpPr>
      <dsp:spPr>
        <a:xfrm>
          <a:off x="9176894" y="1049088"/>
          <a:ext cx="1124227" cy="67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Powtarzaj i ulepszaj</a:t>
          </a:r>
        </a:p>
      </dsp:txBody>
      <dsp:txXfrm>
        <a:off x="9176894" y="1049088"/>
        <a:ext cx="1124227" cy="449690"/>
      </dsp:txXfrm>
    </dsp:sp>
    <dsp:sp modelId="{A69F4DD6-5BB5-49A4-91EE-ABA367E7C4A8}">
      <dsp:nvSpPr>
        <dsp:cNvPr id="0" name=""/>
        <dsp:cNvSpPr/>
      </dsp:nvSpPr>
      <dsp:spPr>
        <a:xfrm>
          <a:off x="9407157" y="1498779"/>
          <a:ext cx="1124227" cy="1834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Czy ktoś ma pomysł jak zrobić to lepiej?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Czy każdy rozumie </a:t>
          </a:r>
          <a:r>
            <a:rPr lang="pl-PL" sz="1200" kern="1200" dirty="0" err="1"/>
            <a:t>dashboard</a:t>
          </a:r>
          <a:r>
            <a:rPr lang="pl-PL" sz="1200" kern="1200" dirty="0"/>
            <a:t>?</a:t>
          </a:r>
        </a:p>
      </dsp:txBody>
      <dsp:txXfrm>
        <a:off x="9440084" y="1531706"/>
        <a:ext cx="1058373" cy="17686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0" i="0" kern="1200" dirty="0"/>
            <a:t>Dashboardy</a:t>
          </a: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Mierniki klientów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Informacje finansowe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Informacje sprzedażowe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Analityka internetowa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Informacje o produkcji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Dane dotyczące zasobów ludzkich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Wydajność marketingowa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/>
            <a:t>Informacje logistyczne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 err="1"/>
            <a:t>Qlik</a:t>
          </a:r>
          <a:endParaRPr lang="pl-PL" sz="3100" kern="1200" dirty="0"/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kolumnowy / słupkowy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Per kategoria</a:t>
          </a: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kołowy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Udział </a:t>
          </a: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Per kategoria</a:t>
          </a: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liniowy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Trendy</a:t>
          </a: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giełdowy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Odchylenia </a:t>
          </a: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64083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287453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061981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26145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342967" y="1284826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1061981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25882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342967" y="2282199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1061981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25620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342967" y="3279572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1061981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253575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4276945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64083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287453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061981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26145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2337714" y="1284826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1061981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25882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2337714" y="2282199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02639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126009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0053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0001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342967" y="1123382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0053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97385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342967" y="2120755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0053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94758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342967" y="3118128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0053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92131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4115501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02639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126009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0053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0001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2337714" y="1123382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0053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97385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2337714" y="2120755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68407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70744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48196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68144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342967" y="170481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48196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67881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342967" y="270218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48196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67618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369955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68407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70744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48196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68144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2337714" y="170481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48196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67881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2337714" y="270218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48196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67618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2337714" y="369955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5432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218802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93330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92805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Nadaje się do analizy trendu</a:t>
          </a:r>
          <a:endParaRPr lang="pl-PL" sz="1400" kern="1200" dirty="0"/>
        </a:p>
      </dsp:txBody>
      <dsp:txXfrm>
        <a:off x="342967" y="1216175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993330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190178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Poprawnie ukazuje miarę czasu</a:t>
          </a:r>
          <a:endParaRPr lang="pl-PL" sz="1400" kern="1200" dirty="0"/>
        </a:p>
      </dsp:txBody>
      <dsp:txXfrm>
        <a:off x="342967" y="2213548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993330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187551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Dobry do prezentacji relacji między zmiennymi</a:t>
          </a:r>
          <a:endParaRPr lang="pl-PL" sz="1400" kern="1200" dirty="0"/>
        </a:p>
      </dsp:txBody>
      <dsp:txXfrm>
        <a:off x="342967" y="3210921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993330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184924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Przystępny dla szerokiej publiczności</a:t>
          </a:r>
          <a:endParaRPr lang="pl-PL" sz="1400" kern="1200" dirty="0"/>
        </a:p>
      </dsp:txBody>
      <dsp:txXfrm>
        <a:off x="342967" y="4208294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5432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218802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93330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92805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Idealny do porównywania wielkości kategorii</a:t>
          </a:r>
          <a:endParaRPr lang="pl-PL" sz="1400" kern="1200" dirty="0"/>
        </a:p>
      </dsp:txBody>
      <dsp:txXfrm>
        <a:off x="2337714" y="1216175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993330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190178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0" u="none" kern="1200" dirty="0"/>
            <a:t>Skuteczny w ukazywaniu danych procentowych</a:t>
          </a:r>
          <a:endParaRPr lang="pl-PL" sz="1400" kern="1200" dirty="0"/>
        </a:p>
      </dsp:txBody>
      <dsp:txXfrm>
        <a:off x="2337714" y="2213548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Wykres radarowy</a:t>
          </a:r>
          <a:endParaRPr lang="pl-PL" sz="3400" kern="1200" dirty="0"/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Oceny cech</a:t>
          </a: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Per kategoria</a:t>
          </a: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Histogram / </a:t>
          </a:r>
          <a:r>
            <a:rPr lang="pl-PL" sz="3400" kern="1200" dirty="0" err="1"/>
            <a:t>Pareto</a:t>
          </a:r>
          <a:endParaRPr lang="pl-PL" sz="3400" kern="1200" dirty="0"/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Udział kategorii</a:t>
          </a: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Skala kategorii</a:t>
          </a: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Mapa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Geolokalizacja</a:t>
          </a:r>
          <a:endParaRPr lang="pl-PL" sz="2000" kern="1200" dirty="0"/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Dane w czasie</a:t>
          </a: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Kombi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Dane w czasie</a:t>
          </a: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Wielofunkcyjność</a:t>
          </a: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9F94A-AA9B-4B07-A24C-56E44D577BC8}"/>
              </a:ext>
            </a:extLst>
          </p:cNvPr>
          <p:cNvSpPr txBox="1"/>
          <p:nvPr userDrawn="1"/>
        </p:nvSpPr>
        <p:spPr>
          <a:xfrm>
            <a:off x="7392450" y="6231264"/>
            <a:ext cx="3961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</a:p>
        </p:txBody>
      </p:sp>
      <p:pic>
        <p:nvPicPr>
          <p:cNvPr id="12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5A5EE341-7FE4-4C85-BFD8-5AFB9C18DE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11" y="6055381"/>
            <a:ext cx="775280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chart" Target="../charts/char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chart" Target="../charts/chart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0.png"/><Relationship Id="rId7" Type="http://schemas.openxmlformats.org/officeDocument/2006/relationships/diagramColors" Target="../diagrams/colors12.xml"/><Relationship Id="rId2" Type="http://schemas.microsoft.com/office/2014/relationships/chartEx" Target="../charts/chartEx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632" y="173659"/>
            <a:ext cx="6764010" cy="2359342"/>
          </a:xfrm>
        </p:spPr>
        <p:txBody>
          <a:bodyPr>
            <a:normAutofit/>
          </a:bodyPr>
          <a:lstStyle/>
          <a:p>
            <a:r>
              <a:rPr lang="pl-PL" sz="3400" b="1" dirty="0"/>
              <a:t>Zaawansowane wykorzystanie arkusza kalkulacyjnego do analizy danych logistycznych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67747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wizualizacji danych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459500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10ACE-E26E-4CF2-9A90-F844827C7A57}"/>
              </a:ext>
            </a:extLst>
          </p:cNvPr>
          <p:cNvSpPr txBox="1"/>
          <p:nvPr/>
        </p:nvSpPr>
        <p:spPr>
          <a:xfrm>
            <a:off x="7145398" y="6055381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70ACC1BB-5ACC-4E9C-AB6B-3B0EF83B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11" y="6055381"/>
            <a:ext cx="775280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kolumnowy</a:t>
            </a:r>
            <a:r>
              <a:rPr lang="pl-PL" baseline="0" dirty="0"/>
              <a:t> skumulowany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6473414"/>
            <a:ext cx="4580467" cy="2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092653"/>
              </p:ext>
            </p:extLst>
          </p:nvPr>
        </p:nvGraphicFramePr>
        <p:xfrm>
          <a:off x="8388992" y="1009550"/>
          <a:ext cx="3591420" cy="499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84ABA0C-D30D-FA6D-2C07-24C53F73685B}"/>
              </a:ext>
            </a:extLst>
          </p:cNvPr>
          <p:cNvSpPr txBox="1"/>
          <p:nvPr/>
        </p:nvSpPr>
        <p:spPr>
          <a:xfrm>
            <a:off x="642230" y="5869600"/>
            <a:ext cx="804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Jak zrobić to w MS Excel: Wstawianie -&gt; Wykres kolumnowy skumulowany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4B51895-6C7B-4922-A9A8-355BFD043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547493"/>
              </p:ext>
            </p:extLst>
          </p:nvPr>
        </p:nvGraphicFramePr>
        <p:xfrm>
          <a:off x="1023456" y="1619075"/>
          <a:ext cx="6719269" cy="397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AFFA51E2-78BA-6A0C-CF15-C959A35BB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kołowy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66" y="6492874"/>
            <a:ext cx="4580467" cy="259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498443"/>
              </p:ext>
            </p:extLst>
          </p:nvPr>
        </p:nvGraphicFramePr>
        <p:xfrm>
          <a:off x="8388992" y="844062"/>
          <a:ext cx="3591420" cy="515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416E86C-CAB0-5F5B-C0F8-A858B0061B67}"/>
              </a:ext>
            </a:extLst>
          </p:cNvPr>
          <p:cNvSpPr txBox="1"/>
          <p:nvPr/>
        </p:nvSpPr>
        <p:spPr>
          <a:xfrm>
            <a:off x="1059744" y="5734548"/>
            <a:ext cx="720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Jak zrobić to w MS Excel: Wstawianie -&gt; Wykres kołowy (2D)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61B5153-7403-48F7-AB52-07F4E40C9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369744"/>
              </p:ext>
            </p:extLst>
          </p:nvPr>
        </p:nvGraphicFramePr>
        <p:xfrm>
          <a:off x="1774879" y="923397"/>
          <a:ext cx="5219533" cy="45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B1F60FD6-6902-91C2-C2A0-CE5330C12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liniowy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573342"/>
            <a:ext cx="4580467" cy="2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85E355F-3CCE-7514-CED6-8340F20DC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246712"/>
              </p:ext>
            </p:extLst>
          </p:nvPr>
        </p:nvGraphicFramePr>
        <p:xfrm>
          <a:off x="385895" y="1481668"/>
          <a:ext cx="7860484" cy="436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287232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A8CDEF8-0A4C-74EC-4533-9F2513ECA283}"/>
              </a:ext>
            </a:extLst>
          </p:cNvPr>
          <p:cNvSpPr txBox="1"/>
          <p:nvPr/>
        </p:nvSpPr>
        <p:spPr>
          <a:xfrm>
            <a:off x="763079" y="5846543"/>
            <a:ext cx="748330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Jak zrobić to w MS Excel: Wstawianie -&gt; Wykres liniowy -&gt; + -&gt; Linia trendu -&gt; wyświetl opcje -&gt; wyświetl równanie na wykresie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4BC08B-5BD6-249D-2261-54690476D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88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giełdowy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2" y="6492874"/>
            <a:ext cx="4580467" cy="24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23F04A2-E815-C97F-B7BD-5F29D0602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846155"/>
              </p:ext>
            </p:extLst>
          </p:nvPr>
        </p:nvGraphicFramePr>
        <p:xfrm>
          <a:off x="1608666" y="1481668"/>
          <a:ext cx="6495099" cy="431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294024"/>
              </p:ext>
            </p:extLst>
          </p:nvPr>
        </p:nvGraphicFramePr>
        <p:xfrm>
          <a:off x="8388992" y="823965"/>
          <a:ext cx="3591420" cy="517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D35AEAD3-7B55-A182-8D0E-1960825F20C3}"/>
              </a:ext>
            </a:extLst>
          </p:cNvPr>
          <p:cNvSpPr txBox="1"/>
          <p:nvPr/>
        </p:nvSpPr>
        <p:spPr>
          <a:xfrm>
            <a:off x="677757" y="5678993"/>
            <a:ext cx="7208668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Jak zrobić to w MS Excel: Wstawianie -&gt; polecane wykresy -&gt; wszystkie wykresy -&gt; wykres giełdowy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FB8D4A-6723-C01B-0C8D-14F44E9253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105061"/>
              </p:ext>
            </p:extLst>
          </p:nvPr>
        </p:nvGraphicFramePr>
        <p:xfrm>
          <a:off x="838200" y="15993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38243" y="6488435"/>
            <a:ext cx="4580467" cy="28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radarowy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2" y="6492874"/>
            <a:ext cx="4580467" cy="26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B951DC3-7D14-8F59-C54B-C2387DC32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120525"/>
              </p:ext>
            </p:extLst>
          </p:nvPr>
        </p:nvGraphicFramePr>
        <p:xfrm>
          <a:off x="422823" y="1292578"/>
          <a:ext cx="8084591" cy="47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780797"/>
              </p:ext>
            </p:extLst>
          </p:nvPr>
        </p:nvGraphicFramePr>
        <p:xfrm>
          <a:off x="7762379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1B8CE73-1A85-85F1-D3B1-8BC31942AE03}"/>
              </a:ext>
            </a:extLst>
          </p:cNvPr>
          <p:cNvSpPr txBox="1"/>
          <p:nvPr/>
        </p:nvSpPr>
        <p:spPr>
          <a:xfrm>
            <a:off x="693172" y="5714374"/>
            <a:ext cx="7208668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Jak zrobić to w MS Excel: Wstawianie -&gt; polecane wykresy -&gt; wszystkie wykresy -&gt; wykres radarowy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B683A31-9D16-BB75-5478-14709DD1E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78" y="6554103"/>
            <a:ext cx="4580467" cy="24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066793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5DF28E6-88D4-01A6-344D-D5F0011AED72}"/>
              </a:ext>
            </a:extLst>
          </p:cNvPr>
          <p:cNvSpPr txBox="1"/>
          <p:nvPr/>
        </p:nvSpPr>
        <p:spPr>
          <a:xfrm>
            <a:off x="605078" y="5846543"/>
            <a:ext cx="7208668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Jak zrobić to w MS Excel: Wstawianie -&gt; polecane wykresy -&gt; wszystkie wykresy -&gt; Histogram -&gt; 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D585FA-0AE9-B392-5E73-DAB72EEDC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Wykres Pareto</a:t>
            </a: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" y="4989216"/>
            <a:ext cx="1543007" cy="7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BB14EC38-330C-420F-ACB0-E32796D31E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99639760"/>
                  </p:ext>
                </p:extLst>
              </p:nvPr>
            </p:nvGraphicFramePr>
            <p:xfrm>
              <a:off x="1042989" y="1191110"/>
              <a:ext cx="9901236" cy="47619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BB14EC38-330C-420F-ACB0-E32796D31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989" y="1191110"/>
                <a:ext cx="9901236" cy="476197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F1356F37-A16F-CC5B-49EE-3A1749DE3DB1}"/>
              </a:ext>
            </a:extLst>
          </p:cNvPr>
          <p:cNvSpPr txBox="1"/>
          <p:nvPr/>
        </p:nvSpPr>
        <p:spPr>
          <a:xfrm>
            <a:off x="2501238" y="6065251"/>
            <a:ext cx="503081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Jak zrobić to w MS Excel: Wstawianie -&gt; polecane wykresy -&gt; wszystkie wykresy -&gt; Histogram -&gt; Pareto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9ED7B7-6328-3A4A-3C2F-E11E701A8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00" y="591883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Mapa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80" y="6492874"/>
            <a:ext cx="4580467" cy="240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C1B4ECDD-24DD-ECAC-81F4-D06BDB1464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903129"/>
                  </p:ext>
                </p:extLst>
              </p:nvPr>
            </p:nvGraphicFramePr>
            <p:xfrm>
              <a:off x="1339702" y="1350579"/>
              <a:ext cx="6814397" cy="41568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C1B4ECDD-24DD-ECAC-81F4-D06BDB1464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702" y="1350579"/>
                <a:ext cx="6814397" cy="415684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741145"/>
              </p:ext>
            </p:extLst>
          </p:nvPr>
        </p:nvGraphicFramePr>
        <p:xfrm>
          <a:off x="8388992" y="582805"/>
          <a:ext cx="3591420" cy="517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304136D-2E1E-50D3-160B-F1C02236A9F9}"/>
              </a:ext>
            </a:extLst>
          </p:cNvPr>
          <p:cNvSpPr txBox="1"/>
          <p:nvPr/>
        </p:nvSpPr>
        <p:spPr>
          <a:xfrm>
            <a:off x="642938" y="5702223"/>
            <a:ext cx="720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Jak zrobić to w MS Excel: Wstawianie -&gt; polecane wykresy -&gt; wszystkie wykresy -&gt; Mapa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169C8F-882C-9983-A81C-18C730FE0F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Wykresy kombi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34" y="6492874"/>
            <a:ext cx="4580467" cy="26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36D0CCA-D238-7399-3571-FE1B77FB5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684274"/>
              </p:ext>
            </p:extLst>
          </p:nvPr>
        </p:nvGraphicFramePr>
        <p:xfrm>
          <a:off x="1114425" y="1757364"/>
          <a:ext cx="6637003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958061"/>
              </p:ext>
            </p:extLst>
          </p:nvPr>
        </p:nvGraphicFramePr>
        <p:xfrm>
          <a:off x="8388992" y="753626"/>
          <a:ext cx="3591420" cy="5325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1C0F4B4-A0BC-EFEE-9739-85731F3BF179}"/>
              </a:ext>
            </a:extLst>
          </p:cNvPr>
          <p:cNvSpPr txBox="1"/>
          <p:nvPr/>
        </p:nvSpPr>
        <p:spPr>
          <a:xfrm>
            <a:off x="542934" y="5762296"/>
            <a:ext cx="763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Kombi -&gt; wybierz typ wykresu i zaznacz oś pomocniczą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27B40F7-AD51-3E3A-FCDB-43F1BE631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potrzeby stosowania wizualizacji danych i jej korzyści;</a:t>
            </a:r>
          </a:p>
          <a:p>
            <a:pPr>
              <a:lnSpc>
                <a:spcPct val="120000"/>
              </a:lnSpc>
            </a:pPr>
            <a:r>
              <a:rPr lang="pl-PL" dirty="0"/>
              <a:t>rodzaje wizualizacji danych - kiedy i jakie wizualizacje stosować;</a:t>
            </a:r>
          </a:p>
          <a:p>
            <a:pPr>
              <a:lnSpc>
                <a:spcPct val="120000"/>
              </a:lnSpc>
            </a:pPr>
            <a:r>
              <a:rPr lang="pl-PL" dirty="0"/>
              <a:t>porównanie wykresów pod względem ich właściwości;</a:t>
            </a:r>
          </a:p>
          <a:p>
            <a:pPr>
              <a:lnSpc>
                <a:spcPct val="120000"/>
              </a:lnSpc>
            </a:pPr>
            <a:r>
              <a:rPr lang="pl-PL" dirty="0"/>
              <a:t>opisywanie </a:t>
            </a:r>
            <a:r>
              <a:rPr lang="pl-PL" dirty="0" err="1"/>
              <a:t>dashboardów</a:t>
            </a:r>
            <a:r>
              <a:rPr lang="pl-PL" dirty="0"/>
              <a:t>;</a:t>
            </a:r>
          </a:p>
          <a:p>
            <a:pPr>
              <a:lnSpc>
                <a:spcPct val="120000"/>
              </a:lnSpc>
            </a:pPr>
            <a:r>
              <a:rPr lang="pl-PL" dirty="0"/>
              <a:t>opisywanie koncepcji budowania </a:t>
            </a:r>
            <a:r>
              <a:rPr lang="pl-PL" dirty="0" err="1"/>
              <a:t>dashboardów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32877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339787" y="1387358"/>
            <a:ext cx="10014012" cy="4707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Dashboardy 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zbiór wielu wykresów, map i tabel, które umożliwiają monitorowanie i analizowanie danych, wskaźników KPI oraz wyników operacyjnych i finansowych;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Dashboardy mogą prezentować wyniki w czasie rzeczywistym i mogą być w pełni elastyczne i kaskadowe;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Interaktywność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dashboardów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pozwala na pogłębienie analizy </a:t>
            </a:r>
            <a:b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przejście od ogółu do szczegółu;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dashboardów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wsparcie zarządzania biznesem, tj. dane muszą dostarczać informacji potrzebnych do podejmowania decyzji biznesowych.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71938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98545" y="6451783"/>
            <a:ext cx="4819179" cy="31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– krok po kroku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32654"/>
              </p:ext>
            </p:extLst>
          </p:nvPr>
        </p:nvGraphicFramePr>
        <p:xfrm>
          <a:off x="1065319" y="1481667"/>
          <a:ext cx="10537795" cy="438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- zastosowanie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473989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477477" y="1864349"/>
            <a:ext cx="4124668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Praktycznie nie ma dziedziny w której nie można by zastosować </a:t>
            </a:r>
            <a:r>
              <a:rPr lang="pl-PL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dashbordów</a:t>
            </a:r>
            <a:r>
              <a:rPr lang="pl-P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celu udoskonalania procesów, oraz podejmowania słusznych decyzji biznesowych. Wizualizacja danych za pomocą </a:t>
            </a:r>
            <a:r>
              <a:rPr lang="pl-PL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dashboardów</a:t>
            </a:r>
            <a:r>
              <a:rPr lang="pl-PL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buduje świadomość pracowników na temat operacji praktycznie w każdym możliwym procesie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70" y="2009455"/>
            <a:ext cx="10947400" cy="35372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600" dirty="0">
                <a:solidFill>
                  <a:srgbClr val="1065AB"/>
                </a:solidFill>
              </a:rPr>
              <a:t>Wizualizacja danych </a:t>
            </a:r>
            <a:r>
              <a:rPr lang="pl-PL" sz="2600" dirty="0"/>
              <a:t>to wiedza;</a:t>
            </a:r>
          </a:p>
          <a:p>
            <a:pPr>
              <a:lnSpc>
                <a:spcPct val="120000"/>
              </a:lnSpc>
            </a:pPr>
            <a:r>
              <a:rPr lang="pl-PL" sz="2600" dirty="0"/>
              <a:t>Wizualizacja danych i </a:t>
            </a:r>
            <a:r>
              <a:rPr lang="pl-PL" sz="2600" dirty="0" err="1"/>
              <a:t>dashborady</a:t>
            </a:r>
            <a:r>
              <a:rPr lang="pl-PL" sz="2600" dirty="0"/>
              <a:t> budują świadomość managerską;</a:t>
            </a:r>
          </a:p>
          <a:p>
            <a:pPr>
              <a:lnSpc>
                <a:spcPct val="120000"/>
              </a:lnSpc>
            </a:pPr>
            <a:r>
              <a:rPr lang="pl-PL" sz="2600" dirty="0">
                <a:solidFill>
                  <a:srgbClr val="1065AB"/>
                </a:solidFill>
              </a:rPr>
              <a:t>Analiza danych </a:t>
            </a:r>
            <a:r>
              <a:rPr lang="pl-PL" sz="2600" dirty="0"/>
              <a:t>wspiera podejmowanie decyzji biznesowych;</a:t>
            </a:r>
          </a:p>
          <a:p>
            <a:pPr>
              <a:lnSpc>
                <a:spcPct val="120000"/>
              </a:lnSpc>
            </a:pPr>
            <a:r>
              <a:rPr lang="pl-PL" sz="2600" dirty="0"/>
              <a:t>Jest wiele form wykresów, należy wiedzieć które stosować do jakich danych;</a:t>
            </a:r>
          </a:p>
          <a:p>
            <a:pPr>
              <a:lnSpc>
                <a:spcPct val="120000"/>
              </a:lnSpc>
            </a:pPr>
            <a:r>
              <a:rPr lang="pl-PL" sz="2600" dirty="0"/>
              <a:t>Wykorzystując analizy można zbudować przewagę konkurencyjną.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Graudina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Grundspenkis</a:t>
            </a:r>
            <a:r>
              <a:rPr lang="pl-PL" sz="1200" dirty="0">
                <a:solidFill>
                  <a:srgbClr val="7F7F7F"/>
                </a:solidFill>
              </a:rPr>
              <a:t>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 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l-PL" sz="2200" kern="0" dirty="0">
                <a:solidFill>
                  <a:srgbClr val="4472C4"/>
                </a:solidFill>
              </a:rPr>
              <a:t>Wykresy i </a:t>
            </a:r>
            <a:r>
              <a:rPr lang="pl-PL" sz="2200" kern="0" dirty="0" err="1">
                <a:solidFill>
                  <a:srgbClr val="4472C4"/>
                </a:solidFill>
              </a:rPr>
              <a:t>dashboardy</a:t>
            </a:r>
            <a:r>
              <a:rPr lang="pl-PL" sz="2200" kern="0" dirty="0">
                <a:solidFill>
                  <a:srgbClr val="4472C4"/>
                </a:solidFill>
              </a:rPr>
              <a:t> </a:t>
            </a:r>
            <a:r>
              <a:rPr lang="pl-PL" sz="2200" kern="0" dirty="0"/>
              <a:t>są przejrzyste i skutecznie ułatwiają zrozumienie danych;</a:t>
            </a:r>
          </a:p>
          <a:p>
            <a:pPr algn="just">
              <a:lnSpc>
                <a:spcPct val="120000"/>
              </a:lnSpc>
            </a:pPr>
            <a:r>
              <a:rPr lang="pl-PL" sz="2200" kern="0" dirty="0">
                <a:solidFill>
                  <a:srgbClr val="4472C4"/>
                </a:solidFill>
              </a:rPr>
              <a:t>Metody wizualizacji </a:t>
            </a:r>
            <a:r>
              <a:rPr lang="pl-PL" sz="2200" kern="0" dirty="0"/>
              <a:t>pomagają analizować dane i przekształcać je w informacje </a:t>
            </a:r>
            <a:br>
              <a:rPr lang="pl-PL" sz="2200" kern="0" dirty="0"/>
            </a:br>
            <a:r>
              <a:rPr lang="pl-PL" sz="2200" kern="0" dirty="0"/>
              <a:t>i wiedzę o biznesie;</a:t>
            </a:r>
          </a:p>
          <a:p>
            <a:pPr algn="just">
              <a:lnSpc>
                <a:spcPct val="120000"/>
              </a:lnSpc>
            </a:pPr>
            <a:r>
              <a:rPr lang="pl-PL" sz="2200" kern="0" dirty="0"/>
              <a:t>Wszystkie rodzaje wizualizacji danych pozwalają na lepsze zrozumienie;</a:t>
            </a:r>
          </a:p>
          <a:p>
            <a:pPr algn="just">
              <a:lnSpc>
                <a:spcPct val="120000"/>
              </a:lnSpc>
            </a:pPr>
            <a:r>
              <a:rPr lang="pl-PL" sz="2200" kern="0" dirty="0"/>
              <a:t>Wizualizacje pozwalają zwrócić uwagę na najważniejsze rzeczy, odchylenia </a:t>
            </a:r>
            <a:br>
              <a:rPr lang="pl-PL" sz="2200" kern="0" dirty="0"/>
            </a:br>
            <a:r>
              <a:rPr lang="pl-PL" sz="2200" kern="0" dirty="0"/>
              <a:t>i trendy;</a:t>
            </a:r>
          </a:p>
          <a:p>
            <a:pPr algn="just">
              <a:lnSpc>
                <a:spcPct val="120000"/>
              </a:lnSpc>
            </a:pPr>
            <a:r>
              <a:rPr lang="pl-PL" sz="2200" kern="0" dirty="0"/>
              <a:t>Prezentowanie danych na wykresach, mapach i </a:t>
            </a:r>
            <a:r>
              <a:rPr lang="pl-PL" sz="2200" kern="0" dirty="0" err="1"/>
              <a:t>dashboardach</a:t>
            </a:r>
            <a:r>
              <a:rPr lang="pl-PL" sz="2200" kern="0" dirty="0"/>
              <a:t> przekształca dane w informacje, co może skutkować zbliżeniem się do wiedzy potrzebnej do podejmowania decyzji biznesowych.</a:t>
            </a:r>
          </a:p>
        </p:txBody>
      </p:sp>
    </p:spTree>
    <p:extLst>
      <p:ext uri="{BB962C8B-B14F-4D97-AF65-F5344CB8AC3E}">
        <p14:creationId xmlns:p14="http://schemas.microsoft.com/office/powerpoint/2010/main" val="1946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 - narzędzia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75118"/>
            <a:ext cx="4868509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Tezel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Koskela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Tzortzopoulos</a:t>
            </a:r>
            <a:r>
              <a:rPr lang="pl-PL" sz="1200" dirty="0">
                <a:solidFill>
                  <a:srgbClr val="7F7F7F"/>
                </a:solidFill>
              </a:rPr>
              <a:t> (2009). The </a:t>
            </a:r>
            <a:r>
              <a:rPr lang="pl-PL" sz="1200" dirty="0" err="1">
                <a:solidFill>
                  <a:srgbClr val="7F7F7F"/>
                </a:solidFill>
              </a:rPr>
              <a:t>functions</a:t>
            </a:r>
            <a:r>
              <a:rPr lang="pl-PL" sz="1200" dirty="0">
                <a:solidFill>
                  <a:srgbClr val="7F7F7F"/>
                </a:solidFill>
              </a:rPr>
              <a:t> of </a:t>
            </a:r>
            <a:r>
              <a:rPr lang="pl-PL" sz="1200" dirty="0" err="1">
                <a:solidFill>
                  <a:srgbClr val="7F7F7F"/>
                </a:solidFill>
              </a:rPr>
              <a:t>visual</a:t>
            </a:r>
            <a:r>
              <a:rPr lang="pl-PL" sz="1200" dirty="0">
                <a:solidFill>
                  <a:srgbClr val="7F7F7F"/>
                </a:solidFill>
              </a:rPr>
              <a:t> management.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36627"/>
              </p:ext>
            </p:extLst>
          </p:nvPr>
        </p:nvGraphicFramePr>
        <p:xfrm>
          <a:off x="228600" y="1520342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49B85C73-374C-208F-8518-E229DEC6016D}"/>
              </a:ext>
            </a:extLst>
          </p:cNvPr>
          <p:cNvSpPr txBox="1"/>
          <p:nvPr/>
        </p:nvSpPr>
        <p:spPr>
          <a:xfrm>
            <a:off x="319087" y="3680930"/>
            <a:ext cx="11553826" cy="223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metody wizualizacji danych rozwijają się wraz z rozwojem technologii, głównie narzędzi BI;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właśnie rozwój BI spopularyzował Dashboardy, które pozwalają użytkownikom analizować i monitorować dane w czasie rzeczywistym.</a:t>
            </a: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06" y="1481668"/>
            <a:ext cx="7873721" cy="5011206"/>
          </a:xfrm>
        </p:spPr>
        <p:txBody>
          <a:bodyPr numCol="2">
            <a:no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l-PL" sz="2200" dirty="0"/>
              <a:t>Istnieje wiele rodzajów wykresów, w tym: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kolumnowe;	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słupkowe;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liniowe;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kołowe;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obszarowe;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giełdowe;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powierzchniowe;</a:t>
            </a:r>
          </a:p>
          <a:p>
            <a:pPr lvl="1" algn="just">
              <a:lnSpc>
                <a:spcPct val="120000"/>
              </a:lnSpc>
            </a:pPr>
            <a:endParaRPr lang="pl-PL" sz="2200" dirty="0"/>
          </a:p>
          <a:p>
            <a:pPr lvl="1" algn="just">
              <a:lnSpc>
                <a:spcPct val="120000"/>
              </a:lnSpc>
            </a:pPr>
            <a:endParaRPr lang="pl-PL" sz="2200" dirty="0"/>
          </a:p>
          <a:p>
            <a:pPr marL="457200" lvl="1" indent="0" algn="just">
              <a:lnSpc>
                <a:spcPct val="120000"/>
              </a:lnSpc>
              <a:spcAft>
                <a:spcPts val="1800"/>
              </a:spcAft>
              <a:buNone/>
            </a:pPr>
            <a:endParaRPr lang="pl-PL" sz="2200" dirty="0"/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pączkowe;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punktowe;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lejkowe;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wykresy rozrzutu;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mapy drzewa, 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histogramy;</a:t>
            </a:r>
          </a:p>
          <a:p>
            <a:pPr lvl="1" algn="just">
              <a:lnSpc>
                <a:spcPct val="120000"/>
              </a:lnSpc>
            </a:pPr>
            <a:r>
              <a:rPr lang="pl-PL" sz="2200" dirty="0"/>
              <a:t>mapy cieplne.</a:t>
            </a:r>
          </a:p>
          <a:p>
            <a:pPr lvl="1" algn="just">
              <a:lnSpc>
                <a:spcPct val="110000"/>
              </a:lnSpc>
            </a:pPr>
            <a:endParaRPr lang="pl-PL" sz="1800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dirty="0"/>
              <a:t>Wybór wykresu powinien być dostosowany do rodzaju analizowanych danych i uwarunkowany potrzebą przeprowadzanej analizy;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dirty="0"/>
              <a:t>Wszystkie rodzaje wizualizacji danych pozwalają na ich lepsze zrozumienie;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Prezentowanie danych na wykresach, mapach i pulpitach nawigacyjnych przekształca dane w informacje, co może skutkować zbliżeniem się do wiedzy potrzebnej do podejmowania decyzji biznesowych.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88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7222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Wykres kolumnowy</a:t>
            </a:r>
            <a:r>
              <a:rPr lang="pl-PL" baseline="0" dirty="0"/>
              <a:t> grupowany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14" y="6492874"/>
            <a:ext cx="4580467" cy="290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456490"/>
              </p:ext>
            </p:extLst>
          </p:nvPr>
        </p:nvGraphicFramePr>
        <p:xfrm>
          <a:off x="8405769" y="486608"/>
          <a:ext cx="3591420" cy="53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64A2583-8C37-1D0A-D796-67A0CBC71395}"/>
              </a:ext>
            </a:extLst>
          </p:cNvPr>
          <p:cNvSpPr txBox="1"/>
          <p:nvPr/>
        </p:nvSpPr>
        <p:spPr>
          <a:xfrm>
            <a:off x="1199998" y="5802165"/>
            <a:ext cx="754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Jak zrobić to w MS Excel: Wstawianie -&gt; Wykres kolumnowy grupowany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2E0EBD4-D64A-40FC-87EC-A611155AC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19133"/>
              </p:ext>
            </p:extLst>
          </p:nvPr>
        </p:nvGraphicFramePr>
        <p:xfrm>
          <a:off x="815009" y="1636909"/>
          <a:ext cx="7288755" cy="387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0F06248-9D4F-EBD9-E6ED-3C5A65625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B55E64D4-F01E-407C-952C-376E614A5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1348</Words>
  <Application>Microsoft Office PowerPoint</Application>
  <PresentationFormat>Widescreen</PresentationFormat>
  <Paragraphs>252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</vt:lpstr>
      <vt:lpstr>Calibri</vt:lpstr>
      <vt:lpstr>Tahoma</vt:lpstr>
      <vt:lpstr>Motyw pakietu Office</vt:lpstr>
      <vt:lpstr>Zaawansowane wykorzystanie arkusza kalkulacyjnego do analizy danych logistycznych</vt:lpstr>
      <vt:lpstr>Agenda</vt:lpstr>
      <vt:lpstr>Wizualizacja danych</vt:lpstr>
      <vt:lpstr>Wizualizacja danych</vt:lpstr>
      <vt:lpstr>Wizualizacja danych - narzędzia</vt:lpstr>
      <vt:lpstr>Wykresy</vt:lpstr>
      <vt:lpstr>Wykresy</vt:lpstr>
      <vt:lpstr>Wykresy</vt:lpstr>
      <vt:lpstr>Wykres kolumnowy grupowany  </vt:lpstr>
      <vt:lpstr>Wykres kolumnowy skumulowany </vt:lpstr>
      <vt:lpstr>Wykres kołowy </vt:lpstr>
      <vt:lpstr>Wykres liniowy</vt:lpstr>
      <vt:lpstr>Wykres giełdowy</vt:lpstr>
      <vt:lpstr>Wykresy</vt:lpstr>
      <vt:lpstr>Wykres radarowy</vt:lpstr>
      <vt:lpstr>Histogram</vt:lpstr>
      <vt:lpstr>Wykres Pareto</vt:lpstr>
      <vt:lpstr>Mapa</vt:lpstr>
      <vt:lpstr>Wykresy kombi</vt:lpstr>
      <vt:lpstr>Dashboard</vt:lpstr>
      <vt:lpstr>Dashboard</vt:lpstr>
      <vt:lpstr>Dashboard – krok po kroku</vt:lpstr>
      <vt:lpstr>Dashboard - zastosowanie</vt:lpstr>
      <vt:lpstr>Dashboard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48</cp:revision>
  <dcterms:created xsi:type="dcterms:W3CDTF">2023-07-06T12:09:08Z</dcterms:created>
  <dcterms:modified xsi:type="dcterms:W3CDTF">2025-10-21T15:10:57Z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