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81" r:id="rId8"/>
    <p:sldId id="284" r:id="rId9"/>
    <p:sldId id="285" r:id="rId10"/>
    <p:sldId id="286" r:id="rId11"/>
    <p:sldId id="283" r:id="rId12"/>
    <p:sldId id="287" r:id="rId13"/>
    <p:sldId id="288" r:id="rId14"/>
    <p:sldId id="289" r:id="rId15"/>
    <p:sldId id="290" r:id="rId16"/>
    <p:sldId id="291" r:id="rId17"/>
    <p:sldId id="292" r:id="rId18"/>
    <p:sldId id="293" r:id="rId19"/>
    <p:sldId id="266" r:id="rId20"/>
    <p:sldId id="294" r:id="rId21"/>
    <p:sldId id="335" r:id="rId22"/>
    <p:sldId id="263" r:id="rId2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EF9C4D-1D0B-6390-B907-7CDF8409E7DB}" v="4" dt="2025-10-16T07:13:32.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83" d="100"/>
          <a:sy n="83" d="100"/>
        </p:scale>
        <p:origin x="60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Toboła" userId="S::atobola_wslonline.onmicrosoft.com#ext#@putpoznanpl.onmicrosoft.com::e1e59dd0-8fb1-4369-89de-9f1b53c22841" providerId="AD" clId="Web-{D3EF9C4D-1D0B-6390-B907-7CDF8409E7DB}"/>
    <pc:docChg chg="modSld">
      <pc:chgData name="Adrianna Toboła" userId="S::atobola_wslonline.onmicrosoft.com#ext#@putpoznanpl.onmicrosoft.com::e1e59dd0-8fb1-4369-89de-9f1b53c22841" providerId="AD" clId="Web-{D3EF9C4D-1D0B-6390-B907-7CDF8409E7DB}" dt="2025-10-16T07:13:30.745" v="0" actId="20577"/>
      <pc:docMkLst>
        <pc:docMk/>
      </pc:docMkLst>
      <pc:sldChg chg="modSp">
        <pc:chgData name="Adrianna Toboła" userId="S::atobola_wslonline.onmicrosoft.com#ext#@putpoznanpl.onmicrosoft.com::e1e59dd0-8fb1-4369-89de-9f1b53c22841" providerId="AD" clId="Web-{D3EF9C4D-1D0B-6390-B907-7CDF8409E7DB}" dt="2025-10-16T07:13:30.745" v="0" actId="20577"/>
        <pc:sldMkLst>
          <pc:docMk/>
          <pc:sldMk cId="2920479427" sldId="256"/>
        </pc:sldMkLst>
        <pc:spChg chg="mod">
          <ac:chgData name="Adrianna Toboła" userId="S::atobola_wslonline.onmicrosoft.com#ext#@putpoznanpl.onmicrosoft.com::e1e59dd0-8fb1-4369-89de-9f1b53c22841" providerId="AD" clId="Web-{D3EF9C4D-1D0B-6390-B907-7CDF8409E7DB}" dt="2025-10-16T07:13:30.745" v="0" actId="20577"/>
          <ac:spMkLst>
            <pc:docMk/>
            <pc:sldMk cId="2920479427" sldId="256"/>
            <ac:spMk id="5" creationId="{9AC256C7-DE57-3D54-E589-F59329555D7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Picture 2">
            <a:extLst>
              <a:ext uri="{FF2B5EF4-FFF2-40B4-BE49-F238E27FC236}">
                <a16:creationId xmlns:a16="http://schemas.microsoft.com/office/drawing/2014/main" id="{321930DF-00CC-C298-DCBB-238484569C3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31430464-A3E2-1D97-8168-2E6E8D7387DF}"/>
              </a:ext>
            </a:extLst>
          </p:cNvPr>
          <p:cNvPicPr>
            <a:picLocks noChangeAspect="1"/>
          </p:cNvPicPr>
          <p:nvPr userDrawn="1"/>
        </p:nvPicPr>
        <p:blipFill>
          <a:blip r:embed="rId9"/>
          <a:stretch>
            <a:fillRect/>
          </a:stretch>
        </p:blipFill>
        <p:spPr>
          <a:xfrm>
            <a:off x="7737729" y="6254980"/>
            <a:ext cx="3695912" cy="531880"/>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lIns="91440" tIns="45720" rIns="91440" bIns="45720" rtlCol="0" anchor="t">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a:ea typeface="Tahoma"/>
                <a:cs typeface="Tahoma"/>
              </a:rPr>
              <a:t> </a:t>
            </a:r>
            <a:r>
              <a:rPr lang="en-US" sz="1800" dirty="0">
                <a:solidFill>
                  <a:schemeClr val="bg1">
                    <a:lumMod val="50000"/>
                  </a:schemeClr>
                </a:solidFill>
                <a:effectLst/>
                <a:latin typeface="Tahoma"/>
                <a:ea typeface="Tahoma"/>
                <a:cs typeface="Tahoma"/>
              </a:rPr>
              <a:t>Business Analytics Skills </a:t>
            </a:r>
            <a:br>
              <a:rPr lang="pl-PL" sz="1800" dirty="0">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a:ea typeface="Tahoma"/>
                <a:cs typeface="Tahoma"/>
              </a:rPr>
              <a:t>for the </a:t>
            </a:r>
            <a:r>
              <a:rPr lang="en-US" dirty="0">
                <a:solidFill>
                  <a:schemeClr val="bg1">
                    <a:lumMod val="50000"/>
                  </a:schemeClr>
                </a:solidFill>
                <a:latin typeface="Tahoma"/>
                <a:ea typeface="Tahoma"/>
                <a:cs typeface="Tahoma"/>
              </a:rPr>
              <a:t>Future-proof</a:t>
            </a:r>
            <a:r>
              <a:rPr lang="en-US" sz="1800" dirty="0">
                <a:solidFill>
                  <a:schemeClr val="bg1">
                    <a:lumMod val="50000"/>
                  </a:schemeClr>
                </a:solidFill>
                <a:effectLst/>
                <a:latin typeface="Tahoma"/>
                <a:ea typeface="Tahoma"/>
                <a:cs typeface="Tahoma"/>
              </a:rPr>
              <a:t> Supply Chains </a:t>
            </a:r>
            <a:endParaRPr lang="pl-PL" dirty="0">
              <a:solidFill>
                <a:schemeClr val="bg1">
                  <a:lumMod val="50000"/>
                </a:schemeClr>
              </a:solidFill>
              <a:latin typeface="Tahoma"/>
              <a:ea typeface="Tahoma"/>
              <a:cs typeface="Tahoma"/>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Machine learning</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Picture 2">
            <a:extLst>
              <a:ext uri="{FF2B5EF4-FFF2-40B4-BE49-F238E27FC236}">
                <a16:creationId xmlns:a16="http://schemas.microsoft.com/office/drawing/2014/main" id="{6F27533A-C19E-B72B-9667-AEF7DBBC6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a:extLst>
              <a:ext uri="{FF2B5EF4-FFF2-40B4-BE49-F238E27FC236}">
                <a16:creationId xmlns:a16="http://schemas.microsoft.com/office/drawing/2014/main" id="{50657DE6-09CC-65F8-4ADA-DC449DAB3164}"/>
              </a:ext>
            </a:extLst>
          </p:cNvPr>
          <p:cNvPicPr>
            <a:picLocks noChangeAspect="1"/>
          </p:cNvPicPr>
          <p:nvPr/>
        </p:nvPicPr>
        <p:blipFill>
          <a:blip r:embed="rId5"/>
          <a:stretch>
            <a:fillRect/>
          </a:stretch>
        </p:blipFill>
        <p:spPr>
          <a:xfrm>
            <a:off x="6360634" y="5789997"/>
            <a:ext cx="4677910" cy="673200"/>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ML data &amp; knowledge pipeline</a:t>
            </a:r>
            <a:endParaRPr lang="pl-PL" dirty="0"/>
          </a:p>
        </p:txBody>
      </p:sp>
      <p:pic>
        <p:nvPicPr>
          <p:cNvPr id="6" name="Picture 5" descr="https://lh7-us.googleusercontent.com/rqKvI50KPsG40GmiTZ7lZjj3ospjcsECo9lBQy9yg7ZEmDdRwwvezmLvYc45qEGxltTsvQ1b7Qb-OmBC5fPRkI3-0yHtwm3E8nOnis3anG-497jcgwbwyukzzSbVivDoxEaFCjJthZm_JuqHMSvgwg"/>
          <p:cNvPicPr/>
          <p:nvPr/>
        </p:nvPicPr>
        <p:blipFill>
          <a:blip r:embed="rId2">
            <a:extLst>
              <a:ext uri="{28A0092B-C50C-407E-A947-70E740481C1C}">
                <a14:useLocalDpi xmlns:a14="http://schemas.microsoft.com/office/drawing/2010/main" val="0"/>
              </a:ext>
            </a:extLst>
          </a:blip>
          <a:srcRect/>
          <a:stretch>
            <a:fillRect/>
          </a:stretch>
        </p:blipFill>
        <p:spPr bwMode="auto">
          <a:xfrm>
            <a:off x="1978105" y="1370539"/>
            <a:ext cx="7296674" cy="4557589"/>
          </a:xfrm>
          <a:prstGeom prst="rect">
            <a:avLst/>
          </a:prstGeom>
          <a:noFill/>
          <a:ln>
            <a:noFill/>
          </a:ln>
        </p:spPr>
      </p:pic>
      <p:sp>
        <p:nvSpPr>
          <p:cNvPr id="3" name="Rectangle 2"/>
          <p:cNvSpPr/>
          <p:nvPr/>
        </p:nvSpPr>
        <p:spPr>
          <a:xfrm>
            <a:off x="3548218" y="5827406"/>
            <a:ext cx="6096000" cy="424732"/>
          </a:xfrm>
          <a:prstGeom prst="rect">
            <a:avLst/>
          </a:prstGeom>
        </p:spPr>
        <p:txBody>
          <a:bodyPr vert="horz" lIns="91440" tIns="45720" rIns="91440" bIns="45720" rtlCol="0">
            <a:normAutofit/>
          </a:bodyPr>
          <a:lstStyle/>
          <a:p>
            <a:pPr>
              <a:lnSpc>
                <a:spcPct val="90000"/>
              </a:lnSpc>
              <a:spcBef>
                <a:spcPts val="1000"/>
              </a:spcBef>
              <a:buClr>
                <a:srgbClr val="015BA6"/>
              </a:buClr>
            </a:pPr>
            <a:r>
              <a:rPr lang="pl-PL" sz="1200" dirty="0">
                <a:solidFill>
                  <a:srgbClr val="7F7F7F"/>
                </a:solidFill>
                <a:latin typeface="Tahoma" panose="020B0604030504040204" pitchFamily="34" charset="0"/>
                <a:ea typeface="Tahoma" panose="020B0604030504040204" pitchFamily="34" charset="0"/>
                <a:cs typeface="Tahoma" panose="020B0604030504040204" pitchFamily="34" charset="0"/>
              </a:rPr>
              <a:t>Figure. The ML data &amp; knowledge pipeline for company </a:t>
            </a:r>
            <a:r>
              <a:rPr lang="pl-PL" sz="1200" dirty="0" err="1">
                <a:solidFill>
                  <a:srgbClr val="7F7F7F"/>
                </a:solidFill>
                <a:latin typeface="Tahoma" panose="020B0604030504040204" pitchFamily="34" charset="0"/>
                <a:ea typeface="Tahoma" panose="020B0604030504040204" pitchFamily="34" charset="0"/>
                <a:cs typeface="Tahoma" panose="020B0604030504040204" pitchFamily="34" charset="0"/>
              </a:rPr>
              <a:t>Equilibrium</a:t>
            </a:r>
            <a:r>
              <a:rPr lang="pl-PL" sz="1200" dirty="0">
                <a:solidFill>
                  <a:srgbClr val="7F7F7F"/>
                </a:solidFill>
                <a:latin typeface="Tahoma" panose="020B0604030504040204" pitchFamily="34" charset="0"/>
                <a:ea typeface="Tahoma" panose="020B0604030504040204" pitchFamily="34" charset="0"/>
                <a:cs typeface="Tahoma" panose="020B0604030504040204" pitchFamily="34" charset="0"/>
              </a:rPr>
              <a:t> AI</a:t>
            </a:r>
            <a:endParaRPr lang="en-GB" sz="1200" dirty="0">
              <a:solidFill>
                <a:srgbClr val="7F7F7F"/>
              </a:solidFill>
              <a:latin typeface="Tahoma" panose="020B0604030504040204" pitchFamily="34" charset="0"/>
              <a:ea typeface="Tahoma" panose="020B0604030504040204" pitchFamily="34" charset="0"/>
              <a:cs typeface="Tahoma" panose="020B0604030504040204" pitchFamily="34" charset="0"/>
            </a:endParaRPr>
          </a:p>
        </p:txBody>
      </p:sp>
      <p:sp>
        <p:nvSpPr>
          <p:cNvPr id="2" name="Symbol zastępczy zawartości 4">
            <a:extLst>
              <a:ext uri="{FF2B5EF4-FFF2-40B4-BE49-F238E27FC236}">
                <a16:creationId xmlns:a16="http://schemas.microsoft.com/office/drawing/2014/main" id="{F89C3002-1BE3-C66A-7627-DE2020CA6329}"/>
              </a:ext>
            </a:extLst>
          </p:cNvPr>
          <p:cNvSpPr txBox="1">
            <a:spLocks/>
          </p:cNvSpPr>
          <p:nvPr/>
        </p:nvSpPr>
        <p:spPr>
          <a:xfrm>
            <a:off x="4804413" y="6151416"/>
            <a:ext cx="4580467" cy="341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https://eqains.com</a:t>
            </a:r>
          </a:p>
        </p:txBody>
      </p:sp>
    </p:spTree>
    <p:extLst>
      <p:ext uri="{BB962C8B-B14F-4D97-AF65-F5344CB8AC3E}">
        <p14:creationId xmlns:p14="http://schemas.microsoft.com/office/powerpoint/2010/main" val="50173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ML data &amp; knowledge pipeline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Key Element: ML models are crucial in deriving conclusions about business processes in data analytics.</a:t>
            </a:r>
          </a:p>
          <a:p>
            <a:r>
              <a:rPr lang="en-GB" sz="1800" dirty="0"/>
              <a:t>Tackling Specific SC Problems: To address specific supply chain (SC) issues, both the architecture for general-purpose business intelligence applications and ML models need refinement.</a:t>
            </a:r>
          </a:p>
          <a:p>
            <a:r>
              <a:rPr lang="en-GB" sz="1800" dirty="0"/>
              <a:t>Equilibrium AI's Solution: Equilibrium AI developed an AI &amp; ML platform to transform supply chain operations, enhance operational efficiency, improve decision-making, and achieve corporate objectives.</a:t>
            </a:r>
          </a:p>
          <a:p>
            <a:r>
              <a:rPr lang="en-GB" sz="1800" dirty="0"/>
              <a:t>Overview: Equilibrium AI's ML data &amp; knowledge pipeline involves backend and frontend operations to create value for users.</a:t>
            </a:r>
          </a:p>
          <a:p>
            <a:r>
              <a:rPr lang="en-GB" sz="1800" dirty="0"/>
              <a:t>Data Extraction: Data is sourced from databases, enterprise resource planning systems, applications, flat files, and web/internet sources.</a:t>
            </a:r>
          </a:p>
          <a:p>
            <a:r>
              <a:rPr lang="en-GB" sz="1800" dirty="0"/>
              <a:t>Data Loaders: </a:t>
            </a:r>
            <a:r>
              <a:rPr lang="en-GB" sz="1800" dirty="0" err="1"/>
              <a:t>Preprogrammed</a:t>
            </a:r>
            <a:r>
              <a:rPr lang="en-GB" sz="1800" dirty="0"/>
              <a:t> data loaders clean and </a:t>
            </a:r>
            <a:r>
              <a:rPr lang="en-GB" sz="1800" dirty="0" err="1"/>
              <a:t>preprocess</a:t>
            </a:r>
            <a:r>
              <a:rPr lang="en-GB" sz="1800" dirty="0"/>
              <a:t> data from various sources.</a:t>
            </a:r>
          </a:p>
          <a:p>
            <a:endParaRPr lang="en-GB" sz="1800" dirty="0"/>
          </a:p>
        </p:txBody>
      </p:sp>
    </p:spTree>
    <p:extLst>
      <p:ext uri="{BB962C8B-B14F-4D97-AF65-F5344CB8AC3E}">
        <p14:creationId xmlns:p14="http://schemas.microsoft.com/office/powerpoint/2010/main" val="347097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ML data &amp; knowledge pipeline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err="1"/>
              <a:t>Preprocessing</a:t>
            </a:r>
            <a:r>
              <a:rPr lang="en-GB" sz="1800" dirty="0"/>
              <a:t> Steps: Checking for wrong inputs, non-logical values, outliers, and merging external factors with internal data.</a:t>
            </a:r>
          </a:p>
          <a:p>
            <a:r>
              <a:rPr lang="en-GB" sz="1800" dirty="0"/>
              <a:t>Importance of External Factors: External factors such as weather data, consumer price index, and demographic characteristics enrich the dataset for ML models.</a:t>
            </a:r>
            <a:endParaRPr lang="sr-Latn-RS" sz="1800" dirty="0"/>
          </a:p>
          <a:p>
            <a:r>
              <a:rPr lang="en-GB" sz="1800" dirty="0" err="1"/>
              <a:t>Preprocessed</a:t>
            </a:r>
            <a:r>
              <a:rPr lang="en-GB" sz="1800" dirty="0"/>
              <a:t> Data: After </a:t>
            </a:r>
            <a:r>
              <a:rPr lang="en-GB" sz="1800" dirty="0" err="1"/>
              <a:t>preprocessing</a:t>
            </a:r>
            <a:r>
              <a:rPr lang="en-GB" sz="1800" dirty="0"/>
              <a:t>, data undergoes signal detection, noise removal, feature engineering, and division into train and test sets.</a:t>
            </a:r>
          </a:p>
          <a:p>
            <a:r>
              <a:rPr lang="en-GB" sz="1800" dirty="0"/>
              <a:t>Output: The output stage involves data visualization, ML &amp; AI development, and data sharing, sometimes without ML model application for reporting purposes.</a:t>
            </a:r>
          </a:p>
          <a:p>
            <a:r>
              <a:rPr lang="en-GB" sz="1800" dirty="0"/>
              <a:t>Impact: ML models and insights derived from the pipeline contribute to informed decision-making and organizational success in supply chain operations.</a:t>
            </a:r>
          </a:p>
          <a:p>
            <a:endParaRPr lang="en-GB" sz="1800" dirty="0"/>
          </a:p>
        </p:txBody>
      </p:sp>
    </p:spTree>
    <p:extLst>
      <p:ext uri="{BB962C8B-B14F-4D97-AF65-F5344CB8AC3E}">
        <p14:creationId xmlns:p14="http://schemas.microsoft.com/office/powerpoint/2010/main" val="2750502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ML data &amp; knowledge pipeline</a:t>
            </a:r>
            <a:endParaRPr lang="pl-PL"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1708" y="1127441"/>
            <a:ext cx="8213123" cy="4853229"/>
          </a:xfrm>
          <a:prstGeom prst="rect">
            <a:avLst/>
          </a:prstGeom>
          <a:noFill/>
          <a:ln>
            <a:noFill/>
          </a:ln>
        </p:spPr>
      </p:pic>
      <p:sp>
        <p:nvSpPr>
          <p:cNvPr id="3" name="Rectangle 2"/>
          <p:cNvSpPr/>
          <p:nvPr/>
        </p:nvSpPr>
        <p:spPr>
          <a:xfrm>
            <a:off x="3838831" y="5980670"/>
            <a:ext cx="6096000" cy="258532"/>
          </a:xfrm>
          <a:prstGeom prst="rect">
            <a:avLst/>
          </a:prstGeom>
        </p:spPr>
        <p:txBody>
          <a:bodyPr vert="horz" lIns="91440" tIns="45720" rIns="91440" bIns="45720" rtlCol="0">
            <a:normAutofit/>
          </a:bodyPr>
          <a:lstStyle/>
          <a:p>
            <a:pPr>
              <a:lnSpc>
                <a:spcPct val="90000"/>
              </a:lnSpc>
              <a:spcBef>
                <a:spcPts val="1000"/>
              </a:spcBef>
              <a:buClr>
                <a:srgbClr val="015BA6"/>
              </a:buClr>
            </a:pPr>
            <a:r>
              <a:rPr lang="pl-PL" sz="1200" dirty="0">
                <a:solidFill>
                  <a:srgbClr val="7F7F7F"/>
                </a:solidFill>
                <a:latin typeface="Tahoma" panose="020B0604030504040204" pitchFamily="34" charset="0"/>
                <a:ea typeface="Tahoma" panose="020B0604030504040204" pitchFamily="34" charset="0"/>
                <a:cs typeface="Tahoma" panose="020B0604030504040204" pitchFamily="34" charset="0"/>
              </a:rPr>
              <a:t>Figure. The typical visualization part of ML platform in </a:t>
            </a:r>
            <a:r>
              <a:rPr lang="pl-PL" sz="1200" dirty="0" err="1">
                <a:solidFill>
                  <a:srgbClr val="7F7F7F"/>
                </a:solidFill>
                <a:latin typeface="Tahoma" panose="020B0604030504040204" pitchFamily="34" charset="0"/>
                <a:ea typeface="Tahoma" panose="020B0604030504040204" pitchFamily="34" charset="0"/>
                <a:cs typeface="Tahoma" panose="020B0604030504040204" pitchFamily="34" charset="0"/>
              </a:rPr>
              <a:t>SCs</a:t>
            </a:r>
            <a:r>
              <a:rPr lang="pl-PL" sz="1200" dirty="0">
                <a:solidFill>
                  <a:srgbClr val="7F7F7F"/>
                </a:solidFill>
                <a:latin typeface="Tahoma" panose="020B0604030504040204" pitchFamily="34" charset="0"/>
                <a:ea typeface="Tahoma" panose="020B0604030504040204" pitchFamily="34" charset="0"/>
                <a:cs typeface="Tahoma" panose="020B0604030504040204" pitchFamily="34" charset="0"/>
              </a:rPr>
              <a:t>.</a:t>
            </a:r>
            <a:endParaRPr lang="en-GB" sz="1200" dirty="0">
              <a:solidFill>
                <a:srgbClr val="7F7F7F"/>
              </a:solidFill>
              <a:latin typeface="Tahoma" panose="020B0604030504040204" pitchFamily="34" charset="0"/>
              <a:ea typeface="Tahoma" panose="020B0604030504040204" pitchFamily="34" charset="0"/>
              <a:cs typeface="Tahoma" panose="020B0604030504040204" pitchFamily="34" charset="0"/>
            </a:endParaRPr>
          </a:p>
        </p:txBody>
      </p:sp>
      <p:sp>
        <p:nvSpPr>
          <p:cNvPr id="2" name="Symbol zastępczy zawartości 4">
            <a:extLst>
              <a:ext uri="{FF2B5EF4-FFF2-40B4-BE49-F238E27FC236}">
                <a16:creationId xmlns:a16="http://schemas.microsoft.com/office/drawing/2014/main" id="{6F98B001-3A24-22E5-B595-8446E4230AEA}"/>
              </a:ext>
            </a:extLst>
          </p:cNvPr>
          <p:cNvSpPr txBox="1">
            <a:spLocks/>
          </p:cNvSpPr>
          <p:nvPr/>
        </p:nvSpPr>
        <p:spPr>
          <a:xfrm>
            <a:off x="4798674" y="6265677"/>
            <a:ext cx="2276382" cy="477308"/>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Equilibrium</a:t>
            </a:r>
            <a:r>
              <a:rPr lang="pl-PL" dirty="0"/>
              <a:t> AI (n.dd.)</a:t>
            </a:r>
          </a:p>
        </p:txBody>
      </p:sp>
    </p:spTree>
    <p:extLst>
      <p:ext uri="{BB962C8B-B14F-4D97-AF65-F5344CB8AC3E}">
        <p14:creationId xmlns:p14="http://schemas.microsoft.com/office/powerpoint/2010/main" val="3506908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ML and SC business data</a:t>
            </a:r>
            <a:endParaRPr lang="pl-PL" dirty="0"/>
          </a:p>
        </p:txBody>
      </p:sp>
      <p:sp>
        <p:nvSpPr>
          <p:cNvPr id="3" name="Rectangle 2"/>
          <p:cNvSpPr/>
          <p:nvPr/>
        </p:nvSpPr>
        <p:spPr>
          <a:xfrm>
            <a:off x="2888865" y="5964195"/>
            <a:ext cx="6096000" cy="424732"/>
          </a:xfrm>
          <a:prstGeom prst="rect">
            <a:avLst/>
          </a:prstGeom>
        </p:spPr>
        <p:txBody>
          <a:bodyPr vert="horz" lIns="91440" tIns="45720" rIns="91440" bIns="45720" rtlCol="0">
            <a:normAutofit/>
          </a:bodyPr>
          <a:lstStyle/>
          <a:p>
            <a:pPr algn="ctr">
              <a:lnSpc>
                <a:spcPct val="90000"/>
              </a:lnSpc>
              <a:spcBef>
                <a:spcPts val="1000"/>
              </a:spcBef>
              <a:buClr>
                <a:srgbClr val="015BA6"/>
              </a:buClr>
            </a:pPr>
            <a:r>
              <a:rPr lang="pl-PL" sz="1200" dirty="0">
                <a:solidFill>
                  <a:srgbClr val="7F7F7F"/>
                </a:solidFill>
                <a:latin typeface="Tahoma" panose="020B0604030504040204" pitchFamily="34" charset="0"/>
                <a:ea typeface="Tahoma" panose="020B0604030504040204" pitchFamily="34" charset="0"/>
                <a:cs typeface="Tahoma" panose="020B0604030504040204" pitchFamily="34" charset="0"/>
              </a:rPr>
              <a:t>Figure. Statistical characteristics of products in the food supply chain (summarized for all products).</a:t>
            </a:r>
            <a:endParaRPr lang="en-GB" sz="1200" dirty="0">
              <a:solidFill>
                <a:srgbClr val="7F7F7F"/>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C:\Users\Logistika\Desktop\draftovi\Feature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897" y="1135679"/>
            <a:ext cx="8204886" cy="4828516"/>
          </a:xfrm>
          <a:prstGeom prst="rect">
            <a:avLst/>
          </a:prstGeom>
          <a:noFill/>
          <a:ln>
            <a:noFill/>
          </a:ln>
        </p:spPr>
      </p:pic>
      <p:sp>
        <p:nvSpPr>
          <p:cNvPr id="2" name="Symbol zastępczy zawartości 4">
            <a:extLst>
              <a:ext uri="{FF2B5EF4-FFF2-40B4-BE49-F238E27FC236}">
                <a16:creationId xmlns:a16="http://schemas.microsoft.com/office/drawing/2014/main" id="{7E91C547-A776-F441-2E72-C01A4E9F8C9B}"/>
              </a:ext>
            </a:extLst>
          </p:cNvPr>
          <p:cNvSpPr txBox="1">
            <a:spLocks/>
          </p:cNvSpPr>
          <p:nvPr/>
        </p:nvSpPr>
        <p:spPr>
          <a:xfrm>
            <a:off x="5205074" y="6388927"/>
            <a:ext cx="2276382" cy="477308"/>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Authors</a:t>
            </a:r>
            <a:endParaRPr lang="pl-PL" dirty="0"/>
          </a:p>
        </p:txBody>
      </p:sp>
    </p:spTree>
    <p:extLst>
      <p:ext uri="{BB962C8B-B14F-4D97-AF65-F5344CB8AC3E}">
        <p14:creationId xmlns:p14="http://schemas.microsoft.com/office/powerpoint/2010/main" val="991268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ML </a:t>
            </a:r>
            <a:r>
              <a:rPr lang="sr-Latn-RS" dirty="0"/>
              <a:t>for</a:t>
            </a:r>
            <a:r>
              <a:rPr lang="en-GB" dirty="0"/>
              <a:t> SC business </a:t>
            </a:r>
            <a:r>
              <a:rPr lang="sr-Latn-RS" dirty="0"/>
              <a:t>problem</a:t>
            </a:r>
            <a:endParaRPr lang="pl-PL" dirty="0"/>
          </a:p>
        </p:txBody>
      </p:sp>
      <p:pic>
        <p:nvPicPr>
          <p:cNvPr id="2" name="Picture 1"/>
          <p:cNvPicPr>
            <a:picLocks noChangeAspect="1"/>
          </p:cNvPicPr>
          <p:nvPr/>
        </p:nvPicPr>
        <p:blipFill>
          <a:blip r:embed="rId2"/>
          <a:stretch>
            <a:fillRect/>
          </a:stretch>
        </p:blipFill>
        <p:spPr>
          <a:xfrm>
            <a:off x="1160377" y="1219141"/>
            <a:ext cx="9344025" cy="4943475"/>
          </a:xfrm>
          <a:prstGeom prst="rect">
            <a:avLst/>
          </a:prstGeom>
        </p:spPr>
      </p:pic>
    </p:spTree>
    <p:extLst>
      <p:ext uri="{BB962C8B-B14F-4D97-AF65-F5344CB8AC3E}">
        <p14:creationId xmlns:p14="http://schemas.microsoft.com/office/powerpoint/2010/main" val="3124027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vert="horz" lIns="91440" tIns="45720" rIns="91440" bIns="45720" rtlCol="0" anchor="t">
            <a:normAutofit/>
          </a:bodyPr>
          <a:lstStyle/>
          <a:p>
            <a:pPr algn="just"/>
            <a:r>
              <a:rPr lang="en-GB" sz="1800" dirty="0">
                <a:ea typeface="Calibri" panose="020F0502020204030204" pitchFamily="34" charset="0"/>
                <a:cs typeface="Times New Roman" panose="02020603050405020304" pitchFamily="18" charset="0"/>
              </a:rPr>
              <a:t>The integration of machine learning (ML) into business intelligence (BI) processes revolutionizes data-driven decision-making. </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Equilibrium AI's AI &amp; ML platform transforms supply chain operations by enhancing efficiency and decision-making. </a:t>
            </a:r>
            <a:endParaRPr lang="sr-Latn-RS" sz="1800" dirty="0">
              <a:ea typeface="Calibri" panose="020F0502020204030204" pitchFamily="34" charset="0"/>
              <a:cs typeface="Times New Roman" panose="02020603050405020304" pitchFamily="18" charset="0"/>
            </a:endParaRPr>
          </a:p>
          <a:p>
            <a:pPr algn="just"/>
            <a:r>
              <a:rPr lang="en-GB" sz="1800" dirty="0">
                <a:latin typeface="Tahoma"/>
                <a:ea typeface="Calibri"/>
                <a:cs typeface="Times New Roman"/>
              </a:rPr>
              <a:t>Data preprocessing, including data extraction and cleaning, is crucial for ML model effectiveness. </a:t>
            </a:r>
            <a:endParaRPr lang="sr-Latn-RS" sz="1800" dirty="0">
              <a:latin typeface="Tahoma"/>
              <a:ea typeface="Calibri"/>
              <a:cs typeface="Times New Roman"/>
            </a:endParaRPr>
          </a:p>
          <a:p>
            <a:pPr algn="just"/>
            <a:r>
              <a:rPr lang="en-GB" sz="1800" dirty="0">
                <a:ea typeface="Calibri" panose="020F0502020204030204" pitchFamily="34" charset="0"/>
                <a:cs typeface="Times New Roman" panose="02020603050405020304" pitchFamily="18" charset="0"/>
              </a:rPr>
              <a:t>External factors enrich datasets for ML models, contributing to more accurate insights. </a:t>
            </a:r>
            <a:endParaRPr lang="sr-Latn-RS" sz="1800" dirty="0">
              <a:ea typeface="Calibri" panose="020F0502020204030204" pitchFamily="34" charset="0"/>
              <a:cs typeface="Times New Roman" panose="02020603050405020304" pitchFamily="18" charset="0"/>
            </a:endParaRPr>
          </a:p>
          <a:p>
            <a:pPr algn="just"/>
            <a:r>
              <a:rPr lang="en-GB" sz="1800" dirty="0">
                <a:latin typeface="Tahoma"/>
                <a:ea typeface="Tahoma"/>
                <a:cs typeface="Tahoma"/>
              </a:rPr>
              <a:t>Feature engineering, including the selection and transformation of variables, significantly impacts the predictive power of ML models in BI.</a:t>
            </a:r>
            <a:endParaRPr lang="en-GB" sz="1800" dirty="0">
              <a:effectLst/>
              <a:latin typeface="Tahoma"/>
              <a:ea typeface="Calibri"/>
              <a:cs typeface="Times New Roman"/>
            </a:endParaRPr>
          </a:p>
        </p:txBody>
      </p:sp>
    </p:spTree>
    <p:extLst>
      <p:ext uri="{BB962C8B-B14F-4D97-AF65-F5344CB8AC3E}">
        <p14:creationId xmlns:p14="http://schemas.microsoft.com/office/powerpoint/2010/main" val="329829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91CA0-3052-6A69-B68E-332CEED95A0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699F12E-DA83-9FA1-5148-CDC4D71FC429}"/>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1BA74302-D0BA-352F-C774-3AF53A73A2CB}"/>
              </a:ext>
            </a:extLst>
          </p:cNvPr>
          <p:cNvSpPr>
            <a:spLocks noGrp="1"/>
          </p:cNvSpPr>
          <p:nvPr>
            <p:ph idx="1"/>
          </p:nvPr>
        </p:nvSpPr>
        <p:spPr>
          <a:xfrm>
            <a:off x="1244600" y="1842559"/>
            <a:ext cx="10298651" cy="3626908"/>
          </a:xfrm>
          <a:solidFill>
            <a:schemeClr val="bg1">
              <a:lumMod val="95000"/>
            </a:schemeClr>
          </a:solidFill>
        </p:spPr>
        <p:txBody>
          <a:bodyPr vert="horz" lIns="91440" tIns="45720" rIns="91440" bIns="45720" rtlCol="0" anchor="t">
            <a:normAutofit/>
          </a:bodyPr>
          <a:lstStyle/>
          <a:p>
            <a:pPr algn="just"/>
            <a:r>
              <a:rPr lang="en-GB" sz="1800">
                <a:latin typeface="Tahoma"/>
                <a:ea typeface="Tahoma"/>
                <a:cs typeface="Tahoma"/>
              </a:rPr>
              <a:t>Automated ML (</a:t>
            </a:r>
            <a:r>
              <a:rPr lang="en-GB" sz="1800" err="1">
                <a:latin typeface="Tahoma"/>
                <a:ea typeface="Tahoma"/>
                <a:cs typeface="Tahoma"/>
              </a:rPr>
              <a:t>AutoML</a:t>
            </a:r>
            <a:r>
              <a:rPr lang="en-GB" sz="1800">
                <a:latin typeface="Tahoma"/>
                <a:ea typeface="Tahoma"/>
                <a:cs typeface="Tahoma"/>
              </a:rPr>
              <a:t>) solutions streamline model selection and hyperparameter tuning, making advanced analytics more accessible.</a:t>
            </a:r>
            <a:endParaRPr lang="sr-Latn-RS" sz="1800">
              <a:latin typeface="Tahoma"/>
              <a:ea typeface="Tahoma"/>
              <a:cs typeface="Tahoma"/>
            </a:endParaRPr>
          </a:p>
          <a:p>
            <a:pPr algn="just"/>
            <a:r>
              <a:rPr lang="en-GB" sz="1800">
                <a:latin typeface="Tahoma"/>
                <a:ea typeface="Tahoma"/>
                <a:cs typeface="Tahoma"/>
              </a:rPr>
              <a:t>Real-time data processing and predictive analytics enhance supply chain resilience by identifying potential disruptions before they occur.</a:t>
            </a:r>
            <a:endParaRPr lang="sr-Latn-RS">
              <a:latin typeface="Tahoma"/>
              <a:ea typeface="Tahoma"/>
              <a:cs typeface="Tahoma"/>
            </a:endParaRPr>
          </a:p>
          <a:p>
            <a:pPr algn="just"/>
            <a:r>
              <a:rPr lang="en-GB" sz="1800" dirty="0">
                <a:latin typeface="Tahoma"/>
                <a:ea typeface="Tahoma"/>
                <a:cs typeface="Tahoma"/>
              </a:rPr>
              <a:t>Explainability and interpretability of ML models are essential for gaining stakeholder trust and ensuring regulatory compliance.</a:t>
            </a:r>
            <a:endParaRPr lang="sr-Latn-RS" dirty="0">
              <a:latin typeface="Tahoma"/>
              <a:ea typeface="Tahoma"/>
              <a:cs typeface="Tahoma"/>
            </a:endParaRPr>
          </a:p>
          <a:p>
            <a:pPr algn="just"/>
            <a:r>
              <a:rPr lang="en-GB" sz="1800" dirty="0">
                <a:latin typeface="Tahoma"/>
                <a:ea typeface="Tahoma"/>
                <a:cs typeface="Tahoma"/>
              </a:rPr>
              <a:t>Cloud-based AI &amp; ML solutions enable scalability and integration across multiple supply chain touchpoints.</a:t>
            </a:r>
            <a:endParaRPr lang="en-GB" dirty="0">
              <a:latin typeface="Tahoma"/>
              <a:ea typeface="Tahoma"/>
              <a:cs typeface="Tahoma"/>
            </a:endParaRPr>
          </a:p>
          <a:p>
            <a:pPr algn="just"/>
            <a:r>
              <a:rPr lang="en-GB" sz="1800" dirty="0">
                <a:ea typeface="Calibri" panose="020F0502020204030204" pitchFamily="34" charset="0"/>
                <a:cs typeface="Times New Roman" panose="02020603050405020304" pitchFamily="18" charset="0"/>
              </a:rPr>
              <a:t>Ultimately, ML models and insights derived from data analytics empower informed decision-making and drive organizational success in supply chain operations.</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786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a:t>
            </a:r>
            <a:r>
              <a:rPr lang="pl-PL" sz="4000" b="0" dirty="0" err="1">
                <a:solidFill>
                  <a:schemeClr val="tx1"/>
                </a:solidFill>
              </a:rPr>
              <a:t>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What is machine learning?</a:t>
            </a:r>
            <a:endParaRPr lang="sr-Latn-RS" sz="2000" dirty="0"/>
          </a:p>
          <a:p>
            <a:r>
              <a:rPr lang="en-GB" sz="2000" dirty="0"/>
              <a:t>Foundations and theoretical assumptions of ML</a:t>
            </a:r>
            <a:endParaRPr lang="sr-Latn-RS" sz="2000" dirty="0"/>
          </a:p>
          <a:p>
            <a:r>
              <a:rPr lang="en-GB" sz="2000" dirty="0"/>
              <a:t>Business intelligence and ML in SCs</a:t>
            </a:r>
            <a:endParaRPr lang="sr-Latn-RS" sz="2000" dirty="0"/>
          </a:p>
          <a:p>
            <a:r>
              <a:rPr lang="en-GB" sz="2000" dirty="0"/>
              <a:t>ML and SC business data</a:t>
            </a:r>
            <a:endParaRPr lang="sr-Latn-RS" sz="2000" dirty="0"/>
          </a:p>
          <a:p>
            <a:r>
              <a:rPr lang="sr-Latn-RS" sz="2000" dirty="0"/>
              <a:t>ML for SC business problem</a:t>
            </a:r>
          </a:p>
          <a:p>
            <a:endParaRPr lang="sr-Latn-RS" sz="20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What is machine learning?</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en-GB" sz="2400" dirty="0"/>
              <a:t>Machine learning is a subset of artificial intelligence (AI) that involves the development of algorithms and statistical models that enable computers to perform tasks without being explicitly programmed for those tasks. The primary goal of machine learning is to enable computers to learn from data and improve their performance over time without human intervention.</a:t>
            </a:r>
            <a:endParaRPr lang="sr-Latn-RS" sz="2400" dirty="0"/>
          </a:p>
          <a:p>
            <a:pPr algn="just"/>
            <a:endParaRPr lang="sr-Latn-RS" sz="2400" dirty="0"/>
          </a:p>
          <a:p>
            <a:pPr algn="just"/>
            <a:r>
              <a:rPr lang="en-GB" sz="2400" dirty="0"/>
              <a:t>ML arises from this question: could a computer go beyond "what we know how to order it to perform" and learn on its own how to perform a specified task? Could a computer surprise us? Rather than programmers crafting data-processing rules by hand, could a computer automatically learn these rules by looking at data?</a:t>
            </a:r>
            <a:endParaRPr lang="pl-PL" sz="2400" dirty="0"/>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What is machine learning?</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735" y="2294238"/>
            <a:ext cx="4886325" cy="3067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017597" y="5578010"/>
            <a:ext cx="5017336" cy="258532"/>
          </a:xfrm>
          <a:prstGeom prst="rect">
            <a:avLst/>
          </a:prstGeom>
        </p:spPr>
        <p:txBody>
          <a:bodyPr vert="horz" lIns="91440" tIns="45720" rIns="91440" bIns="45720" rtlCol="0">
            <a:normAutofit/>
          </a:bodyPr>
          <a:lstStyle/>
          <a:p>
            <a:pPr>
              <a:lnSpc>
                <a:spcPct val="90000"/>
              </a:lnSpc>
              <a:spcBef>
                <a:spcPts val="1000"/>
              </a:spcBef>
              <a:buClr>
                <a:srgbClr val="015BA6"/>
              </a:buClr>
              <a:buFont typeface="Arial" panose="020B0604020202020204" pitchFamily="34" charset="0"/>
              <a:buNone/>
            </a:pPr>
            <a:r>
              <a:rPr lang="en-GB" sz="1200" dirty="0">
                <a:solidFill>
                  <a:srgbClr val="7F7F7F"/>
                </a:solidFill>
                <a:latin typeface="Tahoma" panose="020B0604030504040204" pitchFamily="34" charset="0"/>
                <a:ea typeface="Tahoma" panose="020B0604030504040204" pitchFamily="34" charset="0"/>
                <a:cs typeface="Tahoma" panose="020B0604030504040204" pitchFamily="34" charset="0"/>
              </a:rPr>
              <a:t>Figure</a:t>
            </a:r>
            <a:r>
              <a:rPr lang="sr-Latn-RS" sz="1200" dirty="0">
                <a:solidFill>
                  <a:srgbClr val="7F7F7F"/>
                </a:solidFill>
                <a:latin typeface="Tahoma" panose="020B0604030504040204" pitchFamily="34" charset="0"/>
                <a:ea typeface="Tahoma" panose="020B0604030504040204" pitchFamily="34" charset="0"/>
                <a:cs typeface="Tahoma" panose="020B0604030504040204" pitchFamily="34" charset="0"/>
              </a:rPr>
              <a:t>.</a:t>
            </a:r>
            <a:r>
              <a:rPr lang="en-GB" sz="1200" dirty="0">
                <a:solidFill>
                  <a:srgbClr val="7F7F7F"/>
                </a:solidFill>
                <a:latin typeface="Tahoma" panose="020B0604030504040204" pitchFamily="34" charset="0"/>
                <a:ea typeface="Tahoma" panose="020B0604030504040204" pitchFamily="34" charset="0"/>
                <a:cs typeface="Tahoma" panose="020B0604030504040204" pitchFamily="34" charset="0"/>
              </a:rPr>
              <a:t> The classical programing vs. machine learning system training</a:t>
            </a:r>
          </a:p>
        </p:txBody>
      </p:sp>
      <p:sp>
        <p:nvSpPr>
          <p:cNvPr id="5" name="Symbol zastępczy zawartości 4">
            <a:extLst>
              <a:ext uri="{FF2B5EF4-FFF2-40B4-BE49-F238E27FC236}">
                <a16:creationId xmlns:a16="http://schemas.microsoft.com/office/drawing/2014/main" id="{F55EA296-573B-6E25-ECC5-EA925939E7EC}"/>
              </a:ext>
            </a:extLst>
          </p:cNvPr>
          <p:cNvSpPr txBox="1">
            <a:spLocks/>
          </p:cNvSpPr>
          <p:nvPr/>
        </p:nvSpPr>
        <p:spPr>
          <a:xfrm>
            <a:off x="5385569" y="5832400"/>
            <a:ext cx="4580467" cy="341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Chollet</a:t>
            </a:r>
            <a:r>
              <a:rPr lang="pl-PL" sz="1200" dirty="0">
                <a:solidFill>
                  <a:srgbClr val="7F7F7F"/>
                </a:solidFill>
              </a:rPr>
              <a:t> (2021)</a:t>
            </a:r>
          </a:p>
        </p:txBody>
      </p:sp>
    </p:spTree>
    <p:extLst>
      <p:ext uri="{BB962C8B-B14F-4D97-AF65-F5344CB8AC3E}">
        <p14:creationId xmlns:p14="http://schemas.microsoft.com/office/powerpoint/2010/main" val="1021420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Foundations and theoretical assumptions of ML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Machine learning's integration into business intelligence (BI) has transformed decision-making.</a:t>
            </a:r>
            <a:endParaRPr lang="sr-Latn-RS" sz="1800" dirty="0"/>
          </a:p>
          <a:p>
            <a:r>
              <a:rPr lang="en-GB" sz="1800" dirty="0"/>
              <a:t>ML rooted in mathematics, especially statistics.</a:t>
            </a:r>
          </a:p>
          <a:p>
            <a:r>
              <a:rPr lang="en-GB" sz="1800" dirty="0"/>
              <a:t>Ongoing debate: Is ML its field or part of statistics?</a:t>
            </a:r>
          </a:p>
          <a:p>
            <a:r>
              <a:rPr lang="en-GB" sz="1800" dirty="0"/>
              <a:t>ML algorithms often operate beyond traditional mathematical boundaries.</a:t>
            </a:r>
          </a:p>
          <a:p>
            <a:r>
              <a:rPr lang="en-GB" sz="1800" dirty="0"/>
              <a:t>ML vital in BI for data </a:t>
            </a:r>
            <a:r>
              <a:rPr lang="en-GB" sz="1800" dirty="0" err="1"/>
              <a:t>preprocessing</a:t>
            </a:r>
            <a:r>
              <a:rPr lang="en-GB" sz="1800" dirty="0"/>
              <a:t>, mining, and applying insights.</a:t>
            </a:r>
          </a:p>
          <a:p>
            <a:r>
              <a:rPr lang="en-GB" sz="1800" dirty="0"/>
              <a:t>ML enhances decision-making in organizations.</a:t>
            </a:r>
          </a:p>
          <a:p>
            <a:r>
              <a:rPr lang="en-GB" sz="1800" dirty="0"/>
              <a:t>Integration of ML into BI workflows for actionable insights.</a:t>
            </a:r>
          </a:p>
          <a:p>
            <a:r>
              <a:rPr lang="en-GB" sz="1800" dirty="0"/>
              <a:t>Bridging mathematics and practice in ML for effective BI.</a:t>
            </a:r>
          </a:p>
          <a:p>
            <a:r>
              <a:rPr lang="en-GB" sz="1800" dirty="0"/>
              <a:t>Strategies for optimizing ML algorithms for real-world BI applications.</a:t>
            </a:r>
          </a:p>
          <a:p>
            <a:r>
              <a:rPr lang="en-GB" sz="1800" dirty="0"/>
              <a:t>Importance of using ML outputs in decision-making.</a:t>
            </a:r>
          </a:p>
        </p:txBody>
      </p:sp>
    </p:spTree>
    <p:extLst>
      <p:ext uri="{BB962C8B-B14F-4D97-AF65-F5344CB8AC3E}">
        <p14:creationId xmlns:p14="http://schemas.microsoft.com/office/powerpoint/2010/main" val="354984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Business intelligence and ML in SCs</a:t>
            </a:r>
            <a:endParaRPr lang="pl-PL" dirty="0"/>
          </a:p>
        </p:txBody>
      </p:sp>
      <p:pic>
        <p:nvPicPr>
          <p:cNvPr id="6" name="image15.png" descr="A chart of different types of software&#10;&#10;Description automatically generated with medium confidence"/>
          <p:cNvPicPr/>
          <p:nvPr/>
        </p:nvPicPr>
        <p:blipFill>
          <a:blip r:embed="rId2"/>
          <a:srcRect/>
          <a:stretch>
            <a:fillRect/>
          </a:stretch>
        </p:blipFill>
        <p:spPr>
          <a:xfrm>
            <a:off x="2411574" y="1636934"/>
            <a:ext cx="7012511" cy="4384925"/>
          </a:xfrm>
          <a:prstGeom prst="rect">
            <a:avLst/>
          </a:prstGeom>
          <a:ln/>
        </p:spPr>
      </p:pic>
      <p:sp>
        <p:nvSpPr>
          <p:cNvPr id="7" name="Rectangle 6"/>
          <p:cNvSpPr/>
          <p:nvPr/>
        </p:nvSpPr>
        <p:spPr>
          <a:xfrm>
            <a:off x="3138616" y="5655873"/>
            <a:ext cx="6096000" cy="600164"/>
          </a:xfrm>
          <a:prstGeom prst="rect">
            <a:avLst/>
          </a:prstGeom>
        </p:spPr>
        <p:txBody>
          <a:bodyPr vert="horz" lIns="91440" tIns="45720" rIns="91440" bIns="45720" rtlCol="0">
            <a:normAutofit fontScale="92500"/>
          </a:bodyPr>
          <a:lstStyle/>
          <a:p>
            <a:pPr algn="ctr">
              <a:lnSpc>
                <a:spcPct val="90000"/>
              </a:lnSpc>
              <a:spcBef>
                <a:spcPts val="1000"/>
              </a:spcBef>
              <a:buClr>
                <a:srgbClr val="015BA6"/>
              </a:buClr>
            </a:pPr>
            <a:r>
              <a:rPr lang="pl-PL" sz="1200" dirty="0">
                <a:solidFill>
                  <a:srgbClr val="7F7F7F"/>
                </a:solidFill>
                <a:latin typeface="Tahoma" panose="020B0604030504040204" pitchFamily="34" charset="0"/>
                <a:ea typeface="Tahoma" panose="020B0604030504040204" pitchFamily="34" charset="0"/>
                <a:cs typeface="Tahoma" panose="020B0604030504040204" pitchFamily="34" charset="0"/>
              </a:rPr>
              <a:t>Figure. Microsoft business intelligence </a:t>
            </a:r>
            <a:r>
              <a:rPr lang="pl-PL" sz="1200" dirty="0" err="1">
                <a:solidFill>
                  <a:srgbClr val="7F7F7F"/>
                </a:solidFill>
                <a:latin typeface="Tahoma" panose="020B0604030504040204" pitchFamily="34" charset="0"/>
                <a:ea typeface="Tahoma" panose="020B0604030504040204" pitchFamily="34" charset="0"/>
                <a:cs typeface="Tahoma" panose="020B0604030504040204" pitchFamily="34" charset="0"/>
              </a:rPr>
              <a:t>architecture</a:t>
            </a:r>
            <a:r>
              <a:rPr lang="pl-PL" sz="1200" dirty="0">
                <a:solidFill>
                  <a:srgbClr val="7F7F7F"/>
                </a:solidFill>
                <a:latin typeface="Tahoma" panose="020B0604030504040204" pitchFamily="34" charset="0"/>
                <a:ea typeface="Tahoma" panose="020B0604030504040204" pitchFamily="34" charset="0"/>
                <a:cs typeface="Tahoma" panose="020B0604030504040204" pitchFamily="34" charset="0"/>
              </a:rPr>
              <a:t>.</a:t>
            </a:r>
            <a:endParaRPr lang="en-GB" sz="1200"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algn="ctr">
              <a:lnSpc>
                <a:spcPct val="90000"/>
              </a:lnSpc>
              <a:spcBef>
                <a:spcPts val="1000"/>
              </a:spcBef>
              <a:buClr>
                <a:srgbClr val="015BA6"/>
              </a:buClr>
            </a:pPr>
            <a:r>
              <a:rPr lang="pl-PL" sz="1200" dirty="0">
                <a:solidFill>
                  <a:srgbClr val="7F7F7F"/>
                </a:solidFill>
                <a:latin typeface="Tahoma" panose="020B0604030504040204" pitchFamily="34" charset="0"/>
                <a:ea typeface="Tahoma" panose="020B0604030504040204" pitchFamily="34" charset="0"/>
                <a:cs typeface="Tahoma" panose="020B0604030504040204" pitchFamily="34" charset="0"/>
              </a:rPr>
              <a:t>Figure was addpted from https://www.scnsoft.com/services/business-intelligence/microsoft</a:t>
            </a:r>
            <a:endParaRPr lang="en-GB" sz="1200" dirty="0">
              <a:solidFill>
                <a:srgbClr val="7F7F7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34886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Business intelligence and ML in SCs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Business intelligence (BI) in SCs involves drawing conclusions about observed processes based on data </a:t>
            </a:r>
            <a:r>
              <a:rPr lang="en-GB" sz="1800" dirty="0" err="1"/>
              <a:t>modeling</a:t>
            </a:r>
            <a:r>
              <a:rPr lang="en-GB" sz="1800" dirty="0"/>
              <a:t>.</a:t>
            </a:r>
          </a:p>
          <a:p>
            <a:r>
              <a:rPr lang="en-GB" sz="1800" dirty="0"/>
              <a:t>Incorporation of Mathematics: BI relies heavily on statistics but also utilizes operations research, linear algebra, fuzzy logic, numerical optimization, </a:t>
            </a:r>
            <a:r>
              <a:rPr lang="en-GB" sz="1800" dirty="0" err="1"/>
              <a:t>metaheuristics</a:t>
            </a:r>
            <a:r>
              <a:rPr lang="en-GB" sz="1800" dirty="0"/>
              <a:t>, etc.</a:t>
            </a:r>
          </a:p>
          <a:p>
            <a:r>
              <a:rPr lang="en-GB" sz="1800" dirty="0"/>
              <a:t>Emerging Technologies: New disruptive technologies such as machine learning, artificial intelligence, digital twins, </a:t>
            </a:r>
            <a:r>
              <a:rPr lang="en-GB" sz="1800" dirty="0" err="1"/>
              <a:t>smartization</a:t>
            </a:r>
            <a:r>
              <a:rPr lang="en-GB" sz="1800" dirty="0"/>
              <a:t>, living labs, etc., are gaining importance in data analysis and conclusions delivery.</a:t>
            </a:r>
            <a:endParaRPr lang="sr-Latn-RS" sz="1800" dirty="0"/>
          </a:p>
          <a:p>
            <a:r>
              <a:rPr lang="en-GB" sz="1800" dirty="0"/>
              <a:t>Lack of Strict Procedures: BI and ML workflows lack strict organization but rely on successful guidelines from practice and literature.</a:t>
            </a:r>
          </a:p>
          <a:p>
            <a:r>
              <a:rPr lang="en-GB" sz="1800" dirty="0"/>
              <a:t>Diverse Procedures: BI procedures vary based on the software used. For instance, Microsoft's Business Intelligence package offers tools for data ingestion, storage, integration, management, processing, reporting, sharing, and data science.</a:t>
            </a:r>
          </a:p>
          <a:p>
            <a:r>
              <a:rPr lang="en-GB" sz="1800" dirty="0"/>
              <a:t>Tools Offered: Microsoft's BI package provides tools for different tasks, including data ingestion, storage, integration, management, processing, reporting, sharing, and data science.</a:t>
            </a:r>
          </a:p>
          <a:p>
            <a:endParaRPr lang="en-GB" sz="1800" dirty="0"/>
          </a:p>
        </p:txBody>
      </p:sp>
    </p:spTree>
    <p:extLst>
      <p:ext uri="{BB962C8B-B14F-4D97-AF65-F5344CB8AC3E}">
        <p14:creationId xmlns:p14="http://schemas.microsoft.com/office/powerpoint/2010/main" val="393837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Business intelligence and ML in SCs</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4661438" y="3157306"/>
            <a:ext cx="4212243" cy="258532"/>
          </a:xfrm>
          <a:prstGeom prst="rect">
            <a:avLst/>
          </a:prstGeom>
        </p:spPr>
        <p:txBody>
          <a:bodyPr vert="horz" lIns="91440" tIns="45720" rIns="91440" bIns="45720" rtlCol="0">
            <a:normAutofit/>
          </a:bodyPr>
          <a:lstStyle/>
          <a:p>
            <a:pPr>
              <a:lnSpc>
                <a:spcPct val="90000"/>
              </a:lnSpc>
              <a:spcBef>
                <a:spcPts val="1000"/>
              </a:spcBef>
              <a:buClr>
                <a:srgbClr val="015BA6"/>
              </a:buClr>
              <a:buFont typeface="Arial" panose="020B0604020202020204" pitchFamily="34" charset="0"/>
              <a:buNone/>
            </a:pPr>
            <a:r>
              <a:rPr lang="pl-PL" sz="1200" dirty="0">
                <a:solidFill>
                  <a:srgbClr val="7F7F7F"/>
                </a:solidFill>
                <a:latin typeface="Tahoma" panose="020B0604030504040204" pitchFamily="34" charset="0"/>
                <a:ea typeface="Tahoma" panose="020B0604030504040204" pitchFamily="34" charset="0"/>
                <a:cs typeface="Tahoma" panose="020B0604030504040204" pitchFamily="34" charset="0"/>
              </a:rPr>
              <a:t>Figure. ML Data analysis steps in R</a:t>
            </a:r>
            <a:endParaRPr lang="en-GB" sz="1200" dirty="0">
              <a:solidFill>
                <a:srgbClr val="7F7F7F"/>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age3.png" descr="A diagram of a model&#10;&#10;Description automatically generated"/>
          <p:cNvPicPr/>
          <p:nvPr/>
        </p:nvPicPr>
        <p:blipFill>
          <a:blip r:embed="rId2"/>
          <a:srcRect/>
          <a:stretch>
            <a:fillRect/>
          </a:stretch>
        </p:blipFill>
        <p:spPr>
          <a:xfrm>
            <a:off x="3109595" y="1481668"/>
            <a:ext cx="5972810" cy="1687195"/>
          </a:xfrm>
          <a:prstGeom prst="rect">
            <a:avLst/>
          </a:prstGeom>
          <a:ln/>
        </p:spPr>
      </p:pic>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3583458"/>
            <a:ext cx="10515600" cy="2529018"/>
          </a:xfrm>
        </p:spPr>
        <p:txBody>
          <a:bodyPr>
            <a:normAutofit/>
          </a:bodyPr>
          <a:lstStyle/>
          <a:p>
            <a:r>
              <a:rPr lang="en-GB" sz="1800" dirty="0"/>
              <a:t>ML procedures are primarily applied at the data science level using tools like Azure ML services, ML Studio, and R Server for </a:t>
            </a:r>
            <a:r>
              <a:rPr lang="en-GB" sz="1800" dirty="0" err="1"/>
              <a:t>HDInsight</a:t>
            </a:r>
            <a:r>
              <a:rPr lang="en-GB" sz="1800" dirty="0"/>
              <a:t>.</a:t>
            </a:r>
            <a:endParaRPr lang="sr-Latn-RS" sz="1800" dirty="0"/>
          </a:p>
          <a:p>
            <a:r>
              <a:rPr lang="en-GB" sz="1800" dirty="0"/>
              <a:t>Misconception: There's a common misconception that building ML algorithms consumes the majority of time and effort.</a:t>
            </a:r>
          </a:p>
          <a:p>
            <a:r>
              <a:rPr lang="en-GB" sz="1800" dirty="0"/>
              <a:t>Reality Check: In reality, most time is spent on data wrangling and </a:t>
            </a:r>
            <a:r>
              <a:rPr lang="en-GB" sz="1800" dirty="0" err="1"/>
              <a:t>preprocessing</a:t>
            </a:r>
            <a:r>
              <a:rPr lang="en-GB" sz="1800" dirty="0"/>
              <a:t> tasks, rather than the </a:t>
            </a:r>
            <a:r>
              <a:rPr lang="en-GB" sz="1800" dirty="0" err="1"/>
              <a:t>modeling</a:t>
            </a:r>
            <a:r>
              <a:rPr lang="en-GB" sz="1800" dirty="0"/>
              <a:t> process.</a:t>
            </a:r>
            <a:endParaRPr lang="sr-Latn-RS" sz="1800" dirty="0"/>
          </a:p>
          <a:p>
            <a:r>
              <a:rPr lang="en-GB" sz="1800" dirty="0"/>
              <a:t>Complementary Roles: Visualization and </a:t>
            </a:r>
            <a:r>
              <a:rPr lang="en-GB" sz="1800" dirty="0" err="1"/>
              <a:t>modeling</a:t>
            </a:r>
            <a:r>
              <a:rPr lang="en-GB" sz="1800" dirty="0"/>
              <a:t> serve distinct but complementary roles in data analysis.</a:t>
            </a:r>
          </a:p>
          <a:p>
            <a:endParaRPr lang="en-GB" sz="1800" dirty="0"/>
          </a:p>
        </p:txBody>
      </p:sp>
      <p:sp>
        <p:nvSpPr>
          <p:cNvPr id="5" name="Symbol zastępczy zawartości 4">
            <a:extLst>
              <a:ext uri="{FF2B5EF4-FFF2-40B4-BE49-F238E27FC236}">
                <a16:creationId xmlns:a16="http://schemas.microsoft.com/office/drawing/2014/main" id="{F293EAF9-03AD-EB4F-8966-2C259BD6F75F}"/>
              </a:ext>
            </a:extLst>
          </p:cNvPr>
          <p:cNvSpPr txBox="1">
            <a:spLocks/>
          </p:cNvSpPr>
          <p:nvPr/>
        </p:nvSpPr>
        <p:spPr>
          <a:xfrm>
            <a:off x="4965995" y="3344804"/>
            <a:ext cx="4580467" cy="477308"/>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Wickham</a:t>
            </a:r>
            <a:r>
              <a:rPr lang="pl-PL" dirty="0"/>
              <a:t> et al. (2023)</a:t>
            </a:r>
          </a:p>
        </p:txBody>
      </p:sp>
    </p:spTree>
    <p:extLst>
      <p:ext uri="{BB962C8B-B14F-4D97-AF65-F5344CB8AC3E}">
        <p14:creationId xmlns:p14="http://schemas.microsoft.com/office/powerpoint/2010/main" val="123042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Business intelligence and ML in SCs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Visualization: Offers insights that may elude formalized approaches and prompts new inquiries.</a:t>
            </a:r>
          </a:p>
          <a:p>
            <a:r>
              <a:rPr lang="en-GB" sz="1800" dirty="0" err="1"/>
              <a:t>Modeling</a:t>
            </a:r>
            <a:r>
              <a:rPr lang="en-GB" sz="1800" dirty="0"/>
              <a:t>: Provides a mathematical framework for answering precisely formulated questions and handling large datasets.</a:t>
            </a:r>
          </a:p>
          <a:p>
            <a:r>
              <a:rPr lang="en-GB" sz="1800" dirty="0"/>
              <a:t>Synergy: The synergy between visualization and </a:t>
            </a:r>
            <a:r>
              <a:rPr lang="en-GB" sz="1800" dirty="0" err="1"/>
              <a:t>modeling</a:t>
            </a:r>
            <a:r>
              <a:rPr lang="en-GB" sz="1800" dirty="0"/>
              <a:t> enhances the data analysis process, leading to more comprehensive insights.</a:t>
            </a:r>
          </a:p>
          <a:p>
            <a:r>
              <a:rPr lang="en-GB" sz="1800" dirty="0"/>
              <a:t>Vital Step: Communication is crucial for the success of data analysis.</a:t>
            </a:r>
          </a:p>
          <a:p>
            <a:r>
              <a:rPr lang="en-GB" sz="1800" dirty="0"/>
              <a:t>Decision Making: Providing information to decision-makers in a clear and consistent manner is essential.</a:t>
            </a:r>
          </a:p>
          <a:p>
            <a:r>
              <a:rPr lang="en-GB" sz="1800" dirty="0"/>
              <a:t>Ensuring Value: Effective communication ensures that the insights derived from data analysis contribute to informed decision-making and organizational success.</a:t>
            </a:r>
          </a:p>
          <a:p>
            <a:endParaRPr lang="en-GB" sz="1800" dirty="0"/>
          </a:p>
        </p:txBody>
      </p:sp>
    </p:spTree>
    <p:extLst>
      <p:ext uri="{BB962C8B-B14F-4D97-AF65-F5344CB8AC3E}">
        <p14:creationId xmlns:p14="http://schemas.microsoft.com/office/powerpoint/2010/main" val="338801338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06695A29-B8C2-494A-AF58-80DA3C1A333A}"/>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2790</TotalTime>
  <Words>1273</Words>
  <Application>Microsoft Office PowerPoint</Application>
  <PresentationFormat>Widescreen</PresentationFormat>
  <Paragraphs>91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Motyw pakietu Office</vt:lpstr>
      <vt:lpstr>Business Intelligence</vt:lpstr>
      <vt:lpstr>Agenda</vt:lpstr>
      <vt:lpstr>What is machine learning?</vt:lpstr>
      <vt:lpstr>What is machine learning?</vt:lpstr>
      <vt:lpstr>Foundations and theoretical assumptions of ML</vt:lpstr>
      <vt:lpstr>Business intelligence and ML in SCs</vt:lpstr>
      <vt:lpstr>Business intelligence and ML in SCs</vt:lpstr>
      <vt:lpstr>Business intelligence and ML in SCs</vt:lpstr>
      <vt:lpstr>Business intelligence and ML in SCs</vt:lpstr>
      <vt:lpstr>ML data &amp; knowledge pipeline</vt:lpstr>
      <vt:lpstr>ML data &amp; knowledge pipeline</vt:lpstr>
      <vt:lpstr>ML data &amp; knowledge pipeline</vt:lpstr>
      <vt:lpstr>ML data &amp; knowledge pipeline</vt:lpstr>
      <vt:lpstr>ML and SC business data</vt:lpstr>
      <vt:lpstr>ML for SC business problem</vt:lpstr>
      <vt:lpstr>Summary</vt:lpstr>
      <vt:lpstr>Summary</vt:lpstr>
      <vt:lpstr>Authors:  Dario Šebalj Dejan Mirčetić Michał Adamczak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35</cp:revision>
  <dcterms:created xsi:type="dcterms:W3CDTF">2023-07-06T12:09:08Z</dcterms:created>
  <dcterms:modified xsi:type="dcterms:W3CDTF">2025-10-16T07:13:34Z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